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256" r:id="rId2"/>
    <p:sldId id="257" r:id="rId3"/>
    <p:sldId id="263" r:id="rId4"/>
    <p:sldId id="264" r:id="rId5"/>
    <p:sldId id="258" r:id="rId6"/>
    <p:sldId id="266" r:id="rId7"/>
    <p:sldId id="265" r:id="rId8"/>
    <p:sldId id="267" r:id="rId9"/>
    <p:sldId id="272" r:id="rId10"/>
    <p:sldId id="269" r:id="rId11"/>
    <p:sldId id="268" r:id="rId12"/>
    <p:sldId id="270" r:id="rId13"/>
    <p:sldId id="271" r:id="rId14"/>
    <p:sldId id="273" r:id="rId15"/>
    <p:sldId id="274" r:id="rId16"/>
    <p:sldId id="260" r:id="rId17"/>
    <p:sldId id="276" r:id="rId18"/>
    <p:sldId id="277" r:id="rId19"/>
    <p:sldId id="279" r:id="rId20"/>
    <p:sldId id="261" r:id="rId21"/>
    <p:sldId id="282" r:id="rId22"/>
    <p:sldId id="283" r:id="rId23"/>
    <p:sldId id="284" r:id="rId24"/>
    <p:sldId id="285" r:id="rId25"/>
    <p:sldId id="286" r:id="rId26"/>
    <p:sldId id="287" r:id="rId27"/>
    <p:sldId id="281" r:id="rId28"/>
    <p:sldId id="288" r:id="rId29"/>
    <p:sldId id="292" r:id="rId30"/>
    <p:sldId id="289" r:id="rId31"/>
    <p:sldId id="290" r:id="rId32"/>
    <p:sldId id="291" r:id="rId33"/>
    <p:sldId id="304" r:id="rId34"/>
    <p:sldId id="295" r:id="rId35"/>
    <p:sldId id="296" r:id="rId36"/>
    <p:sldId id="297" r:id="rId37"/>
    <p:sldId id="299" r:id="rId38"/>
    <p:sldId id="300" r:id="rId39"/>
    <p:sldId id="294" r:id="rId40"/>
    <p:sldId id="301" r:id="rId41"/>
    <p:sldId id="293" r:id="rId42"/>
    <p:sldId id="303" r:id="rId43"/>
    <p:sldId id="305" r:id="rId44"/>
    <p:sldId id="306" r:id="rId45"/>
    <p:sldId id="307"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044" autoAdjust="0"/>
    <p:restoredTop sz="94660"/>
  </p:normalViewPr>
  <p:slideViewPr>
    <p:cSldViewPr>
      <p:cViewPr varScale="1">
        <p:scale>
          <a:sx n="86" d="100"/>
          <a:sy n="86" d="100"/>
        </p:scale>
        <p:origin x="-96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0602818-10D0-433C-B60C-0225763677C1}" type="datetimeFigureOut">
              <a:rPr lang="en-US" smtClean="0"/>
              <a:pPr/>
              <a:t>3/4/2025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50A7B3-4835-41A6-B1FE-B6E48C6D0F9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81C12B-43B0-435B-9367-8738631B18D4}" type="datetime1">
              <a:rPr lang="en-US" smtClean="0"/>
              <a:pPr/>
              <a:t>3/4/2025</a:t>
            </a:fld>
            <a:endParaRPr lang="en-US"/>
          </a:p>
        </p:txBody>
      </p:sp>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
        <p:nvSpPr>
          <p:cNvPr id="6" name="Slide Number Placeholder 5"/>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329D39-E404-44DC-AC44-FFE5AF98F44E}" type="datetime1">
              <a:rPr lang="en-US" smtClean="0"/>
              <a:pPr/>
              <a:t>3/4/2025</a:t>
            </a:fld>
            <a:endParaRPr lang="en-US"/>
          </a:p>
        </p:txBody>
      </p:sp>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
        <p:nvSpPr>
          <p:cNvPr id="6" name="Slide Number Placeholder 5"/>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6CD46F-DA38-4965-B753-3DD610B3570C}" type="datetime1">
              <a:rPr lang="en-US" smtClean="0"/>
              <a:pPr/>
              <a:t>3/4/2025</a:t>
            </a:fld>
            <a:endParaRPr lang="en-US"/>
          </a:p>
        </p:txBody>
      </p:sp>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
        <p:nvSpPr>
          <p:cNvPr id="6" name="Slide Number Placeholder 5"/>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7F1DE8F-AB8C-4B6C-B19B-F6F64CBDE43F}" type="datetime1">
              <a:rPr lang="en-US" smtClean="0"/>
              <a:pPr/>
              <a:t>3/4/2025</a:t>
            </a:fld>
            <a:endParaRPr lang="en-US"/>
          </a:p>
        </p:txBody>
      </p:sp>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
        <p:nvSpPr>
          <p:cNvPr id="6" name="Slide Number Placeholder 5"/>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4AFB78-AF0F-40CA-8F34-735AA817ECB5}" type="datetime1">
              <a:rPr lang="en-US" smtClean="0"/>
              <a:pPr/>
              <a:t>3/4/2025</a:t>
            </a:fld>
            <a:endParaRPr lang="en-US"/>
          </a:p>
        </p:txBody>
      </p:sp>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
        <p:nvSpPr>
          <p:cNvPr id="6" name="Slide Number Placeholder 5"/>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B233C6-6BBA-447F-AA57-554CF994E8A9}" type="datetime1">
              <a:rPr lang="en-US" smtClean="0"/>
              <a:pPr/>
              <a:t>3/4/2025</a:t>
            </a:fld>
            <a:endParaRPr lang="en-US"/>
          </a:p>
        </p:txBody>
      </p:sp>
      <p:sp>
        <p:nvSpPr>
          <p:cNvPr id="6" name="Footer Placeholder 5"/>
          <p:cNvSpPr>
            <a:spLocks noGrp="1"/>
          </p:cNvSpPr>
          <p:nvPr>
            <p:ph type="ftr" sz="quarter" idx="11"/>
          </p:nvPr>
        </p:nvSpPr>
        <p:spPr/>
        <p:txBody>
          <a:bodyPr/>
          <a:lstStyle/>
          <a:p>
            <a:r>
              <a:rPr lang="en-US" dirty="0" smtClean="0"/>
              <a:t>Abhishikta Bose, Faculty, A.C College, Microbiology dpt.</a:t>
            </a:r>
            <a:endParaRPr lang="en-US" dirty="0"/>
          </a:p>
        </p:txBody>
      </p:sp>
      <p:sp>
        <p:nvSpPr>
          <p:cNvPr id="7" name="Slide Number Placeholder 6"/>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3D479EF-2F6B-4C33-A493-12E201C3BC6A}" type="datetime1">
              <a:rPr lang="en-US" smtClean="0"/>
              <a:pPr/>
              <a:t>3/4/2025</a:t>
            </a:fld>
            <a:endParaRPr lang="en-US"/>
          </a:p>
        </p:txBody>
      </p:sp>
      <p:sp>
        <p:nvSpPr>
          <p:cNvPr id="8" name="Footer Placeholder 7"/>
          <p:cNvSpPr>
            <a:spLocks noGrp="1"/>
          </p:cNvSpPr>
          <p:nvPr>
            <p:ph type="ftr" sz="quarter" idx="11"/>
          </p:nvPr>
        </p:nvSpPr>
        <p:spPr/>
        <p:txBody>
          <a:bodyPr/>
          <a:lstStyle/>
          <a:p>
            <a:r>
              <a:rPr lang="en-US" dirty="0" smtClean="0"/>
              <a:t>Abhishikta Bose, Faculty, A.C College, Microbiology dpt.</a:t>
            </a:r>
            <a:endParaRPr lang="en-US" dirty="0"/>
          </a:p>
        </p:txBody>
      </p:sp>
      <p:sp>
        <p:nvSpPr>
          <p:cNvPr id="9" name="Slide Number Placeholder 8"/>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1EF881A-8A2C-43C5-8646-85FDE442BAEC}" type="datetime1">
              <a:rPr lang="en-US" smtClean="0"/>
              <a:pPr/>
              <a:t>3/4/2025</a:t>
            </a:fld>
            <a:endParaRPr lang="en-US"/>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
        <p:nvSpPr>
          <p:cNvPr id="5" name="Slide Number Placeholder 4"/>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B005A-B39D-475C-BEE1-B95CD55920DB}" type="datetime1">
              <a:rPr lang="en-US" smtClean="0"/>
              <a:pPr/>
              <a:t>3/4/2025</a:t>
            </a:fld>
            <a:endParaRPr lang="en-US"/>
          </a:p>
        </p:txBody>
      </p:sp>
      <p:sp>
        <p:nvSpPr>
          <p:cNvPr id="3" name="Footer Placeholder 2"/>
          <p:cNvSpPr>
            <a:spLocks noGrp="1"/>
          </p:cNvSpPr>
          <p:nvPr>
            <p:ph type="ftr" sz="quarter" idx="11"/>
          </p:nvPr>
        </p:nvSpPr>
        <p:spPr/>
        <p:txBody>
          <a:bodyPr/>
          <a:lstStyle/>
          <a:p>
            <a:r>
              <a:rPr lang="en-US" dirty="0" smtClean="0"/>
              <a:t>Abhishikta Bose, Faculty, A.C College, Microbiology dpt.</a:t>
            </a:r>
            <a:endParaRPr lang="en-US" dirty="0"/>
          </a:p>
        </p:txBody>
      </p:sp>
      <p:sp>
        <p:nvSpPr>
          <p:cNvPr id="4" name="Slide Number Placeholder 3"/>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E47DC8-A07A-43B2-8B6A-653346A4C8BE}" type="datetime1">
              <a:rPr lang="en-US" smtClean="0"/>
              <a:pPr/>
              <a:t>3/4/2025</a:t>
            </a:fld>
            <a:endParaRPr lang="en-US"/>
          </a:p>
        </p:txBody>
      </p:sp>
      <p:sp>
        <p:nvSpPr>
          <p:cNvPr id="6" name="Footer Placeholder 5"/>
          <p:cNvSpPr>
            <a:spLocks noGrp="1"/>
          </p:cNvSpPr>
          <p:nvPr>
            <p:ph type="ftr" sz="quarter" idx="11"/>
          </p:nvPr>
        </p:nvSpPr>
        <p:spPr/>
        <p:txBody>
          <a:bodyPr/>
          <a:lstStyle/>
          <a:p>
            <a:r>
              <a:rPr lang="en-US" dirty="0" smtClean="0"/>
              <a:t>Abhishikta Bose, Faculty, A.C College, Microbiology dpt.</a:t>
            </a:r>
            <a:endParaRPr lang="en-US" dirty="0"/>
          </a:p>
        </p:txBody>
      </p:sp>
      <p:sp>
        <p:nvSpPr>
          <p:cNvPr id="7" name="Slide Number Placeholder 6"/>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4C11D5-323B-4FF5-A9CA-A0BE45496C97}" type="datetime1">
              <a:rPr lang="en-US" smtClean="0"/>
              <a:pPr/>
              <a:t>3/4/2025</a:t>
            </a:fld>
            <a:endParaRPr lang="en-US"/>
          </a:p>
        </p:txBody>
      </p:sp>
      <p:sp>
        <p:nvSpPr>
          <p:cNvPr id="6" name="Footer Placeholder 5"/>
          <p:cNvSpPr>
            <a:spLocks noGrp="1"/>
          </p:cNvSpPr>
          <p:nvPr>
            <p:ph type="ftr" sz="quarter" idx="11"/>
          </p:nvPr>
        </p:nvSpPr>
        <p:spPr/>
        <p:txBody>
          <a:bodyPr/>
          <a:lstStyle/>
          <a:p>
            <a:r>
              <a:rPr lang="en-US" dirty="0" smtClean="0"/>
              <a:t>Abhishikta Bose, Faculty, A.C College, Microbiology dpt.</a:t>
            </a:r>
            <a:endParaRPr lang="en-US" dirty="0"/>
          </a:p>
        </p:txBody>
      </p:sp>
      <p:sp>
        <p:nvSpPr>
          <p:cNvPr id="7" name="Slide Number Placeholder 6"/>
          <p:cNvSpPr>
            <a:spLocks noGrp="1"/>
          </p:cNvSpPr>
          <p:nvPr>
            <p:ph type="sldNum" sz="quarter" idx="12"/>
          </p:nvPr>
        </p:nvSpPr>
        <p:spPr/>
        <p:txBody>
          <a:bodyPr/>
          <a:lstStyle/>
          <a:p>
            <a:fld id="{2D9AD5B1-FACE-469C-8BAF-161904C42E9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93A179-310A-4103-B36C-8E28506C1006}" type="datetime1">
              <a:rPr lang="en-US" smtClean="0"/>
              <a:pPr/>
              <a:t>3/4/2025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Abhishikta Bose, Faculty, A.C College, Microbiology dpt.</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AD5B1-FACE-469C-8BAF-161904C42E9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7.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b="1" dirty="0" smtClean="0"/>
              <a:t>Antibodies</a:t>
            </a:r>
            <a:endParaRPr lang="en-US" sz="6000" dirty="0"/>
          </a:p>
        </p:txBody>
      </p:sp>
      <p:sp>
        <p:nvSpPr>
          <p:cNvPr id="3" name="Subtitle 2"/>
          <p:cNvSpPr>
            <a:spLocks noGrp="1"/>
          </p:cNvSpPr>
          <p:nvPr>
            <p:ph type="subTitle" idx="1"/>
          </p:nvPr>
        </p:nvSpPr>
        <p:spPr/>
        <p:txBody>
          <a:bodyPr/>
          <a:lstStyle/>
          <a:p>
            <a:r>
              <a:rPr lang="en-IN" b="1" dirty="0" smtClean="0">
                <a:solidFill>
                  <a:schemeClr val="tx1"/>
                </a:solidFill>
              </a:rPr>
              <a:t>Paper 12</a:t>
            </a:r>
          </a:p>
          <a:p>
            <a:r>
              <a:rPr lang="en-IN" b="1" dirty="0" smtClean="0">
                <a:solidFill>
                  <a:schemeClr val="tx1"/>
                </a:solidFill>
              </a:rPr>
              <a:t>Unit 3</a:t>
            </a:r>
            <a:endParaRPr lang="en-US" b="1" dirty="0">
              <a:solidFill>
                <a:schemeClr val="tx1"/>
              </a:solidFill>
            </a:endParaRPr>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4" name="Content Placeholder 3" descr="antibodies-chpt-4-4-638.jpg"/>
          <p:cNvPicPr>
            <a:picLocks noGrp="1" noChangeAspect="1"/>
          </p:cNvPicPr>
          <p:nvPr>
            <p:ph idx="1"/>
          </p:nvPr>
        </p:nvPicPr>
        <p:blipFill>
          <a:blip r:embed="rId2"/>
          <a:stretch>
            <a:fillRect/>
          </a:stretch>
        </p:blipFill>
        <p:spPr>
          <a:xfrm>
            <a:off x="571472" y="421330"/>
            <a:ext cx="8001056" cy="5508000"/>
          </a:xfrm>
        </p:spPr>
      </p:pic>
      <p:sp>
        <p:nvSpPr>
          <p:cNvPr id="5" name="TextBox 4"/>
          <p:cNvSpPr txBox="1"/>
          <p:nvPr/>
        </p:nvSpPr>
        <p:spPr>
          <a:xfrm>
            <a:off x="928662" y="6000768"/>
            <a:ext cx="7215238" cy="400110"/>
          </a:xfrm>
          <a:prstGeom prst="rect">
            <a:avLst/>
          </a:prstGeom>
          <a:noFill/>
        </p:spPr>
        <p:txBody>
          <a:bodyPr wrap="square" rtlCol="0">
            <a:spAutoFit/>
          </a:bodyPr>
          <a:lstStyle/>
          <a:p>
            <a:pPr algn="ctr"/>
            <a:r>
              <a:rPr lang="en-IN" sz="2000" dirty="0" smtClean="0"/>
              <a:t>Enzymatic digestion of basic antibody structure</a:t>
            </a:r>
            <a:endParaRPr lang="en-US" sz="2000" dirty="0"/>
          </a:p>
        </p:txBody>
      </p:sp>
      <p:sp>
        <p:nvSpPr>
          <p:cNvPr id="6" name="Footer Placeholder 5"/>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b="1" dirty="0" smtClean="0"/>
              <a:t>   </a:t>
            </a:r>
            <a:endParaRPr lang="en-US" b="1" dirty="0"/>
          </a:p>
        </p:txBody>
      </p:sp>
      <p:sp>
        <p:nvSpPr>
          <p:cNvPr id="3" name="Content Placeholder 2"/>
          <p:cNvSpPr>
            <a:spLocks noGrp="1"/>
          </p:cNvSpPr>
          <p:nvPr>
            <p:ph idx="1"/>
          </p:nvPr>
        </p:nvSpPr>
        <p:spPr>
          <a:xfrm>
            <a:off x="485804" y="1428736"/>
            <a:ext cx="8229600" cy="4143404"/>
          </a:xfrm>
        </p:spPr>
        <p:txBody>
          <a:bodyPr>
            <a:noAutofit/>
          </a:bodyPr>
          <a:lstStyle/>
          <a:p>
            <a:r>
              <a:rPr lang="en-US" sz="2400" b="1" dirty="0" err="1" smtClean="0"/>
              <a:t>Papain</a:t>
            </a:r>
            <a:r>
              <a:rPr lang="en-US" sz="2400" dirty="0" smtClean="0"/>
              <a:t> </a:t>
            </a:r>
            <a:r>
              <a:rPr lang="en-US" sz="2400" dirty="0"/>
              <a:t>produced three </a:t>
            </a:r>
            <a:r>
              <a:rPr lang="en-US" sz="2400" dirty="0" smtClean="0"/>
              <a:t>fragments, two of which </a:t>
            </a:r>
            <a:r>
              <a:rPr lang="en-US" sz="2400" dirty="0"/>
              <a:t>were identical fragments and a third </a:t>
            </a:r>
            <a:r>
              <a:rPr lang="en-US" sz="2400" dirty="0" smtClean="0"/>
              <a:t>that was </a:t>
            </a:r>
            <a:r>
              <a:rPr lang="en-US" sz="2400" dirty="0"/>
              <a:t>quite </a:t>
            </a:r>
            <a:r>
              <a:rPr lang="en-US" sz="2400" dirty="0" smtClean="0"/>
              <a:t>different, the two identical fragments (</a:t>
            </a:r>
            <a:r>
              <a:rPr lang="en-US" sz="2400" dirty="0"/>
              <a:t>each with a MW </a:t>
            </a:r>
            <a:r>
              <a:rPr lang="en-US" sz="2400" dirty="0" smtClean="0"/>
              <a:t>of45,000 ) had </a:t>
            </a:r>
            <a:r>
              <a:rPr lang="en-US" sz="2400" dirty="0"/>
              <a:t>antigen-binding activity and were </a:t>
            </a:r>
            <a:r>
              <a:rPr lang="en-US" sz="2400" dirty="0" smtClean="0"/>
              <a:t>called </a:t>
            </a:r>
            <a:r>
              <a:rPr lang="en-US" sz="2400" dirty="0" err="1" smtClean="0"/>
              <a:t>F</a:t>
            </a:r>
            <a:r>
              <a:rPr lang="en-US" sz="1800" dirty="0" err="1" smtClean="0"/>
              <a:t>ab</a:t>
            </a:r>
            <a:r>
              <a:rPr lang="en-US" sz="2400" dirty="0" smtClean="0"/>
              <a:t> fragments (fragment, antigen</a:t>
            </a:r>
            <a:r>
              <a:rPr lang="en-US" sz="2400" dirty="0"/>
              <a:t> </a:t>
            </a:r>
            <a:r>
              <a:rPr lang="en-US" sz="2400" dirty="0" smtClean="0"/>
              <a:t>binding).</a:t>
            </a:r>
          </a:p>
          <a:p>
            <a:endParaRPr lang="en-US" sz="2400" dirty="0" smtClean="0"/>
          </a:p>
          <a:p>
            <a:r>
              <a:rPr lang="en-US" sz="2400" dirty="0"/>
              <a:t>The other fragment (MW </a:t>
            </a:r>
            <a:r>
              <a:rPr lang="en-US" sz="2400" dirty="0" smtClean="0"/>
              <a:t>of 50,000</a:t>
            </a:r>
            <a:r>
              <a:rPr lang="en-US" sz="2400" dirty="0"/>
              <a:t>) had no antigen-binding activity at all</a:t>
            </a:r>
            <a:r>
              <a:rPr lang="en-US" sz="2400" dirty="0" smtClean="0"/>
              <a:t>. Because </a:t>
            </a:r>
            <a:r>
              <a:rPr lang="en-US" sz="2400" dirty="0"/>
              <a:t>it was found to </a:t>
            </a:r>
            <a:r>
              <a:rPr lang="en-US" sz="2400" dirty="0" smtClean="0"/>
              <a:t>crystallized </a:t>
            </a:r>
            <a:r>
              <a:rPr lang="en-US" sz="2400" dirty="0" err="1" smtClean="0"/>
              <a:t>uring</a:t>
            </a:r>
            <a:r>
              <a:rPr lang="en-US" sz="2400" dirty="0" smtClean="0"/>
              <a:t> </a:t>
            </a:r>
            <a:r>
              <a:rPr lang="en-US" sz="2400" dirty="0"/>
              <a:t>cold storage</a:t>
            </a:r>
            <a:r>
              <a:rPr lang="en-US" sz="2400" dirty="0" smtClean="0"/>
              <a:t>, it </a:t>
            </a:r>
            <a:r>
              <a:rPr lang="en-US" sz="2400" dirty="0"/>
              <a:t>was called </a:t>
            </a:r>
            <a:r>
              <a:rPr lang="en-US" sz="2400" dirty="0" smtClean="0"/>
              <a:t>the </a:t>
            </a:r>
            <a:r>
              <a:rPr lang="en-US" sz="2400" dirty="0" err="1" smtClean="0"/>
              <a:t>Fc</a:t>
            </a:r>
            <a:r>
              <a:rPr lang="en-US" sz="2400" dirty="0" smtClean="0"/>
              <a:t> fragment (fragment, </a:t>
            </a:r>
            <a:r>
              <a:rPr lang="en-US" sz="2400" dirty="0" err="1" smtClean="0"/>
              <a:t>crystallizable</a:t>
            </a:r>
            <a:r>
              <a:rPr lang="en-US" sz="2400" dirty="0" smtClean="0"/>
              <a:t>)</a:t>
            </a:r>
            <a:endParaRPr lang="en-US" sz="2400" dirty="0"/>
          </a:p>
          <a:p>
            <a:endParaRPr lang="en-US" sz="2400" dirty="0"/>
          </a:p>
          <a:p>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600201"/>
            <a:ext cx="8229600" cy="3757626"/>
          </a:xfrm>
        </p:spPr>
        <p:txBody>
          <a:bodyPr>
            <a:normAutofit/>
          </a:bodyPr>
          <a:lstStyle/>
          <a:p>
            <a:r>
              <a:rPr lang="en-US" sz="2400" b="1" dirty="0" smtClean="0"/>
              <a:t>Pepsin</a:t>
            </a:r>
            <a:r>
              <a:rPr lang="en-US" sz="2400" dirty="0" smtClean="0"/>
              <a:t>, demonstrated that the antigen-binding properties of an antibody can be separated from the rest of the molecule. </a:t>
            </a:r>
          </a:p>
          <a:p>
            <a:endParaRPr lang="en-US" sz="2400" dirty="0"/>
          </a:p>
          <a:p>
            <a:r>
              <a:rPr lang="en-US" sz="2400" dirty="0" smtClean="0"/>
              <a:t>Pepsin digestion generated a single 100,000 MW fragment composed of two </a:t>
            </a:r>
            <a:r>
              <a:rPr lang="en-US" sz="2400" dirty="0" err="1" smtClean="0"/>
              <a:t>Fab</a:t>
            </a:r>
            <a:r>
              <a:rPr lang="en-US" sz="2400" dirty="0" smtClean="0"/>
              <a:t>-like fragments designated the F(</a:t>
            </a:r>
            <a:r>
              <a:rPr lang="en-US" sz="2400" dirty="0" err="1" smtClean="0"/>
              <a:t>ab</a:t>
            </a:r>
            <a:r>
              <a:rPr lang="en-US" sz="2400" dirty="0" smtClean="0"/>
              <a:t>’)</a:t>
            </a:r>
            <a:r>
              <a:rPr lang="en-US" sz="2400" baseline="-25000" dirty="0" smtClean="0"/>
              <a:t>2</a:t>
            </a:r>
            <a:r>
              <a:rPr lang="en-US" sz="2400" dirty="0" smtClean="0"/>
              <a:t> fragment, which binds antigen. </a:t>
            </a:r>
          </a:p>
          <a:p>
            <a:endParaRPr lang="en-US" sz="2400" dirty="0"/>
          </a:p>
          <a:p>
            <a:r>
              <a:rPr lang="en-US" sz="2400" dirty="0" smtClean="0"/>
              <a:t>The </a:t>
            </a:r>
            <a:r>
              <a:rPr lang="en-US" sz="2400" dirty="0" err="1" smtClean="0"/>
              <a:t>Fc</a:t>
            </a:r>
            <a:r>
              <a:rPr lang="en-US" sz="2400" dirty="0" smtClean="0"/>
              <a:t> fragment was not recovered from pepsin digestion because it had been digested into multiple fragments.</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671638"/>
            <a:ext cx="8229600" cy="3400436"/>
          </a:xfrm>
        </p:spPr>
        <p:txBody>
          <a:bodyPr>
            <a:normAutofit/>
          </a:bodyPr>
          <a:lstStyle/>
          <a:p>
            <a:r>
              <a:rPr lang="en-US" sz="2400" b="1" dirty="0" err="1"/>
              <a:t>M</a:t>
            </a:r>
            <a:r>
              <a:rPr lang="en-US" sz="2400" b="1" dirty="0" err="1" smtClean="0"/>
              <a:t>ercaptoethanol</a:t>
            </a:r>
            <a:r>
              <a:rPr lang="en-US" sz="2400" dirty="0" smtClean="0"/>
              <a:t> irreversibly cleaves disulfide bonds. </a:t>
            </a:r>
          </a:p>
          <a:p>
            <a:endParaRPr lang="en-US" sz="2400" dirty="0"/>
          </a:p>
          <a:p>
            <a:r>
              <a:rPr lang="en-US" sz="2400" dirty="0" smtClean="0"/>
              <a:t>Upon column separation, it was clear that the intact 150,000-MW antibody molecule is composed of subunits. </a:t>
            </a:r>
          </a:p>
          <a:p>
            <a:endParaRPr lang="en-US" sz="2400" dirty="0"/>
          </a:p>
          <a:p>
            <a:r>
              <a:rPr lang="en-US" sz="2400" dirty="0" smtClean="0"/>
              <a:t>It contains two 50,000-MW polypeptide chains, designated as heavy (H) chains, and two 25,000-MW chains, designated as light (L) chains.</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Immunoglobulin Fine Structure</a:t>
            </a:r>
            <a:endParaRPr lang="en-US" b="1" dirty="0"/>
          </a:p>
        </p:txBody>
      </p:sp>
      <p:sp>
        <p:nvSpPr>
          <p:cNvPr id="3" name="Content Placeholder 2"/>
          <p:cNvSpPr>
            <a:spLocks noGrp="1"/>
          </p:cNvSpPr>
          <p:nvPr>
            <p:ph idx="1"/>
          </p:nvPr>
        </p:nvSpPr>
        <p:spPr>
          <a:xfrm>
            <a:off x="457200" y="1760557"/>
            <a:ext cx="8229600" cy="4525963"/>
          </a:xfrm>
        </p:spPr>
        <p:txBody>
          <a:bodyPr>
            <a:noAutofit/>
          </a:bodyPr>
          <a:lstStyle/>
          <a:p>
            <a:r>
              <a:rPr lang="en-US" sz="2400" dirty="0" smtClean="0"/>
              <a:t>The structure of the immunoglobulin molecule is determined by the primary, secondary, tertiary, and quaternary organization of the protein.</a:t>
            </a:r>
          </a:p>
          <a:p>
            <a:endParaRPr lang="en-IN" sz="2400" dirty="0"/>
          </a:p>
          <a:p>
            <a:r>
              <a:rPr lang="en-US" sz="2400" dirty="0" smtClean="0"/>
              <a:t>X-ray crystallographic analysis revealed that immunoglobulin domains are folded into a characteristic compact structure called the immunoglobulin fold.</a:t>
            </a:r>
          </a:p>
          <a:p>
            <a:endParaRPr lang="en-IN" sz="2400" dirty="0"/>
          </a:p>
          <a:p>
            <a:r>
              <a:rPr lang="en-IN" sz="2400" dirty="0" smtClean="0"/>
              <a:t>Both chain contains </a:t>
            </a:r>
            <a:r>
              <a:rPr lang="en-US" sz="2400" dirty="0" smtClean="0"/>
              <a:t>several homologous units of about 110 amino acid residues, Within each unit, termed a domain, an </a:t>
            </a:r>
            <a:r>
              <a:rPr lang="en-US" sz="2400" dirty="0" err="1" smtClean="0"/>
              <a:t>intrachain</a:t>
            </a:r>
            <a:r>
              <a:rPr lang="en-US" sz="2400" dirty="0" smtClean="0"/>
              <a:t> disulfide bond forms a loop of about 60 amino acids.</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8" name="Content Placeholder 7" descr="lecture-5-4-638.jpg"/>
          <p:cNvPicPr>
            <a:picLocks noGrp="1" noChangeAspect="1"/>
          </p:cNvPicPr>
          <p:nvPr>
            <p:ph idx="1"/>
          </p:nvPr>
        </p:nvPicPr>
        <p:blipFill>
          <a:blip r:embed="rId2"/>
          <a:srcRect l="13581" r="13249"/>
          <a:stretch>
            <a:fillRect/>
          </a:stretch>
        </p:blipFill>
        <p:spPr>
          <a:xfrm>
            <a:off x="1785918" y="488272"/>
            <a:ext cx="5929354" cy="6084000"/>
          </a:xfrm>
        </p:spPr>
      </p:pic>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28596" y="1403367"/>
            <a:ext cx="8229600" cy="4525963"/>
          </a:xfrm>
        </p:spPr>
        <p:txBody>
          <a:bodyPr>
            <a:normAutofit lnSpcReduction="10000"/>
          </a:bodyPr>
          <a:lstStyle/>
          <a:p>
            <a:r>
              <a:rPr lang="en-US" sz="2400" dirty="0" smtClean="0"/>
              <a:t>The </a:t>
            </a:r>
            <a:r>
              <a:rPr lang="en-US" sz="2400" dirty="0"/>
              <a:t>amino </a:t>
            </a:r>
            <a:r>
              <a:rPr lang="en-US" sz="2400" dirty="0" smtClean="0"/>
              <a:t>terminal, bind </a:t>
            </a:r>
            <a:r>
              <a:rPr lang="en-US" sz="2400" dirty="0"/>
              <a:t>to </a:t>
            </a:r>
            <a:r>
              <a:rPr lang="en-US" sz="2400" dirty="0" smtClean="0"/>
              <a:t>antigen where as  </a:t>
            </a:r>
            <a:r>
              <a:rPr lang="en-US" sz="2400" dirty="0" err="1"/>
              <a:t>effector</a:t>
            </a:r>
            <a:r>
              <a:rPr lang="en-US" sz="2400" dirty="0"/>
              <a:t> functions are mediated by the </a:t>
            </a:r>
            <a:r>
              <a:rPr lang="en-US" sz="2400" dirty="0" err="1"/>
              <a:t>carboxy</a:t>
            </a:r>
            <a:r>
              <a:rPr lang="en-US" sz="2400" dirty="0"/>
              <a:t>-terminal domains. </a:t>
            </a:r>
            <a:endParaRPr lang="en-US" sz="2400" dirty="0" smtClean="0"/>
          </a:p>
          <a:p>
            <a:endParaRPr lang="en-IN" sz="2400" dirty="0"/>
          </a:p>
          <a:p>
            <a:r>
              <a:rPr lang="en-US" sz="2400" dirty="0" smtClean="0"/>
              <a:t>Hyper variable regions form the antigen binding site of the antibody molecule. Also known as </a:t>
            </a:r>
            <a:r>
              <a:rPr lang="en-US" sz="2400" dirty="0" err="1" smtClean="0"/>
              <a:t>complementarity</a:t>
            </a:r>
            <a:r>
              <a:rPr lang="en-US" sz="2400" dirty="0" smtClean="0"/>
              <a:t> determining regions (CDRs). The remainder exhibit far less variation, called the framework regions (FRs).</a:t>
            </a:r>
          </a:p>
          <a:p>
            <a:pPr>
              <a:buNone/>
            </a:pPr>
            <a:endParaRPr lang="en-US" sz="2400" dirty="0" smtClean="0"/>
          </a:p>
          <a:p>
            <a:r>
              <a:rPr lang="en-US" sz="2400" dirty="0" smtClean="0"/>
              <a:t>V</a:t>
            </a:r>
            <a:r>
              <a:rPr lang="en-US" sz="2400" baseline="-25000" dirty="0" smtClean="0"/>
              <a:t>H</a:t>
            </a:r>
            <a:r>
              <a:rPr lang="en-US" sz="2400" dirty="0" smtClean="0"/>
              <a:t> domain often contributes more to antigen binding than the V</a:t>
            </a:r>
            <a:r>
              <a:rPr lang="en-US" sz="2400" baseline="-25000" dirty="0" smtClean="0"/>
              <a:t>L</a:t>
            </a:r>
            <a:r>
              <a:rPr lang="en-US" sz="2400" dirty="0" smtClean="0"/>
              <a:t> domain. The hinge region, is rich in </a:t>
            </a:r>
            <a:r>
              <a:rPr lang="en-US" sz="2400" dirty="0" err="1" smtClean="0"/>
              <a:t>proline</a:t>
            </a:r>
            <a:r>
              <a:rPr lang="en-US" sz="2400" dirty="0" smtClean="0"/>
              <a:t> residues and is flexible. As a result, the two </a:t>
            </a:r>
            <a:r>
              <a:rPr lang="en-US" sz="2400" dirty="0" err="1" smtClean="0"/>
              <a:t>Fab</a:t>
            </a:r>
            <a:r>
              <a:rPr lang="en-US" sz="2400" dirty="0" smtClean="0"/>
              <a:t> arms can assume various angles to each other when antigen is bound. </a:t>
            </a:r>
          </a:p>
          <a:p>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Functions of Antibody</a:t>
            </a:r>
            <a:endParaRPr lang="en-US" dirty="0"/>
          </a:p>
        </p:txBody>
      </p:sp>
      <p:sp>
        <p:nvSpPr>
          <p:cNvPr id="3" name="Content Placeholder 2"/>
          <p:cNvSpPr>
            <a:spLocks noGrp="1"/>
          </p:cNvSpPr>
          <p:nvPr>
            <p:ph idx="1"/>
          </p:nvPr>
        </p:nvSpPr>
        <p:spPr/>
        <p:txBody>
          <a:bodyPr>
            <a:normAutofit lnSpcReduction="10000"/>
          </a:bodyPr>
          <a:lstStyle/>
          <a:p>
            <a:r>
              <a:rPr lang="en-US" sz="2400" b="1" dirty="0" smtClean="0"/>
              <a:t>Antigen recognition</a:t>
            </a:r>
          </a:p>
          <a:p>
            <a:pPr>
              <a:buNone/>
            </a:pPr>
            <a:r>
              <a:rPr lang="en-IN" sz="2400" dirty="0"/>
              <a:t>	</a:t>
            </a:r>
            <a:r>
              <a:rPr lang="en-US" sz="2400" dirty="0" smtClean="0"/>
              <a:t> The immune system is able to generate a large repertoire of antibody-combining sites capable of recognizing virtually all possible antigens present in pathogens and their products (bacteria, viruses, and </a:t>
            </a:r>
            <a:r>
              <a:rPr lang="en-US" sz="2400" dirty="0" err="1" smtClean="0"/>
              <a:t>protozoal</a:t>
            </a:r>
            <a:r>
              <a:rPr lang="en-US" sz="2400" dirty="0" smtClean="0"/>
              <a:t> and </a:t>
            </a:r>
            <a:r>
              <a:rPr lang="en-US" sz="2400" dirty="0" err="1" smtClean="0"/>
              <a:t>metazoal</a:t>
            </a:r>
            <a:r>
              <a:rPr lang="en-US" sz="2400" dirty="0" smtClean="0"/>
              <a:t> parasites), and in environmental antigens.</a:t>
            </a:r>
          </a:p>
          <a:p>
            <a:pPr>
              <a:buNone/>
            </a:pPr>
            <a:endParaRPr lang="en-IN" sz="2400" dirty="0"/>
          </a:p>
          <a:p>
            <a:r>
              <a:rPr lang="en-US" sz="2400" b="1" dirty="0" smtClean="0"/>
              <a:t>Pathogen neutralization</a:t>
            </a:r>
          </a:p>
          <a:p>
            <a:pPr>
              <a:buNone/>
            </a:pPr>
            <a:r>
              <a:rPr lang="en-IN" sz="2400" dirty="0" smtClean="0"/>
              <a:t>	</a:t>
            </a:r>
            <a:r>
              <a:rPr lang="en-US" sz="2400" dirty="0" smtClean="0"/>
              <a:t>Antibodies recognize antigens outside the cells, where most bacteria and bacterial toxins are found. They can bind to a pathogen and block its access to cells, thereby preventing infection or destruction of host cells.</a:t>
            </a:r>
          </a:p>
          <a:p>
            <a:pPr>
              <a:buNone/>
            </a:pP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142984"/>
            <a:ext cx="8229600" cy="4525963"/>
          </a:xfrm>
        </p:spPr>
        <p:txBody>
          <a:bodyPr>
            <a:normAutofit/>
          </a:bodyPr>
          <a:lstStyle/>
          <a:p>
            <a:pPr>
              <a:buNone/>
            </a:pPr>
            <a:endParaRPr lang="en-IN" sz="2400" dirty="0" smtClean="0"/>
          </a:p>
          <a:p>
            <a:r>
              <a:rPr lang="en-US" sz="2400" dirty="0" smtClean="0"/>
              <a:t>Antibodies as a first line of </a:t>
            </a:r>
            <a:r>
              <a:rPr lang="en-US" sz="2400" dirty="0" err="1" smtClean="0"/>
              <a:t>defence</a:t>
            </a:r>
            <a:r>
              <a:rPr lang="en-US" sz="2400" dirty="0" smtClean="0"/>
              <a:t>, for </a:t>
            </a:r>
            <a:r>
              <a:rPr lang="en-US" sz="2400" dirty="0" err="1" smtClean="0"/>
              <a:t>e.g</a:t>
            </a:r>
            <a:r>
              <a:rPr lang="en-US" sz="2400" dirty="0" smtClean="0"/>
              <a:t> </a:t>
            </a:r>
            <a:r>
              <a:rPr lang="en-US" sz="2400" dirty="0" err="1" smtClean="0"/>
              <a:t>secretory</a:t>
            </a:r>
            <a:r>
              <a:rPr lang="en-US" sz="2400" dirty="0" smtClean="0"/>
              <a:t> </a:t>
            </a:r>
            <a:r>
              <a:rPr lang="en-US" sz="2400" dirty="0" err="1" smtClean="0"/>
              <a:t>IgA</a:t>
            </a:r>
            <a:r>
              <a:rPr lang="en-US" sz="2400" dirty="0" smtClean="0"/>
              <a:t>.</a:t>
            </a:r>
          </a:p>
          <a:p>
            <a:endParaRPr lang="en-IN" sz="2400" dirty="0"/>
          </a:p>
          <a:p>
            <a:r>
              <a:rPr lang="en-US" sz="2400" b="1" dirty="0" smtClean="0"/>
              <a:t>Complement binding</a:t>
            </a:r>
          </a:p>
          <a:p>
            <a:pPr>
              <a:buNone/>
            </a:pPr>
            <a:r>
              <a:rPr lang="en-IN" sz="2400" dirty="0" smtClean="0"/>
              <a:t>	</a:t>
            </a:r>
            <a:r>
              <a:rPr lang="en-US" sz="2400" dirty="0" smtClean="0"/>
              <a:t>Binding to determinants of the pathogen leads to the formation of antigen–antibody complexes and activation of the complement cascade, which comprises a series of plasma proteins involved in mast cell </a:t>
            </a:r>
            <a:r>
              <a:rPr lang="en-US" sz="2400" dirty="0" err="1" smtClean="0"/>
              <a:t>degranulation</a:t>
            </a:r>
            <a:r>
              <a:rPr lang="en-US" sz="2400" dirty="0" smtClean="0"/>
              <a:t>, </a:t>
            </a:r>
            <a:r>
              <a:rPr lang="en-US" sz="2400" dirty="0" err="1" smtClean="0"/>
              <a:t>chemotaxis</a:t>
            </a:r>
            <a:r>
              <a:rPr lang="en-US" sz="2400" dirty="0" smtClean="0"/>
              <a:t>, </a:t>
            </a:r>
            <a:r>
              <a:rPr lang="en-US" sz="2400" dirty="0" err="1" smtClean="0"/>
              <a:t>phagocytosis</a:t>
            </a:r>
            <a:r>
              <a:rPr lang="en-US" sz="2400" dirty="0" smtClean="0"/>
              <a:t> and cell </a:t>
            </a:r>
            <a:r>
              <a:rPr lang="en-US" sz="2400" dirty="0" err="1" smtClean="0"/>
              <a:t>lysis</a:t>
            </a:r>
            <a:r>
              <a:rPr lang="en-US" sz="2400" dirty="0" smtClean="0"/>
              <a:t>.</a:t>
            </a:r>
          </a:p>
          <a:p>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189053"/>
            <a:ext cx="8229600" cy="4525963"/>
          </a:xfrm>
        </p:spPr>
        <p:txBody>
          <a:bodyPr>
            <a:normAutofit fontScale="92500"/>
          </a:bodyPr>
          <a:lstStyle/>
          <a:p>
            <a:r>
              <a:rPr lang="en-US" sz="2400" b="1" dirty="0" err="1" smtClean="0"/>
              <a:t>Opsonization</a:t>
            </a:r>
            <a:endParaRPr lang="en-US" sz="2400" b="1" dirty="0" smtClean="0"/>
          </a:p>
          <a:p>
            <a:pPr>
              <a:buNone/>
            </a:pPr>
            <a:r>
              <a:rPr lang="en-IN" sz="2400" dirty="0"/>
              <a:t>	</a:t>
            </a:r>
            <a:r>
              <a:rPr lang="en-US" sz="2400" dirty="0" smtClean="0"/>
              <a:t>It </a:t>
            </a:r>
            <a:r>
              <a:rPr lang="en-US" sz="2400" dirty="0"/>
              <a:t>is the molecular mechanism whereby pathogenic molecules, microbes, or apoptotic cells (antigenic substances) are connected to </a:t>
            </a:r>
            <a:r>
              <a:rPr lang="en-US" sz="2400" dirty="0" smtClean="0"/>
              <a:t>antibodies to </a:t>
            </a:r>
            <a:r>
              <a:rPr lang="en-US" sz="2400" dirty="0"/>
              <a:t>attach to the cell surface receptors on </a:t>
            </a:r>
            <a:r>
              <a:rPr lang="en-US" sz="2400" dirty="0" smtClean="0"/>
              <a:t>macrophages.</a:t>
            </a:r>
          </a:p>
          <a:p>
            <a:pPr>
              <a:buNone/>
            </a:pPr>
            <a:endParaRPr lang="en-IN" sz="2400" dirty="0"/>
          </a:p>
          <a:p>
            <a:r>
              <a:rPr lang="en-US" sz="2400" b="1" dirty="0" smtClean="0"/>
              <a:t>Antibody-dependent cell-mediated </a:t>
            </a:r>
            <a:r>
              <a:rPr lang="en-US" sz="2400" b="1" dirty="0" err="1" smtClean="0"/>
              <a:t>cytotoxicity</a:t>
            </a:r>
            <a:r>
              <a:rPr lang="en-US" sz="2400" b="1" dirty="0" smtClean="0"/>
              <a:t> </a:t>
            </a:r>
          </a:p>
          <a:p>
            <a:pPr>
              <a:buNone/>
            </a:pPr>
            <a:r>
              <a:rPr lang="en-US" sz="2400" dirty="0" smtClean="0"/>
              <a:t>	Antibodies can contribute to elimination of undesirable cells by recruiting killer cells. Following antibody binding to </a:t>
            </a:r>
            <a:r>
              <a:rPr lang="en-US" sz="2400" dirty="0" err="1" smtClean="0"/>
              <a:t>allogeneic</a:t>
            </a:r>
            <a:r>
              <a:rPr lang="en-US" sz="2400" dirty="0" smtClean="0"/>
              <a:t> cells, the </a:t>
            </a:r>
            <a:r>
              <a:rPr lang="en-US" sz="2400" dirty="0" err="1" smtClean="0"/>
              <a:t>Fc</a:t>
            </a:r>
            <a:r>
              <a:rPr lang="en-US" sz="2400" dirty="0" smtClean="0"/>
              <a:t> region of the antibody may be recognized by natural killer (NK) cells, which will initiate an antibody-mediated </a:t>
            </a:r>
            <a:r>
              <a:rPr lang="en-US" sz="2400" dirty="0" err="1" smtClean="0"/>
              <a:t>cytotoxic</a:t>
            </a:r>
            <a:r>
              <a:rPr lang="en-US" sz="2400" dirty="0" smtClean="0"/>
              <a:t> process that will kill the target cells.</a:t>
            </a:r>
          </a:p>
          <a:p>
            <a:pPr>
              <a:buNone/>
            </a:pP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Introduction</a:t>
            </a:r>
            <a:endParaRPr lang="en-US" b="1" dirty="0"/>
          </a:p>
        </p:txBody>
      </p:sp>
      <p:sp>
        <p:nvSpPr>
          <p:cNvPr id="3" name="Content Placeholder 2"/>
          <p:cNvSpPr>
            <a:spLocks noGrp="1"/>
          </p:cNvSpPr>
          <p:nvPr>
            <p:ph idx="1"/>
          </p:nvPr>
        </p:nvSpPr>
        <p:spPr>
          <a:xfrm>
            <a:off x="457200" y="1428736"/>
            <a:ext cx="3971924" cy="4929222"/>
          </a:xfrm>
        </p:spPr>
        <p:txBody>
          <a:bodyPr>
            <a:noAutofit/>
          </a:bodyPr>
          <a:lstStyle/>
          <a:p>
            <a:r>
              <a:rPr lang="en-US" sz="2800" b="1" dirty="0"/>
              <a:t>Antibodies are </a:t>
            </a:r>
            <a:r>
              <a:rPr lang="en-US" sz="2800" b="1" dirty="0" err="1"/>
              <a:t>glycoproteins</a:t>
            </a:r>
            <a:r>
              <a:rPr lang="en-US" sz="2800" b="1" dirty="0"/>
              <a:t>, termed as </a:t>
            </a:r>
            <a:r>
              <a:rPr lang="en-US" sz="2800" b="1" dirty="0" err="1"/>
              <a:t>immunoglobulins</a:t>
            </a:r>
            <a:r>
              <a:rPr lang="en-US" sz="2800" b="1" dirty="0"/>
              <a:t> (</a:t>
            </a:r>
            <a:r>
              <a:rPr lang="en-US" sz="2800" b="1" dirty="0" err="1"/>
              <a:t>Igs</a:t>
            </a:r>
            <a:r>
              <a:rPr lang="en-US" sz="2800" b="1" dirty="0"/>
              <a:t>), which are produced in response to an immune reaction and specifically bind to antigens responsible for initiating the reaction.</a:t>
            </a:r>
            <a:endParaRPr lang="en-US" sz="2800" dirty="0"/>
          </a:p>
          <a:p>
            <a:pPr>
              <a:buNone/>
            </a:pPr>
            <a:r>
              <a:rPr lang="en-US" sz="2800" dirty="0" smtClean="0"/>
              <a:t/>
            </a:r>
            <a:br>
              <a:rPr lang="en-US" sz="2800" dirty="0" smtClean="0"/>
            </a:br>
            <a:endParaRPr lang="en-US" sz="2800" dirty="0"/>
          </a:p>
        </p:txBody>
      </p:sp>
      <p:pic>
        <p:nvPicPr>
          <p:cNvPr id="4" name="Picture 3" descr="Structure-of-Antibody.gif"/>
          <p:cNvPicPr>
            <a:picLocks noChangeAspect="1"/>
          </p:cNvPicPr>
          <p:nvPr/>
        </p:nvPicPr>
        <p:blipFill>
          <a:blip r:embed="rId2"/>
          <a:stretch>
            <a:fillRect/>
          </a:stretch>
        </p:blipFill>
        <p:spPr>
          <a:xfrm>
            <a:off x="4429124" y="1428736"/>
            <a:ext cx="4429157" cy="4762522"/>
          </a:xfrm>
          <a:prstGeom prst="rect">
            <a:avLst/>
          </a:prstGeom>
        </p:spPr>
      </p:pic>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Classes/Types of </a:t>
            </a:r>
            <a:r>
              <a:rPr lang="en-US" b="1" dirty="0" smtClean="0"/>
              <a:t>Antibody</a:t>
            </a:r>
            <a:endParaRPr lang="en-US" b="1" dirty="0"/>
          </a:p>
        </p:txBody>
      </p:sp>
      <p:sp>
        <p:nvSpPr>
          <p:cNvPr id="3" name="Content Placeholder 2"/>
          <p:cNvSpPr>
            <a:spLocks noGrp="1"/>
          </p:cNvSpPr>
          <p:nvPr>
            <p:ph idx="1"/>
          </p:nvPr>
        </p:nvSpPr>
        <p:spPr/>
        <p:txBody>
          <a:bodyPr>
            <a:normAutofit/>
          </a:bodyPr>
          <a:lstStyle/>
          <a:p>
            <a:r>
              <a:rPr lang="en-US" sz="2400" dirty="0"/>
              <a:t>Serum containing antigen-specific antibodies is called antiserum. The 5 types – </a:t>
            </a:r>
            <a:r>
              <a:rPr lang="en-US" sz="2400" dirty="0" err="1"/>
              <a:t>IgG</a:t>
            </a:r>
            <a:r>
              <a:rPr lang="en-US" sz="2400" dirty="0"/>
              <a:t>, </a:t>
            </a:r>
            <a:r>
              <a:rPr lang="en-US" sz="2400" dirty="0" err="1"/>
              <a:t>IgM</a:t>
            </a:r>
            <a:r>
              <a:rPr lang="en-US" sz="2400" dirty="0"/>
              <a:t>, </a:t>
            </a:r>
            <a:r>
              <a:rPr lang="en-US" sz="2400" dirty="0" err="1"/>
              <a:t>IgA</a:t>
            </a:r>
            <a:r>
              <a:rPr lang="en-US" sz="2400" dirty="0"/>
              <a:t>, </a:t>
            </a:r>
            <a:r>
              <a:rPr lang="en-US" sz="2400" dirty="0" err="1"/>
              <a:t>IgD</a:t>
            </a:r>
            <a:r>
              <a:rPr lang="en-US" sz="2400" dirty="0"/>
              <a:t>, </a:t>
            </a:r>
            <a:r>
              <a:rPr lang="en-US" sz="2400" dirty="0" err="1"/>
              <a:t>IgE</a:t>
            </a:r>
            <a:r>
              <a:rPr lang="en-US" sz="2400" dirty="0"/>
              <a:t> – (</a:t>
            </a:r>
            <a:r>
              <a:rPr lang="en-US" sz="2400" dirty="0" err="1"/>
              <a:t>isotypes</a:t>
            </a:r>
            <a:r>
              <a:rPr lang="en-US" sz="2400" dirty="0"/>
              <a:t>) are classified according to the type of heavy chain constant region, and are distributed and function differently in the body.</a:t>
            </a:r>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4" name="Content Placeholder 3" descr="image.jpg"/>
          <p:cNvPicPr>
            <a:picLocks noGrp="1" noChangeAspect="1"/>
          </p:cNvPicPr>
          <p:nvPr>
            <p:ph idx="1"/>
          </p:nvPr>
        </p:nvPicPr>
        <p:blipFill>
          <a:blip r:embed="rId2"/>
          <a:stretch>
            <a:fillRect/>
          </a:stretch>
        </p:blipFill>
        <p:spPr>
          <a:xfrm>
            <a:off x="1008810" y="528768"/>
            <a:ext cx="7277966" cy="5472000"/>
          </a:xfrm>
        </p:spPr>
      </p:pic>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285720" y="214314"/>
            <a:ext cx="8715436" cy="6072206"/>
          </a:xfrm>
        </p:spPr>
        <p:txBody>
          <a:bodyPr>
            <a:noAutofit/>
          </a:bodyPr>
          <a:lstStyle/>
          <a:p>
            <a:pPr algn="ctr">
              <a:buNone/>
            </a:pPr>
            <a:r>
              <a:rPr lang="en-US" sz="2400" b="1" dirty="0" smtClean="0"/>
              <a:t>Immunoglobulin G (</a:t>
            </a:r>
            <a:r>
              <a:rPr lang="en-US" sz="2400" b="1" dirty="0" err="1" smtClean="0"/>
              <a:t>IgG</a:t>
            </a:r>
            <a:r>
              <a:rPr lang="en-US" sz="2400" b="1" dirty="0" smtClean="0"/>
              <a:t>)</a:t>
            </a:r>
          </a:p>
          <a:p>
            <a:pPr>
              <a:buNone/>
            </a:pPr>
            <a:r>
              <a:rPr lang="en-US" sz="1900" b="1" u="sng" dirty="0" smtClean="0"/>
              <a:t>Properties</a:t>
            </a:r>
            <a:endParaRPr lang="en-US" sz="1900" dirty="0" smtClean="0"/>
          </a:p>
          <a:p>
            <a:r>
              <a:rPr lang="en-US" sz="1900" dirty="0" err="1" smtClean="0"/>
              <a:t>IgG</a:t>
            </a:r>
            <a:r>
              <a:rPr lang="en-US" sz="1900" dirty="0" smtClean="0"/>
              <a:t> is the major </a:t>
            </a:r>
            <a:r>
              <a:rPr lang="en-US" sz="1900" dirty="0" err="1" smtClean="0"/>
              <a:t>Ig</a:t>
            </a:r>
            <a:r>
              <a:rPr lang="en-US" sz="1900" dirty="0" smtClean="0"/>
              <a:t> in serum - 75% of serum </a:t>
            </a:r>
            <a:r>
              <a:rPr lang="en-US" sz="1900" dirty="0" err="1" smtClean="0"/>
              <a:t>Ig</a:t>
            </a:r>
            <a:r>
              <a:rPr lang="en-US" sz="1900" dirty="0" smtClean="0"/>
              <a:t> is </a:t>
            </a:r>
            <a:r>
              <a:rPr lang="en-US" sz="1900" dirty="0" err="1" smtClean="0"/>
              <a:t>IgG</a:t>
            </a:r>
            <a:r>
              <a:rPr lang="en-US" sz="1900" dirty="0" smtClean="0"/>
              <a:t>, </a:t>
            </a:r>
            <a:r>
              <a:rPr lang="en-US" sz="1900" dirty="0" err="1" smtClean="0"/>
              <a:t>IgG</a:t>
            </a:r>
            <a:r>
              <a:rPr lang="en-US" sz="1900" dirty="0" smtClean="0"/>
              <a:t> is the major </a:t>
            </a:r>
            <a:r>
              <a:rPr lang="en-US" sz="1900" dirty="0" err="1" smtClean="0"/>
              <a:t>Ig</a:t>
            </a:r>
            <a:r>
              <a:rPr lang="en-US" sz="1900" dirty="0" smtClean="0"/>
              <a:t> in extra vascular spaces.</a:t>
            </a:r>
          </a:p>
          <a:p>
            <a:endParaRPr lang="en-US" sz="1900" dirty="0" smtClean="0"/>
          </a:p>
          <a:p>
            <a:r>
              <a:rPr lang="en-US" sz="1900" dirty="0" smtClean="0"/>
              <a:t>Placental transfer - </a:t>
            </a:r>
            <a:r>
              <a:rPr lang="en-US" sz="1900" dirty="0" err="1" smtClean="0"/>
              <a:t>IgG</a:t>
            </a:r>
            <a:r>
              <a:rPr lang="en-US" sz="1900" dirty="0" smtClean="0"/>
              <a:t> is the only class of </a:t>
            </a:r>
            <a:r>
              <a:rPr lang="en-US" sz="1900" dirty="0" err="1" smtClean="0"/>
              <a:t>Ig</a:t>
            </a:r>
            <a:r>
              <a:rPr lang="en-US" sz="1900" dirty="0" smtClean="0"/>
              <a:t> that crosses the placenta. Transfer is mediated by a receptor on placental cells for the </a:t>
            </a:r>
            <a:r>
              <a:rPr lang="en-US" sz="1900" dirty="0" err="1" smtClean="0"/>
              <a:t>Fc</a:t>
            </a:r>
            <a:r>
              <a:rPr lang="en-US" sz="1900" dirty="0" smtClean="0"/>
              <a:t> region of </a:t>
            </a:r>
            <a:r>
              <a:rPr lang="en-US" sz="1900" dirty="0" err="1" smtClean="0"/>
              <a:t>IgG</a:t>
            </a:r>
            <a:r>
              <a:rPr lang="en-US" sz="1900" dirty="0" smtClean="0"/>
              <a:t>. Not all subclasses cross equally well; IgG2 does not cross well.</a:t>
            </a:r>
          </a:p>
          <a:p>
            <a:endParaRPr lang="en-US" sz="1900" dirty="0" smtClean="0"/>
          </a:p>
          <a:p>
            <a:r>
              <a:rPr lang="en-US" sz="1900" dirty="0" smtClean="0"/>
              <a:t>IgG3 is </a:t>
            </a:r>
            <a:r>
              <a:rPr lang="en-US" sz="1900" dirty="0" err="1" smtClean="0"/>
              <a:t>tge</a:t>
            </a:r>
            <a:r>
              <a:rPr lang="en-US" sz="1900" dirty="0" smtClean="0"/>
              <a:t> most effective complement activator, followed by IgG1, IgG2 is less efficient and IgG4 is not able to activate complement at all.</a:t>
            </a:r>
          </a:p>
          <a:p>
            <a:endParaRPr lang="en-US" sz="1900" dirty="0" smtClean="0"/>
          </a:p>
          <a:p>
            <a:r>
              <a:rPr lang="en-US" sz="1900" dirty="0" smtClean="0"/>
              <a:t>Binding to cells - Macrophages and some lymphocytes have </a:t>
            </a:r>
            <a:r>
              <a:rPr lang="en-US" sz="1900" dirty="0" err="1" smtClean="0"/>
              <a:t>Fc</a:t>
            </a:r>
            <a:r>
              <a:rPr lang="en-US" sz="1900" dirty="0" smtClean="0"/>
              <a:t> receptors for the </a:t>
            </a:r>
            <a:r>
              <a:rPr lang="en-US" sz="1900" dirty="0" err="1" smtClean="0"/>
              <a:t>Fc</a:t>
            </a:r>
            <a:r>
              <a:rPr lang="en-US" sz="1900" dirty="0" smtClean="0"/>
              <a:t> region of </a:t>
            </a:r>
            <a:r>
              <a:rPr lang="en-US" sz="1900" dirty="0" err="1" smtClean="0"/>
              <a:t>IgG</a:t>
            </a:r>
            <a:r>
              <a:rPr lang="en-US" sz="1900" dirty="0" smtClean="0"/>
              <a:t>. Not all subclasses bind equally well; IgG2 and IgG4 do not bind to </a:t>
            </a:r>
            <a:r>
              <a:rPr lang="en-US" sz="1900" dirty="0" err="1" smtClean="0"/>
              <a:t>Fc</a:t>
            </a:r>
            <a:r>
              <a:rPr lang="en-US" sz="1900" dirty="0" smtClean="0"/>
              <a:t> receptors well. A consequence of binding to the </a:t>
            </a:r>
            <a:r>
              <a:rPr lang="en-US" sz="1900" dirty="0" err="1" smtClean="0"/>
              <a:t>Fc</a:t>
            </a:r>
            <a:r>
              <a:rPr lang="en-US" sz="1900" dirty="0" smtClean="0"/>
              <a:t> receptors on PMNs, </a:t>
            </a:r>
            <a:r>
              <a:rPr lang="en-US" sz="1900" dirty="0" err="1" smtClean="0"/>
              <a:t>monocytes</a:t>
            </a:r>
            <a:r>
              <a:rPr lang="en-US" sz="1900" dirty="0" smtClean="0"/>
              <a:t> and macrophages is that the cell can now internalize the antigen better. The antibody has prepared the antigen for eating by the </a:t>
            </a:r>
            <a:r>
              <a:rPr lang="en-US" sz="1900" dirty="0" err="1" smtClean="0"/>
              <a:t>phagocytic</a:t>
            </a:r>
            <a:r>
              <a:rPr lang="en-US" sz="1900" dirty="0" smtClean="0"/>
              <a:t> cells. The term </a:t>
            </a:r>
            <a:r>
              <a:rPr lang="en-US" sz="1900" dirty="0" err="1" smtClean="0"/>
              <a:t>opsonin</a:t>
            </a:r>
            <a:r>
              <a:rPr lang="en-US" sz="1900" dirty="0" smtClean="0"/>
              <a:t> is used to describe substances that enhance </a:t>
            </a:r>
            <a:r>
              <a:rPr lang="en-US" sz="1900" dirty="0" err="1" smtClean="0"/>
              <a:t>phagocytosis</a:t>
            </a:r>
            <a:r>
              <a:rPr lang="en-US" sz="1900" dirty="0" smtClean="0"/>
              <a:t>. </a:t>
            </a:r>
            <a:r>
              <a:rPr lang="en-US" sz="1900" dirty="0" err="1" smtClean="0"/>
              <a:t>IgG</a:t>
            </a:r>
            <a:r>
              <a:rPr lang="en-US" sz="1900" dirty="0" smtClean="0"/>
              <a:t> is a good </a:t>
            </a:r>
            <a:r>
              <a:rPr lang="en-US" sz="1900" dirty="0" err="1" smtClean="0"/>
              <a:t>opsonin</a:t>
            </a:r>
            <a:r>
              <a:rPr lang="en-US" sz="1900" dirty="0" smtClean="0"/>
              <a:t>. </a:t>
            </a:r>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357158" y="214290"/>
            <a:ext cx="8501122" cy="5786478"/>
          </a:xfrm>
        </p:spPr>
        <p:txBody>
          <a:bodyPr>
            <a:normAutofit fontScale="25000" lnSpcReduction="20000"/>
          </a:bodyPr>
          <a:lstStyle/>
          <a:p>
            <a:pPr algn="ctr">
              <a:buNone/>
            </a:pPr>
            <a:r>
              <a:rPr lang="en-US" sz="9600" b="1" dirty="0" smtClean="0"/>
              <a:t>Immunoglobulin M (</a:t>
            </a:r>
            <a:r>
              <a:rPr lang="en-US" sz="9600" b="1" dirty="0" err="1" smtClean="0"/>
              <a:t>IgM</a:t>
            </a:r>
            <a:r>
              <a:rPr lang="en-US" sz="9600" b="1" dirty="0" smtClean="0"/>
              <a:t>) </a:t>
            </a:r>
          </a:p>
          <a:p>
            <a:pPr>
              <a:buNone/>
            </a:pPr>
            <a:r>
              <a:rPr lang="en-US" sz="8000" b="1" u="sng" dirty="0" smtClean="0"/>
              <a:t>Properties</a:t>
            </a:r>
            <a:endParaRPr lang="en-US" sz="8000" u="sng" dirty="0" smtClean="0"/>
          </a:p>
          <a:p>
            <a:r>
              <a:rPr lang="en-US" sz="8000" dirty="0" err="1" smtClean="0"/>
              <a:t>IgM</a:t>
            </a:r>
            <a:r>
              <a:rPr lang="en-US" sz="8000" dirty="0" smtClean="0"/>
              <a:t> is the third most common serum </a:t>
            </a:r>
            <a:r>
              <a:rPr lang="en-US" sz="8000" dirty="0" err="1" smtClean="0"/>
              <a:t>Ig</a:t>
            </a:r>
            <a:r>
              <a:rPr lang="en-US" sz="8000" dirty="0" smtClean="0"/>
              <a:t>.</a:t>
            </a:r>
          </a:p>
          <a:p>
            <a:endParaRPr lang="en-US" sz="8000" dirty="0" smtClean="0"/>
          </a:p>
          <a:p>
            <a:r>
              <a:rPr lang="en-US" sz="8000" dirty="0" err="1" smtClean="0"/>
              <a:t>IgM</a:t>
            </a:r>
            <a:r>
              <a:rPr lang="en-US" sz="8000" dirty="0" smtClean="0"/>
              <a:t> is the first </a:t>
            </a:r>
            <a:r>
              <a:rPr lang="en-US" sz="8000" dirty="0" err="1" smtClean="0"/>
              <a:t>Ig</a:t>
            </a:r>
            <a:r>
              <a:rPr lang="en-US" sz="8000" dirty="0" smtClean="0"/>
              <a:t> to be made by the fetus and the first </a:t>
            </a:r>
            <a:r>
              <a:rPr lang="en-US" sz="8000" dirty="0" err="1" smtClean="0"/>
              <a:t>Ig</a:t>
            </a:r>
            <a:r>
              <a:rPr lang="en-US" sz="8000" dirty="0" smtClean="0"/>
              <a:t> to be made by a virgin B cells when it is stimulated by antigen.</a:t>
            </a:r>
          </a:p>
          <a:p>
            <a:endParaRPr lang="en-US" sz="8000" dirty="0" smtClean="0"/>
          </a:p>
          <a:p>
            <a:r>
              <a:rPr lang="en-US" sz="8000" dirty="0" smtClean="0"/>
              <a:t>As a consequence of its </a:t>
            </a:r>
            <a:r>
              <a:rPr lang="en-US" sz="8000" dirty="0" err="1" smtClean="0"/>
              <a:t>pentameric</a:t>
            </a:r>
            <a:r>
              <a:rPr lang="en-US" sz="8000" dirty="0" smtClean="0"/>
              <a:t> structure, </a:t>
            </a:r>
            <a:r>
              <a:rPr lang="en-US" sz="8000" dirty="0" err="1" smtClean="0"/>
              <a:t>IgM</a:t>
            </a:r>
            <a:r>
              <a:rPr lang="en-US" sz="8000" dirty="0" smtClean="0"/>
              <a:t> is a good complement fixing </a:t>
            </a:r>
            <a:r>
              <a:rPr lang="en-US" sz="8000" dirty="0" err="1" smtClean="0"/>
              <a:t>Ig</a:t>
            </a:r>
            <a:r>
              <a:rPr lang="en-US" sz="8000" dirty="0" smtClean="0"/>
              <a:t>. Thus, </a:t>
            </a:r>
            <a:r>
              <a:rPr lang="en-US" sz="8000" dirty="0" err="1" smtClean="0"/>
              <a:t>IgM</a:t>
            </a:r>
            <a:r>
              <a:rPr lang="en-US" sz="8000" dirty="0" smtClean="0"/>
              <a:t> antibodies are very efficient in leading to the </a:t>
            </a:r>
            <a:r>
              <a:rPr lang="en-US" sz="8000" dirty="0" err="1" smtClean="0"/>
              <a:t>lysis</a:t>
            </a:r>
            <a:r>
              <a:rPr lang="en-US" sz="8000" dirty="0" smtClean="0"/>
              <a:t> of microorganisms.</a:t>
            </a:r>
          </a:p>
          <a:p>
            <a:endParaRPr lang="en-US" sz="8000" dirty="0" smtClean="0"/>
          </a:p>
          <a:p>
            <a:r>
              <a:rPr lang="en-US" sz="8000" dirty="0" smtClean="0"/>
              <a:t>As a consequence of its structure, </a:t>
            </a:r>
            <a:r>
              <a:rPr lang="en-US" sz="8000" dirty="0" err="1" smtClean="0"/>
              <a:t>IgM</a:t>
            </a:r>
            <a:r>
              <a:rPr lang="en-US" sz="8000" dirty="0" smtClean="0"/>
              <a:t> is also a good agglutinating </a:t>
            </a:r>
            <a:r>
              <a:rPr lang="en-US" sz="8000" dirty="0" err="1" smtClean="0"/>
              <a:t>Ig</a:t>
            </a:r>
            <a:r>
              <a:rPr lang="en-US" sz="8000" dirty="0" smtClean="0"/>
              <a:t> . Thus, </a:t>
            </a:r>
            <a:r>
              <a:rPr lang="en-US" sz="8000" dirty="0" err="1" smtClean="0"/>
              <a:t>IgM</a:t>
            </a:r>
            <a:r>
              <a:rPr lang="en-US" sz="8000" dirty="0" smtClean="0"/>
              <a:t> antibodies are very good in clumping microorganisms for eventual elimination from the body.</a:t>
            </a:r>
          </a:p>
          <a:p>
            <a:endParaRPr lang="en-US" sz="8000" dirty="0" smtClean="0"/>
          </a:p>
          <a:p>
            <a:r>
              <a:rPr lang="en-US" sz="8000" dirty="0" smtClean="0"/>
              <a:t>Surface </a:t>
            </a:r>
            <a:r>
              <a:rPr lang="en-US" sz="8000" dirty="0" err="1" smtClean="0"/>
              <a:t>IgM</a:t>
            </a:r>
            <a:r>
              <a:rPr lang="en-US" sz="8000" dirty="0" smtClean="0"/>
              <a:t> exists as a monomer and lacks J chain but it has an extra 20 amino acids at the C-terminus to anchor it into the membrane. Cell surface </a:t>
            </a:r>
            <a:r>
              <a:rPr lang="en-US" sz="8000" dirty="0" err="1" smtClean="0"/>
              <a:t>IgM</a:t>
            </a:r>
            <a:r>
              <a:rPr lang="en-US" sz="8000" dirty="0" smtClean="0"/>
              <a:t> functions as a receptor for antigen on B cells. Surface </a:t>
            </a:r>
            <a:r>
              <a:rPr lang="en-US" sz="8000" dirty="0" err="1" smtClean="0"/>
              <a:t>IgM</a:t>
            </a:r>
            <a:r>
              <a:rPr lang="en-US" sz="8000" dirty="0" smtClean="0"/>
              <a:t> is </a:t>
            </a:r>
            <a:r>
              <a:rPr lang="en-US" sz="8000" dirty="0" err="1" smtClean="0"/>
              <a:t>noncovalently</a:t>
            </a:r>
            <a:r>
              <a:rPr lang="en-US" sz="8000" dirty="0" smtClean="0"/>
              <a:t> associated with two additional proteins in the membrane of the B cell called </a:t>
            </a:r>
            <a:r>
              <a:rPr lang="en-US" sz="8000" dirty="0" err="1" smtClean="0"/>
              <a:t>Ig</a:t>
            </a:r>
            <a:r>
              <a:rPr lang="en-US" sz="8000" dirty="0" smtClean="0"/>
              <a:t>-alpha and </a:t>
            </a:r>
            <a:r>
              <a:rPr lang="en-US" sz="8000" dirty="0" err="1" smtClean="0"/>
              <a:t>Ig-beta.T</a:t>
            </a:r>
            <a:r>
              <a:rPr lang="en-US" sz="8000" dirty="0" smtClean="0"/>
              <a:t> </a:t>
            </a:r>
            <a:r>
              <a:rPr lang="en-US" sz="8000" dirty="0" err="1" smtClean="0"/>
              <a:t>hese</a:t>
            </a:r>
            <a:r>
              <a:rPr lang="en-US" sz="8000" dirty="0" smtClean="0"/>
              <a:t> additional proteins act as signal </a:t>
            </a:r>
            <a:r>
              <a:rPr lang="en-US" sz="8000" dirty="0" err="1" smtClean="0"/>
              <a:t>transducing</a:t>
            </a:r>
            <a:r>
              <a:rPr lang="en-US" sz="8000" dirty="0" smtClean="0"/>
              <a:t> molecules since the </a:t>
            </a:r>
            <a:r>
              <a:rPr lang="en-US" sz="8000" dirty="0" err="1" smtClean="0"/>
              <a:t>cytoplasmic</a:t>
            </a:r>
            <a:r>
              <a:rPr lang="en-US" sz="8000" dirty="0" smtClean="0"/>
              <a:t> tail of the </a:t>
            </a:r>
            <a:r>
              <a:rPr lang="en-US" sz="8000" dirty="0" err="1" smtClean="0"/>
              <a:t>Ig</a:t>
            </a:r>
            <a:r>
              <a:rPr lang="en-US" sz="8000" dirty="0" smtClean="0"/>
              <a:t> molecule itself is too short to </a:t>
            </a:r>
            <a:r>
              <a:rPr lang="en-US" sz="8000" dirty="0" err="1" smtClean="0"/>
              <a:t>transduce</a:t>
            </a:r>
            <a:r>
              <a:rPr lang="en-US" sz="8000" dirty="0" smtClean="0"/>
              <a:t> a signal</a:t>
            </a:r>
            <a:endParaRPr lang="en-US" sz="80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428736"/>
            <a:ext cx="8229600" cy="3643338"/>
          </a:xfrm>
        </p:spPr>
        <p:txBody>
          <a:bodyPr>
            <a:normAutofit fontScale="92500" lnSpcReduction="20000"/>
          </a:bodyPr>
          <a:lstStyle/>
          <a:p>
            <a:pPr algn="ctr">
              <a:buNone/>
            </a:pPr>
            <a:r>
              <a:rPr lang="en-US" sz="2600" b="1" dirty="0" smtClean="0"/>
              <a:t>Immunoglobulin A (</a:t>
            </a:r>
            <a:r>
              <a:rPr lang="en-US" sz="2600" b="1" dirty="0" err="1" smtClean="0"/>
              <a:t>IgA</a:t>
            </a:r>
            <a:r>
              <a:rPr lang="en-US" sz="2600" b="1" dirty="0" smtClean="0"/>
              <a:t>)</a:t>
            </a:r>
          </a:p>
          <a:p>
            <a:pPr>
              <a:buNone/>
            </a:pPr>
            <a:r>
              <a:rPr lang="en-US" sz="2400" b="1" u="sng" dirty="0" smtClean="0"/>
              <a:t>Properties</a:t>
            </a:r>
            <a:endParaRPr lang="en-US" sz="2400" u="sng" dirty="0" smtClean="0"/>
          </a:p>
          <a:p>
            <a:r>
              <a:rPr lang="en-US" sz="2400" dirty="0" err="1" smtClean="0"/>
              <a:t>IgA</a:t>
            </a:r>
            <a:r>
              <a:rPr lang="en-US" sz="2400" dirty="0" smtClean="0"/>
              <a:t> is the 2nd most common serum </a:t>
            </a:r>
            <a:r>
              <a:rPr lang="en-US" sz="2400" dirty="0" err="1" smtClean="0"/>
              <a:t>Ig</a:t>
            </a:r>
            <a:r>
              <a:rPr lang="en-US" sz="2400" dirty="0" smtClean="0"/>
              <a:t>.</a:t>
            </a:r>
          </a:p>
          <a:p>
            <a:endParaRPr lang="en-US" sz="2400" dirty="0" smtClean="0"/>
          </a:p>
          <a:p>
            <a:r>
              <a:rPr lang="en-US" sz="2400" dirty="0" err="1" smtClean="0"/>
              <a:t>IgA</a:t>
            </a:r>
            <a:r>
              <a:rPr lang="en-US" sz="2400" dirty="0" smtClean="0"/>
              <a:t> is the major class of </a:t>
            </a:r>
            <a:r>
              <a:rPr lang="en-US" sz="2400" dirty="0" err="1" smtClean="0"/>
              <a:t>Ig</a:t>
            </a:r>
            <a:r>
              <a:rPr lang="en-US" sz="2400" dirty="0" smtClean="0"/>
              <a:t> in secretions - tears, saliva, </a:t>
            </a:r>
            <a:r>
              <a:rPr lang="en-US" sz="2400" dirty="0" err="1" smtClean="0"/>
              <a:t>colostrum</a:t>
            </a:r>
            <a:r>
              <a:rPr lang="en-US" sz="2400" dirty="0" smtClean="0"/>
              <a:t>, mucus. Since it is found in secretions </a:t>
            </a:r>
            <a:r>
              <a:rPr lang="en-US" sz="2400" dirty="0" err="1" smtClean="0"/>
              <a:t>secretory</a:t>
            </a:r>
            <a:r>
              <a:rPr lang="en-US" sz="2400" dirty="0" smtClean="0"/>
              <a:t> </a:t>
            </a:r>
            <a:r>
              <a:rPr lang="en-US" sz="2400" dirty="0" err="1" smtClean="0"/>
              <a:t>IgA</a:t>
            </a:r>
            <a:r>
              <a:rPr lang="en-US" sz="2400" dirty="0" smtClean="0"/>
              <a:t> is important in local (mucosal) immunity.</a:t>
            </a:r>
          </a:p>
          <a:p>
            <a:endParaRPr lang="en-US" sz="2400" dirty="0" smtClean="0"/>
          </a:p>
          <a:p>
            <a:r>
              <a:rPr lang="en-US" sz="2400" dirty="0" smtClean="0"/>
              <a:t>Normally </a:t>
            </a:r>
            <a:r>
              <a:rPr lang="en-US" sz="2400" dirty="0" err="1" smtClean="0"/>
              <a:t>IgA</a:t>
            </a:r>
            <a:r>
              <a:rPr lang="en-US" sz="2400" dirty="0" smtClean="0"/>
              <a:t> does not fix complement, unless aggregated.</a:t>
            </a:r>
          </a:p>
          <a:p>
            <a:endParaRPr lang="en-US" sz="2400" dirty="0" smtClean="0"/>
          </a:p>
          <a:p>
            <a:r>
              <a:rPr lang="en-US" sz="2400" dirty="0" err="1" smtClean="0"/>
              <a:t>IgA</a:t>
            </a:r>
            <a:r>
              <a:rPr lang="en-US" sz="2400" dirty="0" smtClean="0"/>
              <a:t> can binding to some cells - PMN's and some lymphocytes.</a:t>
            </a:r>
          </a:p>
          <a:p>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500034" y="285728"/>
            <a:ext cx="8229600" cy="4614881"/>
          </a:xfrm>
        </p:spPr>
        <p:txBody>
          <a:bodyPr>
            <a:normAutofit fontScale="25000" lnSpcReduction="20000"/>
          </a:bodyPr>
          <a:lstStyle/>
          <a:p>
            <a:pPr algn="ctr">
              <a:buNone/>
            </a:pPr>
            <a:r>
              <a:rPr lang="en-US" sz="9600" b="1" dirty="0" smtClean="0"/>
              <a:t>Immunoglobulin E (</a:t>
            </a:r>
            <a:r>
              <a:rPr lang="en-US" sz="9600" b="1" dirty="0" err="1" smtClean="0"/>
              <a:t>IgE</a:t>
            </a:r>
            <a:r>
              <a:rPr lang="en-US" sz="9600" b="1" dirty="0" smtClean="0"/>
              <a:t>)</a:t>
            </a:r>
          </a:p>
          <a:p>
            <a:pPr>
              <a:buNone/>
            </a:pPr>
            <a:r>
              <a:rPr lang="en-US" sz="8800" b="1" u="sng" dirty="0" smtClean="0"/>
              <a:t>Properties</a:t>
            </a:r>
            <a:endParaRPr lang="en-US" sz="8800" u="sng" dirty="0" smtClean="0"/>
          </a:p>
          <a:p>
            <a:r>
              <a:rPr lang="en-US" sz="8800" dirty="0" err="1" smtClean="0"/>
              <a:t>IgE</a:t>
            </a:r>
            <a:r>
              <a:rPr lang="en-US" sz="8800" dirty="0" smtClean="0"/>
              <a:t> is the least common serum </a:t>
            </a:r>
            <a:r>
              <a:rPr lang="en-US" sz="8800" dirty="0" err="1" smtClean="0"/>
              <a:t>Ig</a:t>
            </a:r>
            <a:r>
              <a:rPr lang="en-US" sz="8800" dirty="0" smtClean="0"/>
              <a:t> since it binds very tightly to </a:t>
            </a:r>
            <a:r>
              <a:rPr lang="en-US" sz="8800" dirty="0" err="1" smtClean="0"/>
              <a:t>Fc</a:t>
            </a:r>
            <a:r>
              <a:rPr lang="en-US" sz="8800" dirty="0" smtClean="0"/>
              <a:t> receptors on </a:t>
            </a:r>
            <a:r>
              <a:rPr lang="en-US" sz="8800" dirty="0" err="1" smtClean="0"/>
              <a:t>basophils</a:t>
            </a:r>
            <a:r>
              <a:rPr lang="en-US" sz="8800" dirty="0" smtClean="0"/>
              <a:t> and mast cells even before interacting with antigen.</a:t>
            </a:r>
          </a:p>
          <a:p>
            <a:endParaRPr lang="en-US" sz="8800" dirty="0" smtClean="0"/>
          </a:p>
          <a:p>
            <a:r>
              <a:rPr lang="en-US" sz="8800" dirty="0" smtClean="0"/>
              <a:t>Involved in allergic reactions - As a consequence of its binding to </a:t>
            </a:r>
            <a:r>
              <a:rPr lang="en-US" sz="8800" dirty="0" err="1" smtClean="0"/>
              <a:t>basophils</a:t>
            </a:r>
            <a:r>
              <a:rPr lang="en-US" sz="8800" dirty="0" smtClean="0"/>
              <a:t> an mast cells, </a:t>
            </a:r>
            <a:r>
              <a:rPr lang="en-US" sz="8800" dirty="0" err="1" smtClean="0"/>
              <a:t>IgE</a:t>
            </a:r>
            <a:r>
              <a:rPr lang="en-US" sz="8800" dirty="0" smtClean="0"/>
              <a:t> is involved in allergic reactions. Binding of the allergen to the </a:t>
            </a:r>
            <a:r>
              <a:rPr lang="en-US" sz="8800" dirty="0" err="1" smtClean="0"/>
              <a:t>IgE</a:t>
            </a:r>
            <a:r>
              <a:rPr lang="en-US" sz="8800" dirty="0" smtClean="0"/>
              <a:t> on the cells results in the release of various pharmacological mediators that result in allergic symptoms.</a:t>
            </a:r>
          </a:p>
          <a:p>
            <a:endParaRPr lang="en-US" sz="8800" dirty="0" smtClean="0"/>
          </a:p>
          <a:p>
            <a:r>
              <a:rPr lang="en-US" sz="8800" dirty="0" err="1" smtClean="0"/>
              <a:t>IgE</a:t>
            </a:r>
            <a:r>
              <a:rPr lang="en-US" sz="8800" dirty="0" smtClean="0"/>
              <a:t> also plays a role in parasitic </a:t>
            </a:r>
            <a:r>
              <a:rPr lang="en-US" sz="8800" dirty="0" err="1" smtClean="0"/>
              <a:t>helminth</a:t>
            </a:r>
            <a:r>
              <a:rPr lang="en-US" sz="8800" dirty="0" smtClean="0"/>
              <a:t> diseases. Since serum </a:t>
            </a:r>
            <a:r>
              <a:rPr lang="en-US" sz="8800" dirty="0" err="1" smtClean="0"/>
              <a:t>IgE</a:t>
            </a:r>
            <a:r>
              <a:rPr lang="en-US" sz="8800" dirty="0" smtClean="0"/>
              <a:t> levels rise in parasitic diseases, measuring </a:t>
            </a:r>
            <a:r>
              <a:rPr lang="en-US" sz="8800" dirty="0" err="1" smtClean="0"/>
              <a:t>IgE</a:t>
            </a:r>
            <a:r>
              <a:rPr lang="en-US" sz="8800" dirty="0" smtClean="0"/>
              <a:t> levels is helpful in diagnosing parasitic infections. </a:t>
            </a:r>
            <a:r>
              <a:rPr lang="en-US" sz="8800" dirty="0" err="1" smtClean="0"/>
              <a:t>Eosinophils</a:t>
            </a:r>
            <a:r>
              <a:rPr lang="en-US" sz="8800" dirty="0" smtClean="0"/>
              <a:t> have </a:t>
            </a:r>
            <a:r>
              <a:rPr lang="en-US" sz="8800" dirty="0" err="1" smtClean="0"/>
              <a:t>Fc</a:t>
            </a:r>
            <a:r>
              <a:rPr lang="en-US" sz="8800" dirty="0" smtClean="0"/>
              <a:t> receptors for </a:t>
            </a:r>
            <a:r>
              <a:rPr lang="en-US" sz="8800" dirty="0" err="1" smtClean="0"/>
              <a:t>IgE</a:t>
            </a:r>
            <a:r>
              <a:rPr lang="en-US" sz="8800" dirty="0" smtClean="0"/>
              <a:t> and binding of </a:t>
            </a:r>
            <a:r>
              <a:rPr lang="en-US" sz="8800" dirty="0" err="1" smtClean="0"/>
              <a:t>eosinophils</a:t>
            </a:r>
            <a:r>
              <a:rPr lang="en-US" sz="8800" dirty="0" smtClean="0"/>
              <a:t> to </a:t>
            </a:r>
            <a:r>
              <a:rPr lang="en-US" sz="8800" dirty="0" err="1" smtClean="0"/>
              <a:t>IgE</a:t>
            </a:r>
            <a:r>
              <a:rPr lang="en-US" sz="8800" dirty="0" smtClean="0"/>
              <a:t>-coated </a:t>
            </a:r>
            <a:r>
              <a:rPr lang="en-US" sz="8800" dirty="0" err="1" smtClean="0"/>
              <a:t>helminths</a:t>
            </a:r>
            <a:r>
              <a:rPr lang="en-US" sz="8800" dirty="0" smtClean="0"/>
              <a:t> results in killing of the parasite.</a:t>
            </a:r>
          </a:p>
          <a:p>
            <a:endParaRPr lang="en-US" sz="8800" dirty="0" smtClean="0"/>
          </a:p>
          <a:p>
            <a:r>
              <a:rPr lang="en-US" sz="8800" dirty="0" err="1" smtClean="0"/>
              <a:t>IgE</a:t>
            </a:r>
            <a:r>
              <a:rPr lang="en-US" sz="8800" dirty="0" smtClean="0"/>
              <a:t> does not fix complement</a:t>
            </a:r>
            <a:r>
              <a:rPr lang="en-US" sz="9600" dirty="0" smtClean="0"/>
              <a:t>.</a:t>
            </a:r>
          </a:p>
          <a:p>
            <a:endParaRPr lang="en-US" sz="28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814514"/>
            <a:ext cx="8229600" cy="3257560"/>
          </a:xfrm>
        </p:spPr>
        <p:txBody>
          <a:bodyPr>
            <a:normAutofit fontScale="92500" lnSpcReduction="20000"/>
          </a:bodyPr>
          <a:lstStyle/>
          <a:p>
            <a:pPr algn="ctr">
              <a:buNone/>
            </a:pPr>
            <a:r>
              <a:rPr lang="en-US" sz="2600" b="1" u="sng" dirty="0" smtClean="0"/>
              <a:t>Immunoglobulin D (</a:t>
            </a:r>
            <a:r>
              <a:rPr lang="en-US" sz="2600" b="1" u="sng" dirty="0" err="1" smtClean="0"/>
              <a:t>IgD</a:t>
            </a:r>
            <a:r>
              <a:rPr lang="en-US" sz="2600" b="1" u="sng" dirty="0" smtClean="0"/>
              <a:t>)</a:t>
            </a:r>
          </a:p>
          <a:p>
            <a:pPr>
              <a:buNone/>
            </a:pPr>
            <a:r>
              <a:rPr lang="en-US" sz="2400" b="1" u="sng" dirty="0" smtClean="0"/>
              <a:t>Properties</a:t>
            </a:r>
            <a:endParaRPr lang="en-US" sz="2400" u="sng" dirty="0" smtClean="0"/>
          </a:p>
          <a:p>
            <a:r>
              <a:rPr lang="en-US" sz="2400" dirty="0" err="1" smtClean="0"/>
              <a:t>IgD</a:t>
            </a:r>
            <a:r>
              <a:rPr lang="en-US" sz="2400" dirty="0" smtClean="0"/>
              <a:t> is found in low levels in serum; its role in serum uncertain.</a:t>
            </a:r>
          </a:p>
          <a:p>
            <a:endParaRPr lang="en-US" sz="2400" dirty="0" smtClean="0"/>
          </a:p>
          <a:p>
            <a:r>
              <a:rPr lang="en-US" sz="2400" dirty="0" err="1" smtClean="0"/>
              <a:t>IgD</a:t>
            </a:r>
            <a:r>
              <a:rPr lang="en-US" sz="2400" dirty="0" smtClean="0"/>
              <a:t> is primarily found on B cell surfaces where it functions as a receptor for antigen. </a:t>
            </a:r>
            <a:r>
              <a:rPr lang="en-US" sz="2400" dirty="0" err="1" smtClean="0"/>
              <a:t>IgD</a:t>
            </a:r>
            <a:r>
              <a:rPr lang="en-US" sz="2400" dirty="0" smtClean="0"/>
              <a:t> on the surface of B cells has extra amino acids at C-terminal end for anchoring to the membrane. It also associates with the </a:t>
            </a:r>
            <a:r>
              <a:rPr lang="en-US" sz="2400" dirty="0" err="1" smtClean="0"/>
              <a:t>Ig</a:t>
            </a:r>
            <a:r>
              <a:rPr lang="en-US" sz="2400" dirty="0" smtClean="0"/>
              <a:t>-alpha and </a:t>
            </a:r>
            <a:r>
              <a:rPr lang="en-US" sz="2400" dirty="0" err="1" smtClean="0"/>
              <a:t>Ig</a:t>
            </a:r>
            <a:r>
              <a:rPr lang="en-US" sz="2400" dirty="0" smtClean="0"/>
              <a:t>-beta chains.</a:t>
            </a:r>
          </a:p>
          <a:p>
            <a:endParaRPr lang="en-US" sz="2400" dirty="0" smtClean="0"/>
          </a:p>
          <a:p>
            <a:r>
              <a:rPr lang="en-US" sz="2400" dirty="0" err="1" smtClean="0"/>
              <a:t>IgD</a:t>
            </a:r>
            <a:r>
              <a:rPr lang="en-US" sz="2400" dirty="0" smtClean="0"/>
              <a:t> does not bind complement.</a:t>
            </a:r>
          </a:p>
          <a:p>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4" name="Content Placeholder 3" descr="ClassesTypes-of-Antibody.jpg"/>
          <p:cNvPicPr>
            <a:picLocks noGrp="1" noChangeAspect="1"/>
          </p:cNvPicPr>
          <p:nvPr>
            <p:ph idx="1"/>
          </p:nvPr>
        </p:nvPicPr>
        <p:blipFill>
          <a:blip r:embed="rId2"/>
          <a:stretch>
            <a:fillRect/>
          </a:stretch>
        </p:blipFill>
        <p:spPr>
          <a:xfrm>
            <a:off x="1000584" y="71414"/>
            <a:ext cx="7071878" cy="6624000"/>
          </a:xfrm>
        </p:spPr>
      </p:pic>
      <p:sp>
        <p:nvSpPr>
          <p:cNvPr id="5" name="Footer Placeholder 4"/>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Antigenic Determinants on </a:t>
            </a:r>
            <a:r>
              <a:rPr lang="en-US" b="1" dirty="0" err="1" smtClean="0"/>
              <a:t>Immunoglobulins</a:t>
            </a:r>
            <a:endParaRPr lang="en-US" b="1" dirty="0"/>
          </a:p>
        </p:txBody>
      </p:sp>
      <p:sp>
        <p:nvSpPr>
          <p:cNvPr id="3" name="Content Placeholder 2"/>
          <p:cNvSpPr>
            <a:spLocks noGrp="1"/>
          </p:cNvSpPr>
          <p:nvPr>
            <p:ph idx="1"/>
          </p:nvPr>
        </p:nvSpPr>
        <p:spPr>
          <a:xfrm>
            <a:off x="428596" y="2314580"/>
            <a:ext cx="8229600" cy="2400304"/>
          </a:xfrm>
        </p:spPr>
        <p:txBody>
          <a:bodyPr>
            <a:normAutofit/>
          </a:bodyPr>
          <a:lstStyle/>
          <a:p>
            <a:pPr fontAlgn="base">
              <a:buNone/>
            </a:pPr>
            <a:r>
              <a:rPr lang="en-US" dirty="0" smtClean="0"/>
              <a:t>	</a:t>
            </a:r>
            <a:r>
              <a:rPr lang="en-US" sz="2400" dirty="0" smtClean="0"/>
              <a:t>It is observed that the entire immunoglobulin is not immunogenic but it contains antigenic determinants at specific sites. Based on the location of those antigenic determinants, </a:t>
            </a:r>
            <a:r>
              <a:rPr lang="en-US" sz="2400" dirty="0" err="1" smtClean="0"/>
              <a:t>immunoglobulins</a:t>
            </a:r>
            <a:r>
              <a:rPr lang="en-US" sz="2400" dirty="0" smtClean="0"/>
              <a:t> are divided into, </a:t>
            </a:r>
            <a:r>
              <a:rPr lang="en-US" sz="2400" dirty="0" err="1" smtClean="0"/>
              <a:t>isotypes</a:t>
            </a:r>
            <a:r>
              <a:rPr lang="en-US" sz="2400" dirty="0" smtClean="0"/>
              <a:t>, </a:t>
            </a:r>
            <a:r>
              <a:rPr lang="en-US" sz="2400" dirty="0" err="1" smtClean="0"/>
              <a:t>allotypes</a:t>
            </a:r>
            <a:r>
              <a:rPr lang="en-US" sz="2400" dirty="0" smtClean="0"/>
              <a:t>, and </a:t>
            </a:r>
            <a:r>
              <a:rPr lang="en-US" sz="2400" dirty="0" err="1" smtClean="0"/>
              <a:t>idiotypes</a:t>
            </a:r>
            <a:r>
              <a:rPr lang="en-US" sz="2400" dirty="0" smtClean="0"/>
              <a:t>.</a:t>
            </a:r>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7" name="Content Placeholder 6" descr="isotype-allotype-and-idiotype.png"/>
          <p:cNvPicPr>
            <a:picLocks noGrp="1" noChangeAspect="1"/>
          </p:cNvPicPr>
          <p:nvPr>
            <p:ph idx="1"/>
          </p:nvPr>
        </p:nvPicPr>
        <p:blipFill>
          <a:blip r:embed="rId2"/>
          <a:stretch>
            <a:fillRect/>
          </a:stretch>
        </p:blipFill>
        <p:spPr>
          <a:xfrm>
            <a:off x="2057624" y="129396"/>
            <a:ext cx="4943268" cy="6300000"/>
          </a:xfrm>
        </p:spPr>
      </p:pic>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
        <p:nvSpPr>
          <p:cNvPr id="1028" name="AutoShape 4" descr="https://microbeonline.com/ezoimgfmt/i1.wp.com/microbeonline.com/wp-content/uploads/2020/04/isotype-allotype-and-idiotype.png?w=736&amp;ssl=1&amp;ezimgfmt=ng:webp/ngcb2"/>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1046177"/>
            <a:ext cx="8229600" cy="4525963"/>
          </a:xfrm>
        </p:spPr>
        <p:txBody>
          <a:bodyPr>
            <a:noAutofit/>
          </a:bodyPr>
          <a:lstStyle/>
          <a:p>
            <a:r>
              <a:rPr lang="en-US" sz="2400" dirty="0"/>
              <a:t>Blood can be separated in a centrifuge into a fluid and a </a:t>
            </a:r>
            <a:r>
              <a:rPr lang="en-US" sz="2400" dirty="0" smtClean="0"/>
              <a:t>cellular </a:t>
            </a:r>
            <a:r>
              <a:rPr lang="en-US" sz="2400" dirty="0"/>
              <a:t>fraction</a:t>
            </a:r>
            <a:r>
              <a:rPr lang="en-US" sz="2400" dirty="0" smtClean="0"/>
              <a:t>. The </a:t>
            </a:r>
            <a:r>
              <a:rPr lang="en-US" sz="2400" dirty="0"/>
              <a:t>fluid fraction is </a:t>
            </a:r>
            <a:r>
              <a:rPr lang="en-US" sz="2400" dirty="0" smtClean="0"/>
              <a:t>the plasma.</a:t>
            </a:r>
          </a:p>
          <a:p>
            <a:endParaRPr lang="en-US" sz="2400" dirty="0"/>
          </a:p>
          <a:p>
            <a:r>
              <a:rPr lang="en-US" sz="2400" dirty="0"/>
              <a:t>Plasma contains all </a:t>
            </a:r>
            <a:r>
              <a:rPr lang="en-US" sz="2400" dirty="0" smtClean="0"/>
              <a:t>of the </a:t>
            </a:r>
            <a:r>
              <a:rPr lang="en-US" sz="2400" dirty="0"/>
              <a:t>soluble small </a:t>
            </a:r>
            <a:r>
              <a:rPr lang="en-US" sz="2400" dirty="0" smtClean="0"/>
              <a:t>molecules and </a:t>
            </a:r>
            <a:r>
              <a:rPr lang="en-US" sz="2400" dirty="0"/>
              <a:t>macromolecules </a:t>
            </a:r>
            <a:r>
              <a:rPr lang="en-US" sz="2400" dirty="0" smtClean="0"/>
              <a:t>of blood, including </a:t>
            </a:r>
            <a:r>
              <a:rPr lang="en-US" sz="2400" dirty="0"/>
              <a:t>fibrin and </a:t>
            </a:r>
            <a:r>
              <a:rPr lang="en-US" sz="2400" dirty="0" smtClean="0"/>
              <a:t>other proteins</a:t>
            </a:r>
            <a:r>
              <a:rPr lang="en-US" sz="2400" dirty="0"/>
              <a:t> required for the formation </a:t>
            </a:r>
            <a:r>
              <a:rPr lang="en-US" sz="2400" dirty="0" smtClean="0"/>
              <a:t>of blood</a:t>
            </a:r>
            <a:r>
              <a:rPr lang="en-US" sz="2400" dirty="0"/>
              <a:t> clots</a:t>
            </a:r>
            <a:r>
              <a:rPr lang="en-US" sz="2400" dirty="0" smtClean="0"/>
              <a:t>. If the blood </a:t>
            </a:r>
            <a:r>
              <a:rPr lang="en-US" sz="2400" dirty="0"/>
              <a:t>or plasma is allowed to clot</a:t>
            </a:r>
            <a:r>
              <a:rPr lang="en-US" sz="2400" dirty="0" smtClean="0"/>
              <a:t>, the </a:t>
            </a:r>
            <a:r>
              <a:rPr lang="en-US" sz="2400" dirty="0"/>
              <a:t>fluid phase that re-mains is </a:t>
            </a:r>
            <a:r>
              <a:rPr lang="en-US" sz="2400" dirty="0" smtClean="0"/>
              <a:t>called serum.</a:t>
            </a:r>
            <a:endParaRPr lang="en-US" sz="2400" dirty="0"/>
          </a:p>
          <a:p>
            <a:endParaRPr lang="en-US" sz="2400" dirty="0" smtClean="0"/>
          </a:p>
          <a:p>
            <a:r>
              <a:rPr lang="en-US" sz="2400" dirty="0" smtClean="0"/>
              <a:t>E. A. </a:t>
            </a:r>
            <a:r>
              <a:rPr lang="en-US" sz="2400" dirty="0" err="1" smtClean="0"/>
              <a:t>Kabat</a:t>
            </a:r>
            <a:r>
              <a:rPr lang="en-US" sz="2400" dirty="0" smtClean="0"/>
              <a:t> in 1939, showed that </a:t>
            </a:r>
            <a:r>
              <a:rPr lang="en-US" sz="2400" dirty="0"/>
              <a:t>,</a:t>
            </a:r>
            <a:r>
              <a:rPr lang="en-US" sz="2400" dirty="0" smtClean="0"/>
              <a:t>the </a:t>
            </a:r>
            <a:r>
              <a:rPr lang="el-GR" sz="2400" dirty="0" smtClean="0"/>
              <a:t>γ</a:t>
            </a:r>
            <a:r>
              <a:rPr lang="en-IN" sz="2400" dirty="0" smtClean="0"/>
              <a:t> </a:t>
            </a:r>
            <a:r>
              <a:rPr lang="en-US" sz="2400" dirty="0" smtClean="0"/>
              <a:t>globulin fraction of serum</a:t>
            </a:r>
            <a:r>
              <a:rPr lang="en-US" sz="2400" dirty="0"/>
              <a:t> </a:t>
            </a:r>
            <a:r>
              <a:rPr lang="en-US" sz="2400" dirty="0" smtClean="0"/>
              <a:t>contain antibodies, which </a:t>
            </a:r>
            <a:r>
              <a:rPr lang="en-US" sz="2400" dirty="0"/>
              <a:t>were </a:t>
            </a:r>
            <a:r>
              <a:rPr lang="en-US" sz="2400" dirty="0" smtClean="0"/>
              <a:t>called </a:t>
            </a:r>
            <a:r>
              <a:rPr lang="en-US" sz="2400" dirty="0" err="1" smtClean="0"/>
              <a:t>immunoglobulins</a:t>
            </a:r>
            <a:r>
              <a:rPr lang="en-US" sz="2400" dirty="0" smtClean="0"/>
              <a:t>.</a:t>
            </a:r>
            <a:r>
              <a:rPr lang="en-US" sz="2400" dirty="0"/>
              <a:t/>
            </a:r>
            <a:br>
              <a:rPr lang="en-US" sz="2400" dirty="0"/>
            </a:br>
            <a:r>
              <a:rPr lang="en-US" sz="2400" dirty="0"/>
              <a:t/>
            </a:r>
            <a:br>
              <a:rPr lang="en-US" sz="2400" dirty="0"/>
            </a:b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5804" y="214290"/>
            <a:ext cx="8229600" cy="917596"/>
          </a:xfrm>
        </p:spPr>
        <p:txBody>
          <a:bodyPr/>
          <a:lstStyle/>
          <a:p>
            <a:pPr fontAlgn="base"/>
            <a:r>
              <a:rPr lang="en-US" b="1" dirty="0" err="1" smtClean="0"/>
              <a:t>Isotypes</a:t>
            </a:r>
            <a:endParaRPr lang="en-US" b="1" dirty="0"/>
          </a:p>
        </p:txBody>
      </p:sp>
      <p:sp>
        <p:nvSpPr>
          <p:cNvPr id="3" name="Content Placeholder 2"/>
          <p:cNvSpPr>
            <a:spLocks noGrp="1"/>
          </p:cNvSpPr>
          <p:nvPr>
            <p:ph idx="1"/>
          </p:nvPr>
        </p:nvSpPr>
        <p:spPr>
          <a:xfrm>
            <a:off x="457200" y="1285860"/>
            <a:ext cx="8229600" cy="4543444"/>
          </a:xfrm>
        </p:spPr>
        <p:txBody>
          <a:bodyPr>
            <a:noAutofit/>
          </a:bodyPr>
          <a:lstStyle/>
          <a:p>
            <a:pPr fontAlgn="base"/>
            <a:r>
              <a:rPr lang="en-US" sz="2400" dirty="0" smtClean="0"/>
              <a:t>Each antibody has only one type of (γ, or α, or μ, or ε, or δ) heavy chain and one type of (k or λ) light chain. The structural differences in the constant region of a heavy chain or light chain determine immunoglobulin (</a:t>
            </a:r>
            <a:r>
              <a:rPr lang="en-US" sz="2400" dirty="0" err="1" smtClean="0"/>
              <a:t>Ig</a:t>
            </a:r>
            <a:r>
              <a:rPr lang="en-US" sz="2400" dirty="0" smtClean="0"/>
              <a:t>) class and sub-class, types and subtypes within a species. These constant region determinants are called </a:t>
            </a:r>
            <a:r>
              <a:rPr lang="en-US" sz="2400" dirty="0" err="1" smtClean="0"/>
              <a:t>isotypic</a:t>
            </a:r>
            <a:r>
              <a:rPr lang="en-US" sz="2400" dirty="0" smtClean="0"/>
              <a:t> determinants or </a:t>
            </a:r>
            <a:r>
              <a:rPr lang="en-US" sz="2400" dirty="0" err="1" smtClean="0"/>
              <a:t>isotypes</a:t>
            </a:r>
            <a:r>
              <a:rPr lang="en-US" sz="2400" dirty="0" smtClean="0"/>
              <a:t>.</a:t>
            </a:r>
          </a:p>
          <a:p>
            <a:pPr fontAlgn="base"/>
            <a:endParaRPr lang="en-US" sz="2400" dirty="0" smtClean="0"/>
          </a:p>
          <a:p>
            <a:pPr fontAlgn="base"/>
            <a:r>
              <a:rPr lang="en-US" sz="2400" b="1" dirty="0" smtClean="0"/>
              <a:t>Formation of anti-</a:t>
            </a:r>
            <a:r>
              <a:rPr lang="en-US" sz="2400" b="1" dirty="0" err="1" smtClean="0"/>
              <a:t>isotypic</a:t>
            </a:r>
            <a:r>
              <a:rPr lang="en-US" sz="2400" b="1" dirty="0" smtClean="0"/>
              <a:t> antibody</a:t>
            </a:r>
          </a:p>
          <a:p>
            <a:pPr fontAlgn="base">
              <a:buNone/>
            </a:pPr>
            <a:r>
              <a:rPr lang="en-US" sz="2400" dirty="0" smtClean="0"/>
              <a:t>	All members of a species carry the same constant-region genes (including multiple alleles) so when an antibody from one species is injected into another species, the </a:t>
            </a:r>
            <a:r>
              <a:rPr lang="en-US" sz="2400" dirty="0" err="1" smtClean="0"/>
              <a:t>isotypic</a:t>
            </a:r>
            <a:r>
              <a:rPr lang="en-US" sz="2400" dirty="0" smtClean="0"/>
              <a:t> determinants will be recognized as foreign, forming anti-</a:t>
            </a:r>
            <a:r>
              <a:rPr lang="en-US" sz="2400" dirty="0" err="1" smtClean="0"/>
              <a:t>isotypic</a:t>
            </a:r>
            <a:r>
              <a:rPr lang="en-US" sz="2400" dirty="0" smtClean="0"/>
              <a:t> antibody.</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Allotypes</a:t>
            </a:r>
            <a:endParaRPr lang="en-US" dirty="0"/>
          </a:p>
        </p:txBody>
      </p:sp>
      <p:sp>
        <p:nvSpPr>
          <p:cNvPr id="3" name="Content Placeholder 2"/>
          <p:cNvSpPr>
            <a:spLocks noGrp="1"/>
          </p:cNvSpPr>
          <p:nvPr>
            <p:ph idx="1"/>
          </p:nvPr>
        </p:nvSpPr>
        <p:spPr/>
        <p:txBody>
          <a:bodyPr>
            <a:normAutofit fontScale="77500" lnSpcReduction="20000"/>
          </a:bodyPr>
          <a:lstStyle/>
          <a:p>
            <a:pPr fontAlgn="base"/>
            <a:r>
              <a:rPr lang="en-US" dirty="0" smtClean="0"/>
              <a:t>Although all members of a species inherit the same set of </a:t>
            </a:r>
            <a:r>
              <a:rPr lang="en-US" dirty="0" err="1" smtClean="0"/>
              <a:t>isotype</a:t>
            </a:r>
            <a:r>
              <a:rPr lang="en-US" dirty="0" smtClean="0"/>
              <a:t> genes, </a:t>
            </a:r>
            <a:r>
              <a:rPr lang="en-US" b="1" dirty="0" smtClean="0"/>
              <a:t>multiple alleles exist for some of the genes</a:t>
            </a:r>
            <a:r>
              <a:rPr lang="en-US" dirty="0" smtClean="0"/>
              <a:t>. These alleles encode subtle amino acid differences. Products of allelic forms of the same gene will have slightly different amino acid sequences in the constant regions, which are known as </a:t>
            </a:r>
            <a:r>
              <a:rPr lang="en-US" dirty="0" err="1" smtClean="0"/>
              <a:t>allotypic</a:t>
            </a:r>
            <a:r>
              <a:rPr lang="en-US" dirty="0" smtClean="0"/>
              <a:t> determinants. The sum of the individual </a:t>
            </a:r>
            <a:r>
              <a:rPr lang="en-US" dirty="0" err="1" smtClean="0"/>
              <a:t>allotypic</a:t>
            </a:r>
            <a:r>
              <a:rPr lang="en-US" dirty="0" smtClean="0"/>
              <a:t> determinants displayed by an antibody determines its </a:t>
            </a:r>
            <a:r>
              <a:rPr lang="en-US" dirty="0" err="1" smtClean="0"/>
              <a:t>allotype</a:t>
            </a:r>
            <a:r>
              <a:rPr lang="en-US" dirty="0" smtClean="0"/>
              <a:t>.</a:t>
            </a:r>
          </a:p>
          <a:p>
            <a:pPr fontAlgn="base"/>
            <a:endParaRPr lang="en-US" dirty="0" smtClean="0"/>
          </a:p>
          <a:p>
            <a:pPr fontAlgn="base"/>
            <a:r>
              <a:rPr lang="en-US" dirty="0" smtClean="0"/>
              <a:t>Each of these </a:t>
            </a:r>
            <a:r>
              <a:rPr lang="en-US" dirty="0" err="1" smtClean="0"/>
              <a:t>allotypic</a:t>
            </a:r>
            <a:r>
              <a:rPr lang="en-US" dirty="0" smtClean="0"/>
              <a:t> determinants represents differences in one to four amino acids that are encoded by different alleles.</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Idiotype</a:t>
            </a:r>
            <a:endParaRPr lang="en-US" dirty="0"/>
          </a:p>
        </p:txBody>
      </p:sp>
      <p:sp>
        <p:nvSpPr>
          <p:cNvPr id="3" name="Content Placeholder 2"/>
          <p:cNvSpPr>
            <a:spLocks noGrp="1"/>
          </p:cNvSpPr>
          <p:nvPr>
            <p:ph idx="1"/>
          </p:nvPr>
        </p:nvSpPr>
        <p:spPr>
          <a:xfrm>
            <a:off x="457200" y="1600201"/>
            <a:ext cx="8115328" cy="4186254"/>
          </a:xfrm>
        </p:spPr>
        <p:txBody>
          <a:bodyPr>
            <a:normAutofit fontScale="70000" lnSpcReduction="20000"/>
          </a:bodyPr>
          <a:lstStyle/>
          <a:p>
            <a:pPr fontAlgn="base"/>
            <a:r>
              <a:rPr lang="en-US" dirty="0" smtClean="0"/>
              <a:t>VH and VL domains of an antibody constitute an antigen-binding site. To recognize the vast array of antigens that a human can encounter in its lifetime, this variable region has different structural conformation owing to the presence of different amino acids. There are millions of such antibodies in the human body specific for each antigen.</a:t>
            </a:r>
          </a:p>
          <a:p>
            <a:pPr fontAlgn="base"/>
            <a:endParaRPr lang="en-US" dirty="0" smtClean="0"/>
          </a:p>
          <a:p>
            <a:pPr fontAlgn="base"/>
            <a:r>
              <a:rPr lang="en-US" dirty="0" smtClean="0"/>
              <a:t>These unique amino acid sequences present in the VH and VL domains of a given antibody also serves as a set of antigenic determinants. Each individual </a:t>
            </a:r>
            <a:r>
              <a:rPr lang="en-US" b="1" dirty="0" smtClean="0"/>
              <a:t>antigenic determinant of the variable region is referred to as an </a:t>
            </a:r>
            <a:r>
              <a:rPr lang="en-US" b="1" dirty="0" err="1" smtClean="0"/>
              <a:t>idiotope</a:t>
            </a:r>
            <a:r>
              <a:rPr lang="en-US" dirty="0" smtClean="0"/>
              <a:t>. Each antibody will present multiple </a:t>
            </a:r>
            <a:r>
              <a:rPr lang="en-US" dirty="0" err="1" smtClean="0"/>
              <a:t>idiotopes</a:t>
            </a:r>
            <a:r>
              <a:rPr lang="en-US" dirty="0" smtClean="0"/>
              <a:t>; the sum of the individual </a:t>
            </a:r>
            <a:r>
              <a:rPr lang="en-US" dirty="0" err="1" smtClean="0"/>
              <a:t>idiotopes</a:t>
            </a:r>
            <a:r>
              <a:rPr lang="en-US" dirty="0" smtClean="0"/>
              <a:t> is called the </a:t>
            </a:r>
            <a:r>
              <a:rPr lang="en-US" dirty="0" err="1" smtClean="0"/>
              <a:t>idiotype</a:t>
            </a:r>
            <a:r>
              <a:rPr lang="en-US" dirty="0" smtClean="0"/>
              <a:t> of the antibody.</a:t>
            </a:r>
          </a:p>
          <a:p>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2671770"/>
            <a:ext cx="8229600" cy="971544"/>
          </a:xfrm>
        </p:spPr>
        <p:txBody>
          <a:bodyPr>
            <a:noAutofit/>
          </a:bodyPr>
          <a:lstStyle/>
          <a:p>
            <a:pPr algn="ctr">
              <a:buNone/>
            </a:pPr>
            <a:r>
              <a:rPr lang="en-US" altLang="en-US" sz="4400" b="1" dirty="0" smtClean="0"/>
              <a:t>Mechanism of Rearrangement</a:t>
            </a:r>
          </a:p>
          <a:p>
            <a:pPr algn="ctr">
              <a:buNone/>
            </a:pPr>
            <a:r>
              <a:rPr lang="en-IN" sz="4400" b="1" dirty="0" smtClean="0"/>
              <a:t>VDJ/ VJ</a:t>
            </a:r>
            <a:endParaRPr lang="en-US" sz="4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Possible variations through gene recombination</a:t>
            </a:r>
            <a:endParaRPr lang="en-US" b="1"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pic>
        <p:nvPicPr>
          <p:cNvPr id="5" name="Picture 2"/>
          <p:cNvPicPr>
            <a:picLocks noGrp="1" noChangeAspect="1" noChangeArrowheads="1"/>
          </p:cNvPicPr>
          <p:nvPr>
            <p:ph idx="1"/>
          </p:nvPr>
        </p:nvPicPr>
        <p:blipFill>
          <a:blip r:embed="rId2" cstate="print"/>
          <a:srcRect/>
          <a:stretch>
            <a:fillRect/>
          </a:stretch>
        </p:blipFill>
        <p:spPr bwMode="auto">
          <a:xfrm>
            <a:off x="2428860" y="1500174"/>
            <a:ext cx="4465649" cy="3384000"/>
          </a:xfrm>
          <a:prstGeom prst="rect">
            <a:avLst/>
          </a:prstGeom>
          <a:noFill/>
          <a:ln w="9525">
            <a:noFill/>
            <a:miter lim="800000"/>
            <a:headEnd/>
            <a:tailEnd/>
          </a:ln>
        </p:spPr>
      </p:pic>
      <p:sp>
        <p:nvSpPr>
          <p:cNvPr id="6" name="Rectangle 5"/>
          <p:cNvSpPr/>
          <p:nvPr/>
        </p:nvSpPr>
        <p:spPr>
          <a:xfrm>
            <a:off x="500034" y="4943315"/>
            <a:ext cx="8001056" cy="1200329"/>
          </a:xfrm>
          <a:prstGeom prst="rect">
            <a:avLst/>
          </a:prstGeom>
        </p:spPr>
        <p:txBody>
          <a:bodyPr wrap="square">
            <a:spAutoFit/>
          </a:bodyPr>
          <a:lstStyle/>
          <a:p>
            <a:pPr>
              <a:buFont typeface="Arial" pitchFamily="34" charset="0"/>
              <a:buChar char="•"/>
            </a:pPr>
            <a:r>
              <a:rPr lang="en-GB" dirty="0" smtClean="0"/>
              <a:t>Over 1.5*10</a:t>
            </a:r>
            <a:r>
              <a:rPr lang="en-GB" baseline="30000" dirty="0" smtClean="0"/>
              <a:t>7</a:t>
            </a:r>
            <a:r>
              <a:rPr lang="en-GB" dirty="0" smtClean="0"/>
              <a:t>combinations of variable, diversity and joining gene segments are     possible. </a:t>
            </a:r>
          </a:p>
          <a:p>
            <a:pPr>
              <a:buFont typeface="Arial" pitchFamily="34" charset="0"/>
              <a:buChar char="•"/>
            </a:pPr>
            <a:r>
              <a:rPr lang="en-GB" dirty="0" smtClean="0"/>
              <a:t>Imprecise recombination and mutation increase the variability into billions of possible combinations</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1" dirty="0" smtClean="0"/>
              <a:t>Mechanism of Rearrangement</a:t>
            </a:r>
            <a:endParaRPr lang="en-US" dirty="0"/>
          </a:p>
        </p:txBody>
      </p:sp>
      <p:sp>
        <p:nvSpPr>
          <p:cNvPr id="3" name="Content Placeholder 2"/>
          <p:cNvSpPr>
            <a:spLocks noGrp="1"/>
          </p:cNvSpPr>
          <p:nvPr>
            <p:ph idx="1"/>
          </p:nvPr>
        </p:nvSpPr>
        <p:spPr/>
        <p:txBody>
          <a:bodyPr/>
          <a:lstStyle/>
          <a:p>
            <a:r>
              <a:rPr lang="en-US" altLang="en-US" sz="2400" dirty="0" smtClean="0"/>
              <a:t>Recombination Signal Sequences (RSSs).</a:t>
            </a:r>
          </a:p>
          <a:p>
            <a:endParaRPr lang="en-US" altLang="en-US" sz="2400" dirty="0" smtClean="0"/>
          </a:p>
          <a:p>
            <a:r>
              <a:rPr lang="en-US" altLang="en-US" sz="2400" dirty="0" smtClean="0"/>
              <a:t>Recombination Activating Genes: RAG-1 and RAG-2. </a:t>
            </a:r>
          </a:p>
          <a:p>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b="1" dirty="0" smtClean="0"/>
              <a:t>Recombination Signal Sequence </a:t>
            </a:r>
            <a:endParaRPr lang="en-US" dirty="0"/>
          </a:p>
        </p:txBody>
      </p:sp>
      <p:sp>
        <p:nvSpPr>
          <p:cNvPr id="3" name="Content Placeholder 2"/>
          <p:cNvSpPr>
            <a:spLocks noGrp="1"/>
          </p:cNvSpPr>
          <p:nvPr>
            <p:ph idx="1"/>
          </p:nvPr>
        </p:nvSpPr>
        <p:spPr>
          <a:xfrm>
            <a:off x="457200" y="1600200"/>
            <a:ext cx="4114800" cy="4525963"/>
          </a:xfrm>
        </p:spPr>
        <p:txBody>
          <a:bodyPr>
            <a:normAutofit fontScale="77500" lnSpcReduction="20000"/>
          </a:bodyPr>
          <a:lstStyle/>
          <a:p>
            <a:r>
              <a:rPr lang="en-US" altLang="zh-CN" dirty="0" smtClean="0"/>
              <a:t>A short DNA sequence </a:t>
            </a:r>
            <a:r>
              <a:rPr lang="en-US" altLang="en-US" dirty="0" smtClean="0"/>
              <a:t>indicate the sites of recombination</a:t>
            </a:r>
          </a:p>
          <a:p>
            <a:endParaRPr lang="en-US" altLang="zh-CN" dirty="0" smtClean="0"/>
          </a:p>
          <a:p>
            <a:r>
              <a:rPr lang="en-US" altLang="zh-CN" dirty="0" smtClean="0"/>
              <a:t>seven conserved nucleotides (a </a:t>
            </a:r>
            <a:r>
              <a:rPr lang="en-US" altLang="zh-CN" dirty="0" err="1" smtClean="0"/>
              <a:t>heptamer</a:t>
            </a:r>
            <a:r>
              <a:rPr lang="en-US" altLang="zh-CN" dirty="0" smtClean="0"/>
              <a:t>) that reside next to the gene encoding sequence</a:t>
            </a:r>
          </a:p>
          <a:p>
            <a:r>
              <a:rPr lang="en-US" altLang="zh-CN" dirty="0" smtClean="0"/>
              <a:t>a spacer (containing either 12 or 23 </a:t>
            </a:r>
            <a:r>
              <a:rPr lang="en-US" altLang="zh-CN" dirty="0" err="1" smtClean="0"/>
              <a:t>unconserved</a:t>
            </a:r>
            <a:r>
              <a:rPr lang="en-US" altLang="zh-CN" dirty="0" smtClean="0"/>
              <a:t> nucleotides)</a:t>
            </a:r>
          </a:p>
          <a:p>
            <a:r>
              <a:rPr lang="en-US" altLang="zh-CN" dirty="0" smtClean="0"/>
              <a:t>a conserved </a:t>
            </a:r>
            <a:r>
              <a:rPr lang="en-US" altLang="zh-CN" dirty="0" err="1" smtClean="0"/>
              <a:t>nonamer</a:t>
            </a:r>
            <a:r>
              <a:rPr lang="en-US" altLang="zh-CN" dirty="0" smtClean="0"/>
              <a:t> (9 base pairs)</a:t>
            </a:r>
            <a:endParaRPr lang="zh-CN" altLang="en-US" dirty="0" smtClean="0"/>
          </a:p>
          <a:p>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pic>
        <p:nvPicPr>
          <p:cNvPr id="5" name="Picture 2" descr="Image result for Recombination Signal Sequence"/>
          <p:cNvPicPr>
            <a:picLocks noChangeAspect="1" noChangeArrowheads="1"/>
          </p:cNvPicPr>
          <p:nvPr/>
        </p:nvPicPr>
        <p:blipFill rotWithShape="1">
          <a:blip r:embed="rId2">
            <a:extLst>
              <a:ext uri="{28A0092B-C50C-407E-A947-70E740481C1C}">
                <a14:useLocalDpi xmlns="" xmlns:a14="http://schemas.microsoft.com/office/drawing/2010/main" val="0"/>
              </a:ext>
            </a:extLst>
          </a:blip>
          <a:srcRect b="8106"/>
          <a:stretch/>
        </p:blipFill>
        <p:spPr bwMode="auto">
          <a:xfrm>
            <a:off x="5143492" y="1428736"/>
            <a:ext cx="3557640" cy="4536000"/>
          </a:xfrm>
          <a:prstGeom prst="rect">
            <a:avLst/>
          </a:prstGeom>
          <a:noFill/>
          <a:extLst>
            <a:ext uri="{909E8E84-426E-40DD-AFC4-6F175D3DCCD1}">
              <a14:hiddenFill xmlns="" xmlns:a14="http://schemas.microsoft.com/office/drawing/2010/main">
                <a:solidFill>
                  <a:srgbClr val="FFFFFF"/>
                </a:solidFill>
              </a14:hiddenFill>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p:txBody>
          <a:bodyPr/>
          <a:lstStyle/>
          <a:p>
            <a:pPr>
              <a:buNone/>
            </a:pPr>
            <a:r>
              <a:rPr lang="en-IN" dirty="0" smtClean="0"/>
              <a:t> </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
        <p:nvSpPr>
          <p:cNvPr id="5" name="标题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4400" b="1" i="0" u="none" strike="noStrike" kern="1200" cap="none" spc="0" normalizeH="0" baseline="0" noProof="0" smtClean="0">
                <a:ln>
                  <a:noFill/>
                </a:ln>
                <a:solidFill>
                  <a:schemeClr val="tx1"/>
                </a:solidFill>
                <a:effectLst/>
                <a:uLnTx/>
                <a:uFillTx/>
                <a:latin typeface="+mj-lt"/>
                <a:ea typeface="+mj-ea"/>
                <a:cs typeface="+mj-cs"/>
              </a:rPr>
              <a:t>Recombination Activating Gene</a:t>
            </a:r>
            <a:endParaRPr kumimoji="0" lang="zh-CN"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内容占位符 2"/>
          <p:cNvSpPr txBox="1">
            <a:spLocks/>
          </p:cNvSpPr>
          <p:nvPr/>
        </p:nvSpPr>
        <p:spPr>
          <a:xfrm>
            <a:off x="457200" y="1600201"/>
            <a:ext cx="8229600" cy="964703"/>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altLang="zh-CN" sz="3200" b="0" i="0" u="none" strike="noStrike" kern="1200" cap="none" spc="0" normalizeH="0" baseline="0" noProof="0" smtClean="0">
                <a:ln>
                  <a:noFill/>
                </a:ln>
                <a:solidFill>
                  <a:schemeClr val="tx1"/>
                </a:solidFill>
                <a:effectLst/>
                <a:uLnTx/>
                <a:uFillTx/>
                <a:latin typeface="+mn-lt"/>
                <a:ea typeface="+mn-ea"/>
                <a:cs typeface="+mn-cs"/>
              </a:rPr>
              <a:t>RAG enzymes work as a multi-subunit complex to induce cleavage of a single double stranded DNA (dsDNA) molecule between the antigen receptor coding segment and a flanking recombination signal sequence (RSS).</a:t>
            </a:r>
            <a:endParaRPr kumimoji="0" lang="zh-CN" altLang="en-US" sz="32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6"/>
          <p:cNvPicPr>
            <a:picLocks noChangeAspect="1"/>
          </p:cNvPicPr>
          <p:nvPr/>
        </p:nvPicPr>
        <p:blipFill>
          <a:blip r:embed="rId2" cstate="print"/>
          <a:stretch>
            <a:fillRect/>
          </a:stretch>
        </p:blipFill>
        <p:spPr>
          <a:xfrm>
            <a:off x="457200" y="2420888"/>
            <a:ext cx="8520420" cy="2322411"/>
          </a:xfrm>
          <a:prstGeom prst="rect">
            <a:avLst/>
          </a:prstGeom>
        </p:spPr>
      </p:pic>
      <p:pic>
        <p:nvPicPr>
          <p:cNvPr id="8" name="Picture 7"/>
          <p:cNvPicPr>
            <a:picLocks noChangeAspect="1"/>
          </p:cNvPicPr>
          <p:nvPr/>
        </p:nvPicPr>
        <p:blipFill>
          <a:blip r:embed="rId3" cstate="print"/>
          <a:stretch>
            <a:fillRect/>
          </a:stretch>
        </p:blipFill>
        <p:spPr>
          <a:xfrm>
            <a:off x="1331640" y="4627261"/>
            <a:ext cx="6265764" cy="1873449"/>
          </a:xfrm>
          <a:prstGeom prst="rect">
            <a:avLst/>
          </a:prstGeom>
        </p:spPr>
      </p:pic>
      <p:sp>
        <p:nvSpPr>
          <p:cNvPr id="9" name="Rectangle 6"/>
          <p:cNvSpPr/>
          <p:nvPr/>
        </p:nvSpPr>
        <p:spPr>
          <a:xfrm>
            <a:off x="32109" y="6612401"/>
            <a:ext cx="8864825" cy="261610"/>
          </a:xfrm>
          <a:prstGeom prst="rect">
            <a:avLst/>
          </a:prstGeom>
        </p:spPr>
        <p:txBody>
          <a:bodyPr wrap="square">
            <a:spAutoFit/>
          </a:bodyPr>
          <a:lstStyle/>
          <a:p>
            <a:r>
              <a:rPr lang="en-US" sz="1100" b="0" i="0" dirty="0" smtClean="0">
                <a:solidFill>
                  <a:srgbClr val="222222"/>
                </a:solidFill>
                <a:effectLst/>
                <a:latin typeface="Arial" panose="020B0604020202020204" pitchFamily="34" charset="0"/>
              </a:rPr>
              <a:t>Schatz, David G., and Patrick C. Swanson. "V (D) J recombination: mechanisms of initiation." </a:t>
            </a:r>
            <a:r>
              <a:rPr lang="en-US" sz="1100" b="0" i="1" dirty="0" smtClean="0">
                <a:solidFill>
                  <a:srgbClr val="222222"/>
                </a:solidFill>
                <a:effectLst/>
                <a:latin typeface="Arial" panose="020B0604020202020204" pitchFamily="34" charset="0"/>
              </a:rPr>
              <a:t>Annual review of genetics</a:t>
            </a:r>
            <a:r>
              <a:rPr lang="en-US" sz="1100" b="0" i="0" dirty="0" smtClean="0">
                <a:solidFill>
                  <a:srgbClr val="222222"/>
                </a:solidFill>
                <a:effectLst/>
                <a:latin typeface="Arial" panose="020B0604020202020204" pitchFamily="34" charset="0"/>
              </a:rPr>
              <a:t> 45 (2011): 167-202.</a:t>
            </a:r>
            <a:endParaRPr lang="en-US" sz="11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p:txBody>
          <a:bodyPr/>
          <a:lstStyle/>
          <a:p>
            <a:pPr>
              <a:buNone/>
            </a:pPr>
            <a:r>
              <a:rPr lang="en-IN" dirty="0" smtClean="0"/>
              <a:t> </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
        <p:nvSpPr>
          <p:cNvPr id="5" name="标题 1"/>
          <p:cNvSpPr txBox="1">
            <a:spLocks/>
          </p:cNvSpPr>
          <p:nvPr/>
        </p:nvSpPr>
        <p:spPr>
          <a:xfrm>
            <a:off x="457200" y="274638"/>
            <a:ext cx="8229600" cy="1011222"/>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4400" b="1" i="0" u="none" strike="noStrike" kern="1200" cap="none" spc="0" normalizeH="0" baseline="0" noProof="0" smtClean="0">
                <a:ln>
                  <a:noFill/>
                </a:ln>
                <a:solidFill>
                  <a:schemeClr val="tx1"/>
                </a:solidFill>
                <a:effectLst/>
                <a:uLnTx/>
                <a:uFillTx/>
                <a:latin typeface="+mj-lt"/>
                <a:ea typeface="+mj-ea"/>
                <a:cs typeface="+mj-cs"/>
              </a:rPr>
              <a:t>V(D)J recombination:</a:t>
            </a:r>
            <a:endParaRPr kumimoji="0" lang="zh-CN" altLang="en-US" sz="4400" b="0" i="0" u="none" strike="noStrike" kern="1200" cap="none" spc="0" normalizeH="0" baseline="0" noProof="0" dirty="0">
              <a:ln>
                <a:noFill/>
              </a:ln>
              <a:solidFill>
                <a:schemeClr val="tx1"/>
              </a:solidFill>
              <a:effectLst/>
              <a:uLnTx/>
              <a:uFillTx/>
              <a:latin typeface="+mj-lt"/>
              <a:ea typeface="+mj-ea"/>
              <a:cs typeface="+mj-cs"/>
            </a:endParaRPr>
          </a:p>
        </p:txBody>
      </p:sp>
      <p:sp>
        <p:nvSpPr>
          <p:cNvPr id="6" name="Rectangle 5"/>
          <p:cNvSpPr/>
          <p:nvPr/>
        </p:nvSpPr>
        <p:spPr>
          <a:xfrm>
            <a:off x="4317099" y="1628800"/>
            <a:ext cx="4492475" cy="5016758"/>
          </a:xfrm>
          <a:prstGeom prst="rect">
            <a:avLst/>
          </a:prstGeom>
        </p:spPr>
        <p:txBody>
          <a:bodyPr wrap="square">
            <a:spAutoFit/>
          </a:bodyPr>
          <a:lstStyle/>
          <a:p>
            <a:pPr marL="342900" indent="-342900" algn="just">
              <a:buAutoNum type="arabicParenBoth"/>
            </a:pPr>
            <a:r>
              <a:rPr lang="en-US" altLang="zh-CN" sz="1600" dirty="0" smtClean="0"/>
              <a:t>a </a:t>
            </a:r>
            <a:r>
              <a:rPr lang="en-US" altLang="zh-CN" sz="1600" dirty="0"/>
              <a:t>complex containing RAG1 and RAG2 binds one RSS. </a:t>
            </a:r>
            <a:endParaRPr lang="en-US" altLang="zh-CN" sz="1600" dirty="0" smtClean="0"/>
          </a:p>
          <a:p>
            <a:pPr marL="342900" indent="-342900" algn="just">
              <a:buAutoNum type="arabicParenBoth"/>
            </a:pPr>
            <a:r>
              <a:rPr lang="en-US" altLang="zh-CN" sz="1600" dirty="0" smtClean="0"/>
              <a:t>This </a:t>
            </a:r>
            <a:r>
              <a:rPr lang="en-US" altLang="zh-CN" sz="1600" dirty="0"/>
              <a:t>RAG-RSS complex then captures the second RSS (of the gene segment to be joined) in a process known as synapsis. </a:t>
            </a:r>
            <a:endParaRPr lang="en-US" altLang="zh-CN" sz="1600" dirty="0" smtClean="0"/>
          </a:p>
          <a:p>
            <a:pPr marL="342900" indent="-342900" algn="just">
              <a:buAutoNum type="arabicParenBoth"/>
            </a:pPr>
            <a:r>
              <a:rPr lang="en-US" altLang="zh-CN" sz="1600" dirty="0" smtClean="0"/>
              <a:t>Cleavage </a:t>
            </a:r>
            <a:r>
              <a:rPr lang="en-US" altLang="zh-CN" sz="1600" dirty="0"/>
              <a:t>by RAG1/2 occurs between the RSS </a:t>
            </a:r>
            <a:r>
              <a:rPr lang="en-US" altLang="zh-CN" sz="1600" dirty="0" err="1"/>
              <a:t>heptamer</a:t>
            </a:r>
            <a:r>
              <a:rPr lang="en-US" altLang="zh-CN" sz="1600" dirty="0"/>
              <a:t> and flanking coding sequence, and proceeds in two </a:t>
            </a:r>
            <a:r>
              <a:rPr lang="en-US" altLang="zh-CN" sz="1600" dirty="0" smtClean="0"/>
              <a:t>steps.</a:t>
            </a:r>
            <a:r>
              <a:rPr lang="en-US" altLang="zh-CN" sz="1600" dirty="0"/>
              <a:t> A nick is made at the 5’ end of the RSS </a:t>
            </a:r>
            <a:r>
              <a:rPr lang="en-US" altLang="zh-CN" sz="1600" dirty="0" err="1" smtClean="0"/>
              <a:t>heptamer</a:t>
            </a:r>
            <a:r>
              <a:rPr lang="en-US" altLang="zh-CN" sz="1600" dirty="0" smtClean="0"/>
              <a:t>.</a:t>
            </a:r>
            <a:r>
              <a:rPr lang="en-US" altLang="zh-CN" sz="1600" dirty="0"/>
              <a:t> The second step is a </a:t>
            </a:r>
            <a:r>
              <a:rPr lang="en-US" altLang="zh-CN" sz="1600" dirty="0" err="1"/>
              <a:t>hairpinning</a:t>
            </a:r>
            <a:r>
              <a:rPr lang="en-US" altLang="zh-CN" sz="1600" dirty="0"/>
              <a:t> step </a:t>
            </a:r>
            <a:r>
              <a:rPr lang="en-US" altLang="zh-CN" sz="1600" dirty="0" smtClean="0"/>
              <a:t>joining </a:t>
            </a:r>
            <a:r>
              <a:rPr lang="en-US" altLang="zh-CN" sz="1600" dirty="0"/>
              <a:t>the 3’-hydroxyl to the phosphoryl group at the same nucleotide position on the other strand. </a:t>
            </a:r>
            <a:endParaRPr lang="en-US" altLang="zh-CN" sz="1600" dirty="0" smtClean="0"/>
          </a:p>
          <a:p>
            <a:pPr marL="342900" indent="-342900" algn="just">
              <a:buAutoNum type="arabicParenBoth"/>
            </a:pPr>
            <a:r>
              <a:rPr lang="en-US" altLang="zh-CN" sz="1600" dirty="0" smtClean="0"/>
              <a:t>DNA </a:t>
            </a:r>
            <a:r>
              <a:rPr lang="en-US" altLang="zh-CN" sz="1600" dirty="0"/>
              <a:t>cleavage is completed within the synaptic </a:t>
            </a:r>
            <a:r>
              <a:rPr lang="en-US" altLang="zh-CN" sz="1600" dirty="0" smtClean="0"/>
              <a:t>complex.</a:t>
            </a:r>
          </a:p>
          <a:p>
            <a:pPr marL="342900" indent="-342900" algn="just">
              <a:buAutoNum type="arabicParenBoth"/>
            </a:pPr>
            <a:r>
              <a:rPr lang="en-US" altLang="zh-CN" sz="1600" dirty="0" smtClean="0"/>
              <a:t>The </a:t>
            </a:r>
            <a:r>
              <a:rPr lang="en-US" altLang="zh-CN" sz="1600" dirty="0"/>
              <a:t>product of this first phase of V(D)J recombination is the “cleaved signal complex,” which contains four DNA ends: two blunt 5’-phosphorylated signal ends, and two coding ends terminating in DNA hairpin structures.</a:t>
            </a:r>
            <a:endParaRPr lang="en-US" sz="1600" dirty="0" smtClean="0">
              <a:solidFill>
                <a:srgbClr val="00B0F0"/>
              </a:solidFill>
            </a:endParaRPr>
          </a:p>
          <a:p>
            <a:pPr algn="just"/>
            <a:endParaRPr lang="en-US" sz="1600" dirty="0" smtClean="0">
              <a:solidFill>
                <a:srgbClr val="00B0F0"/>
              </a:solidFill>
            </a:endParaRPr>
          </a:p>
        </p:txBody>
      </p:sp>
      <p:pic>
        <p:nvPicPr>
          <p:cNvPr id="7" name="Picture 2" descr="Image result for V(D)J Recombination Errors"/>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285720" y="1628799"/>
            <a:ext cx="3737125" cy="4284371"/>
          </a:xfrm>
          <a:prstGeom prst="rect">
            <a:avLst/>
          </a:prstGeom>
          <a:noFill/>
          <a:extLst>
            <a:ext uri="{909E8E84-426E-40DD-AFC4-6F175D3DCCD1}">
              <a14:hiddenFill xmlns="" xmlns:a14="http://schemas.microsoft.com/office/drawing/2010/main">
                <a:solidFill>
                  <a:srgbClr val="FFFFFF"/>
                </a:solidFill>
              </a14:hiddenFill>
            </a:ext>
          </a:extLst>
        </p:spPr>
      </p:pic>
      <p:sp>
        <p:nvSpPr>
          <p:cNvPr id="8" name="矩形 5"/>
          <p:cNvSpPr/>
          <p:nvPr/>
        </p:nvSpPr>
        <p:spPr>
          <a:xfrm>
            <a:off x="39761" y="6559541"/>
            <a:ext cx="4572000" cy="246221"/>
          </a:xfrm>
          <a:prstGeom prst="rect">
            <a:avLst/>
          </a:prstGeom>
        </p:spPr>
        <p:txBody>
          <a:bodyPr wrap="square">
            <a:spAutoFit/>
          </a:bodyPr>
          <a:lstStyle/>
          <a:p>
            <a:r>
              <a:rPr lang="en-US" altLang="zh-CN" sz="1000" dirty="0">
                <a:solidFill>
                  <a:srgbClr val="222222"/>
                </a:solidFill>
                <a:latin typeface="Arial" panose="020B0604020202020204" pitchFamily="34" charset="0"/>
              </a:rPr>
              <a:t>Nature Reviews Immunology 8, 302-312 (April 2008)</a:t>
            </a:r>
            <a:endParaRPr lang="zh-CN" altLang="en-US" sz="1000" dirty="0">
              <a:solidFill>
                <a:srgbClr val="222222"/>
              </a:solidFill>
              <a:latin typeface="Arial" panose="020B0604020202020204" pitchFamily="34"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lstStyle/>
          <a:p>
            <a:r>
              <a:rPr lang="en-GB" b="1" dirty="0" smtClean="0"/>
              <a:t>Heavy chain gene rearrangement</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pic>
        <p:nvPicPr>
          <p:cNvPr id="5" name="Content Placeholder 4"/>
          <p:cNvPicPr>
            <a:picLocks noGrp="1" noChangeAspect="1" noChangeArrowheads="1"/>
          </p:cNvPicPr>
          <p:nvPr>
            <p:ph idx="1"/>
          </p:nvPr>
        </p:nvPicPr>
        <p:blipFill>
          <a:blip r:embed="rId2" cstate="print"/>
          <a:srcRect/>
          <a:stretch>
            <a:fillRect/>
          </a:stretch>
        </p:blipFill>
        <p:spPr bwMode="auto">
          <a:xfrm>
            <a:off x="928662" y="1285860"/>
            <a:ext cx="7274589" cy="5040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4" name="Content Placeholder 3" descr="unnamed.jpg"/>
          <p:cNvPicPr>
            <a:picLocks noGrp="1" noChangeAspect="1"/>
          </p:cNvPicPr>
          <p:nvPr>
            <p:ph idx="1"/>
          </p:nvPr>
        </p:nvPicPr>
        <p:blipFill>
          <a:blip r:embed="rId2"/>
          <a:stretch>
            <a:fillRect/>
          </a:stretch>
        </p:blipFill>
        <p:spPr>
          <a:xfrm>
            <a:off x="1844812" y="822388"/>
            <a:ext cx="5441832" cy="4464000"/>
          </a:xfrm>
        </p:spPr>
      </p:pic>
      <p:sp>
        <p:nvSpPr>
          <p:cNvPr id="5" name="TextBox 4"/>
          <p:cNvSpPr txBox="1"/>
          <p:nvPr/>
        </p:nvSpPr>
        <p:spPr>
          <a:xfrm>
            <a:off x="428596" y="5435758"/>
            <a:ext cx="8001056" cy="707886"/>
          </a:xfrm>
          <a:prstGeom prst="rect">
            <a:avLst/>
          </a:prstGeom>
          <a:noFill/>
        </p:spPr>
        <p:txBody>
          <a:bodyPr wrap="square" rtlCol="0">
            <a:spAutoFit/>
          </a:bodyPr>
          <a:lstStyle/>
          <a:p>
            <a:pPr algn="ctr"/>
            <a:r>
              <a:rPr lang="en-US" sz="2000" dirty="0"/>
              <a:t>Experimental demonstration that most antibodies </a:t>
            </a:r>
            <a:r>
              <a:rPr lang="en-US" sz="2000" dirty="0" smtClean="0"/>
              <a:t>are in the </a:t>
            </a:r>
            <a:r>
              <a:rPr lang="el-GR" sz="2000" dirty="0" smtClean="0"/>
              <a:t>γ</a:t>
            </a:r>
            <a:r>
              <a:rPr lang="en-IN" sz="2000" dirty="0" smtClean="0"/>
              <a:t>  </a:t>
            </a:r>
            <a:r>
              <a:rPr lang="en-US" sz="2000" dirty="0" smtClean="0"/>
              <a:t>globulin </a:t>
            </a:r>
            <a:r>
              <a:rPr lang="en-US" sz="2000" dirty="0"/>
              <a:t>fraction of serum proteins.</a:t>
            </a:r>
          </a:p>
        </p:txBody>
      </p:sp>
      <p:sp>
        <p:nvSpPr>
          <p:cNvPr id="6" name="Footer Placeholder 5"/>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p:txBody>
          <a:bodyPr/>
          <a:lstStyle/>
          <a:p>
            <a:pPr>
              <a:buNone/>
            </a:pPr>
            <a:r>
              <a:rPr lang="en-IN" dirty="0" smtClean="0"/>
              <a:t> </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
        <p:nvSpPr>
          <p:cNvPr id="5" name="标题 1"/>
          <p:cNvSpPr txBox="1">
            <a:spLocks/>
          </p:cNvSpPr>
          <p:nvPr/>
        </p:nvSpPr>
        <p:spPr>
          <a:xfrm>
            <a:off x="457200" y="274638"/>
            <a:ext cx="8229600" cy="1143000"/>
          </a:xfrm>
          <a:prstGeom prst="rect">
            <a:avLst/>
          </a:prstGeom>
        </p:spPr>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altLang="zh-CN" sz="4400" b="1" i="0" u="none" strike="noStrike" kern="1200" cap="none" spc="0" normalizeH="0" baseline="0" noProof="0" smtClean="0">
                <a:ln>
                  <a:noFill/>
                </a:ln>
                <a:solidFill>
                  <a:schemeClr val="tx1"/>
                </a:solidFill>
                <a:effectLst/>
                <a:uLnTx/>
                <a:uFillTx/>
                <a:latin typeface="+mj-lt"/>
                <a:ea typeface="+mj-ea"/>
                <a:cs typeface="+mj-cs"/>
              </a:rPr>
              <a:t>V(D)J recombination:</a:t>
            </a:r>
            <a:endParaRPr kumimoji="0" lang="zh-CN" altLang="en-US" sz="4400" b="0" i="0" u="none" strike="noStrike" kern="1200" cap="none" spc="0" normalizeH="0" baseline="0" noProof="0" dirty="0">
              <a:ln>
                <a:noFill/>
              </a:ln>
              <a:solidFill>
                <a:schemeClr val="tx1"/>
              </a:solidFill>
              <a:effectLst/>
              <a:uLnTx/>
              <a:uFillTx/>
              <a:latin typeface="+mj-lt"/>
              <a:ea typeface="+mj-ea"/>
              <a:cs typeface="+mj-cs"/>
            </a:endParaRPr>
          </a:p>
        </p:txBody>
      </p:sp>
      <p:pic>
        <p:nvPicPr>
          <p:cNvPr id="6" name="Picture 2" descr="http://mutagenetix.utsouthwestern.edu/phenotypic/pfile.cfm/32/mal-5-.gif"/>
          <p:cNvPicPr>
            <a:picLocks noChangeAspect="1" noChangeArrowheads="1"/>
          </p:cNvPicPr>
          <p:nvPr/>
        </p:nvPicPr>
        <p:blipFill rotWithShape="1">
          <a:blip r:embed="rId2">
            <a:extLst>
              <a:ext uri="{28A0092B-C50C-407E-A947-70E740481C1C}">
                <a14:useLocalDpi xmlns="" xmlns:a14="http://schemas.microsoft.com/office/drawing/2010/main" val="0"/>
              </a:ext>
            </a:extLst>
          </a:blip>
          <a:srcRect b="27245"/>
          <a:stretch/>
        </p:blipFill>
        <p:spPr bwMode="auto">
          <a:xfrm>
            <a:off x="323528" y="1628800"/>
            <a:ext cx="4185400" cy="4525963"/>
          </a:xfrm>
          <a:prstGeom prst="rect">
            <a:avLst/>
          </a:prstGeom>
          <a:noFill/>
          <a:extLst>
            <a:ext uri="{909E8E84-426E-40DD-AFC4-6F175D3DCCD1}">
              <a14:hiddenFill xmlns="" xmlns:a14="http://schemas.microsoft.com/office/drawing/2010/main">
                <a:solidFill>
                  <a:srgbClr val="FFFFFF"/>
                </a:solidFill>
              </a14:hiddenFill>
            </a:ext>
          </a:extLst>
        </p:spPr>
      </p:pic>
      <p:sp>
        <p:nvSpPr>
          <p:cNvPr id="7" name="矩形 4"/>
          <p:cNvSpPr/>
          <p:nvPr/>
        </p:nvSpPr>
        <p:spPr>
          <a:xfrm>
            <a:off x="5072066" y="1768122"/>
            <a:ext cx="3532382" cy="3416320"/>
          </a:xfrm>
          <a:prstGeom prst="rect">
            <a:avLst/>
          </a:prstGeom>
        </p:spPr>
        <p:txBody>
          <a:bodyPr wrap="square">
            <a:spAutoFit/>
          </a:bodyPr>
          <a:lstStyle/>
          <a:p>
            <a:r>
              <a:rPr lang="en-US" altLang="zh-CN" dirty="0">
                <a:solidFill>
                  <a:srgbClr val="000000"/>
                </a:solidFill>
                <a:latin typeface="Trebuchet MS" panose="020B0603020202020204" pitchFamily="34" charset="0"/>
              </a:rPr>
              <a:t>During the second phase of V(D)J recombination, RAG1 and RAG2 work together with DNA repair proteins to process and ligate coding ends to form a coding joint, and ligate signal ends to form a signal joint. </a:t>
            </a:r>
            <a:endParaRPr lang="en-US" altLang="zh-CN" dirty="0" smtClean="0">
              <a:solidFill>
                <a:srgbClr val="000000"/>
              </a:solidFill>
              <a:latin typeface="Trebuchet MS" panose="020B0603020202020204" pitchFamily="34" charset="0"/>
            </a:endParaRPr>
          </a:p>
          <a:p>
            <a:endParaRPr lang="en-US" altLang="zh-CN" dirty="0" smtClean="0">
              <a:solidFill>
                <a:srgbClr val="000000"/>
              </a:solidFill>
              <a:latin typeface="Trebuchet MS" panose="020B0603020202020204" pitchFamily="34" charset="0"/>
            </a:endParaRPr>
          </a:p>
          <a:p>
            <a:r>
              <a:rPr lang="en-US" altLang="zh-CN" dirty="0" smtClean="0">
                <a:solidFill>
                  <a:srgbClr val="000000"/>
                </a:solidFill>
                <a:latin typeface="Trebuchet MS" panose="020B0603020202020204" pitchFamily="34" charset="0"/>
              </a:rPr>
              <a:t>This </a:t>
            </a:r>
            <a:r>
              <a:rPr lang="en-US" altLang="zh-CN" dirty="0">
                <a:solidFill>
                  <a:srgbClr val="000000"/>
                </a:solidFill>
                <a:latin typeface="Trebuchet MS" panose="020B0603020202020204" pitchFamily="34" charset="0"/>
              </a:rPr>
              <a:t>phase requires ubiquitously expressed DNA repair factors of the non-homologous end joining (NHEJ) </a:t>
            </a:r>
            <a:r>
              <a:rPr lang="en-US" altLang="zh-CN" dirty="0" smtClean="0">
                <a:solidFill>
                  <a:srgbClr val="000000"/>
                </a:solidFill>
                <a:latin typeface="Trebuchet MS" panose="020B0603020202020204" pitchFamily="34" charset="0"/>
              </a:rPr>
              <a:t>pathway.</a:t>
            </a:r>
            <a:endParaRPr lang="zh-CN" altLang="en-US" dirty="0"/>
          </a:p>
        </p:txBody>
      </p:sp>
      <p:sp>
        <p:nvSpPr>
          <p:cNvPr id="8" name="矩形 7"/>
          <p:cNvSpPr/>
          <p:nvPr/>
        </p:nvSpPr>
        <p:spPr>
          <a:xfrm>
            <a:off x="39761" y="6559540"/>
            <a:ext cx="4572000" cy="246221"/>
          </a:xfrm>
          <a:prstGeom prst="rect">
            <a:avLst/>
          </a:prstGeom>
        </p:spPr>
        <p:txBody>
          <a:bodyPr>
            <a:spAutoFit/>
          </a:bodyPr>
          <a:lstStyle/>
          <a:p>
            <a:r>
              <a:rPr lang="en-US" altLang="zh-CN" sz="1000" dirty="0">
                <a:solidFill>
                  <a:srgbClr val="222222"/>
                </a:solidFill>
                <a:latin typeface="Arial" panose="020B0604020202020204" pitchFamily="34" charset="0"/>
              </a:rPr>
              <a:t>Nature Reviews Immunology 8, 302-312 (April 2008)</a:t>
            </a:r>
            <a:endParaRPr lang="zh-CN" altLang="en-US" sz="1000" dirty="0">
              <a:solidFill>
                <a:srgbClr val="222222"/>
              </a:solidFill>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lstStyle/>
          <a:p>
            <a:r>
              <a:rPr lang="en-GB" b="1" dirty="0" smtClean="0"/>
              <a:t>Light chain Gene rearrangement</a:t>
            </a:r>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pic>
        <p:nvPicPr>
          <p:cNvPr id="5" name="Content Placeholder 4"/>
          <p:cNvPicPr>
            <a:picLocks noGrp="1" noChangeAspect="1" noChangeArrowheads="1"/>
          </p:cNvPicPr>
          <p:nvPr>
            <p:ph idx="1"/>
          </p:nvPr>
        </p:nvPicPr>
        <p:blipFill>
          <a:blip r:embed="rId2" cstate="print"/>
          <a:srcRect/>
          <a:stretch>
            <a:fillRect/>
          </a:stretch>
        </p:blipFill>
        <p:spPr bwMode="auto">
          <a:xfrm>
            <a:off x="768772" y="1285860"/>
            <a:ext cx="7589442" cy="48960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Monoclonal Antibodies</a:t>
            </a:r>
            <a:endParaRPr lang="en-US" b="1" dirty="0"/>
          </a:p>
        </p:txBody>
      </p:sp>
      <p:sp>
        <p:nvSpPr>
          <p:cNvPr id="3" name="Content Placeholder 2"/>
          <p:cNvSpPr>
            <a:spLocks noGrp="1"/>
          </p:cNvSpPr>
          <p:nvPr>
            <p:ph idx="1"/>
          </p:nvPr>
        </p:nvSpPr>
        <p:spPr>
          <a:xfrm>
            <a:off x="414366" y="1857364"/>
            <a:ext cx="8229600" cy="3571900"/>
          </a:xfrm>
        </p:spPr>
        <p:txBody>
          <a:bodyPr>
            <a:normAutofit/>
          </a:bodyPr>
          <a:lstStyle/>
          <a:p>
            <a:r>
              <a:rPr lang="en-US" sz="2400" dirty="0" smtClean="0"/>
              <a:t>Most antigens offer multiple </a:t>
            </a:r>
            <a:r>
              <a:rPr lang="en-US" sz="2400" dirty="0" err="1" smtClean="0"/>
              <a:t>epitopes</a:t>
            </a:r>
            <a:r>
              <a:rPr lang="en-US" sz="2400" dirty="0" smtClean="0"/>
              <a:t> and therefore induce proliferation and differentiation of a variety of B-cell clones, each derived from a B cell that recognizes a particular </a:t>
            </a:r>
            <a:r>
              <a:rPr lang="en-US" sz="2400" dirty="0" err="1" smtClean="0"/>
              <a:t>epitope</a:t>
            </a:r>
            <a:r>
              <a:rPr lang="en-US" sz="2400" dirty="0" smtClean="0"/>
              <a:t>.</a:t>
            </a:r>
          </a:p>
          <a:p>
            <a:endParaRPr lang="en-US" sz="2400" dirty="0" smtClean="0"/>
          </a:p>
          <a:p>
            <a:r>
              <a:rPr lang="en-US" sz="2400" dirty="0" smtClean="0"/>
              <a:t>The resulting serum antibodies are heterogeneous, comprising a mixture of antibodies, each specific for one </a:t>
            </a:r>
            <a:r>
              <a:rPr lang="en-US" sz="2400" dirty="0" err="1" smtClean="0"/>
              <a:t>epitope</a:t>
            </a:r>
            <a:r>
              <a:rPr lang="en-US" sz="2400" dirty="0" smtClean="0"/>
              <a:t>, such antibodies are called polyclonal antibody.</a:t>
            </a:r>
            <a:endParaRPr lang="en-IN" sz="2400" dirty="0" smtClean="0"/>
          </a:p>
          <a:p>
            <a:endParaRPr lang="en-US" sz="2400" dirty="0"/>
          </a:p>
        </p:txBody>
      </p:sp>
      <p:sp>
        <p:nvSpPr>
          <p:cNvPr id="4" name="Footer Placeholder 3"/>
          <p:cNvSpPr>
            <a:spLocks noGrp="1"/>
          </p:cNvSpPr>
          <p:nvPr>
            <p:ph type="ftr" sz="quarter" idx="11"/>
          </p:nvPr>
        </p:nvSpPr>
        <p:spPr/>
        <p:txBody>
          <a:bodyPr/>
          <a:lstStyle/>
          <a:p>
            <a:r>
              <a:rPr lang="en-US" dirty="0" smtClean="0">
                <a:solidFill>
                  <a:schemeClr val="bg1"/>
                </a:solidFill>
              </a:rPr>
              <a:t>Abhishikta Bose, Faculty, A.C College, Microbiology dpt.</a:t>
            </a:r>
            <a:endParaRPr lang="en-US" dirty="0">
              <a:solidFill>
                <a:schemeClr val="bg1"/>
              </a:solidFill>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28596" y="1214422"/>
            <a:ext cx="8229600" cy="4071966"/>
          </a:xfrm>
        </p:spPr>
        <p:txBody>
          <a:bodyPr>
            <a:normAutofit/>
          </a:bodyPr>
          <a:lstStyle/>
          <a:p>
            <a:r>
              <a:rPr lang="en-US" sz="2400" dirty="0" smtClean="0"/>
              <a:t>The antibody </a:t>
            </a:r>
            <a:r>
              <a:rPr lang="en-US" sz="2400" dirty="0" err="1" smtClean="0"/>
              <a:t>heterogenecity</a:t>
            </a:r>
            <a:r>
              <a:rPr lang="en-US" sz="2400" dirty="0" smtClean="0"/>
              <a:t> that increases immune protection in vivo often reduces the efficacy of an antiserum for various in vitro uses. For most research, diagnostic, and therapeutic purposes, monoclonal antibodies, derived from a single clone, specific for a single </a:t>
            </a:r>
            <a:r>
              <a:rPr lang="en-US" sz="2400" dirty="0" err="1" smtClean="0"/>
              <a:t>epitope</a:t>
            </a:r>
            <a:r>
              <a:rPr lang="en-US" sz="2400" dirty="0" smtClean="0"/>
              <a:t>, are preferable.</a:t>
            </a:r>
          </a:p>
          <a:p>
            <a:endParaRPr lang="en-IN" sz="2400" dirty="0" smtClean="0"/>
          </a:p>
          <a:p>
            <a:r>
              <a:rPr lang="en-US" sz="2400" dirty="0" smtClean="0"/>
              <a:t>Direct biochemical purification of a monoclonal antibody from a polyclonal antibody preparation is not feasible. In 1975, </a:t>
            </a:r>
            <a:r>
              <a:rPr lang="en-US" sz="2400" b="1" dirty="0" smtClean="0"/>
              <a:t>Georges </a:t>
            </a:r>
            <a:r>
              <a:rPr lang="en-US" sz="2400" b="1" dirty="0" err="1" smtClean="0"/>
              <a:t>Köhler</a:t>
            </a:r>
            <a:r>
              <a:rPr lang="en-US" sz="2400" b="1" dirty="0" smtClean="0"/>
              <a:t> </a:t>
            </a:r>
            <a:r>
              <a:rPr lang="en-US" sz="2400" dirty="0" smtClean="0"/>
              <a:t>and </a:t>
            </a:r>
            <a:r>
              <a:rPr lang="en-US" sz="2400" b="1" dirty="0" smtClean="0"/>
              <a:t>Cesar Milstein </a:t>
            </a:r>
            <a:r>
              <a:rPr lang="en-US" sz="2400" dirty="0" smtClean="0"/>
              <a:t>devised a method for preparing monoclonal antibody.</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28596" y="1000108"/>
            <a:ext cx="8229600" cy="4525963"/>
          </a:xfrm>
        </p:spPr>
        <p:txBody>
          <a:bodyPr>
            <a:normAutofit/>
          </a:bodyPr>
          <a:lstStyle/>
          <a:p>
            <a:r>
              <a:rPr lang="en-US" sz="2400" dirty="0" smtClean="0"/>
              <a:t>fusing a normal activated, antibody-producing B cell with a myeloma cell (a cancerous plasma cell), they were able to generate a hybrid cell, called a </a:t>
            </a:r>
            <a:r>
              <a:rPr lang="en-US" sz="2400" dirty="0" err="1" smtClean="0"/>
              <a:t>hybridoma</a:t>
            </a:r>
            <a:r>
              <a:rPr lang="en-US" sz="2400" dirty="0" smtClean="0"/>
              <a:t>.</a:t>
            </a:r>
          </a:p>
          <a:p>
            <a:endParaRPr lang="en-US" sz="2400" dirty="0" smtClean="0"/>
          </a:p>
          <a:p>
            <a:r>
              <a:rPr lang="en-US" sz="2400" dirty="0" smtClean="0"/>
              <a:t> </a:t>
            </a:r>
            <a:r>
              <a:rPr lang="en-US" sz="2400" dirty="0" err="1" smtClean="0"/>
              <a:t>Hybridoma</a:t>
            </a:r>
            <a:r>
              <a:rPr lang="en-US" sz="2400" dirty="0" smtClean="0"/>
              <a:t> possessed the immortal growth properties of the myeloma cell and secreted the antibody produced by the B cell.</a:t>
            </a:r>
          </a:p>
          <a:p>
            <a:pPr>
              <a:buNone/>
            </a:pPr>
            <a:endParaRPr lang="en-US" sz="2400" dirty="0" smtClean="0"/>
          </a:p>
          <a:p>
            <a:r>
              <a:rPr lang="en-US" sz="2400" dirty="0" smtClean="0"/>
              <a:t>The resulting clones of </a:t>
            </a:r>
            <a:r>
              <a:rPr lang="en-US" sz="2400" dirty="0" err="1" smtClean="0"/>
              <a:t>hybridoma</a:t>
            </a:r>
            <a:r>
              <a:rPr lang="en-US" sz="2400" dirty="0" smtClean="0"/>
              <a:t> cells, which secrete large quantities of monoclonal antibody, can be cultured indefinitely.</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5" name="Content Placeholder 4" descr="52ba4624ad0ed.gif"/>
          <p:cNvPicPr>
            <a:picLocks noGrp="1" noChangeAspect="1"/>
          </p:cNvPicPr>
          <p:nvPr>
            <p:ph idx="1"/>
          </p:nvPr>
        </p:nvPicPr>
        <p:blipFill>
          <a:blip r:embed="rId2"/>
          <a:stretch>
            <a:fillRect/>
          </a:stretch>
        </p:blipFill>
        <p:spPr>
          <a:xfrm>
            <a:off x="642910" y="928670"/>
            <a:ext cx="7912800" cy="5040000"/>
          </a:xfrm>
        </p:spPr>
      </p:pic>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42852"/>
            <a:ext cx="8429652" cy="857248"/>
          </a:xfrm>
        </p:spPr>
        <p:txBody>
          <a:bodyPr>
            <a:normAutofit fontScale="90000"/>
          </a:bodyPr>
          <a:lstStyle/>
          <a:p>
            <a:r>
              <a:rPr lang="en-US" b="1" dirty="0" smtClean="0"/>
              <a:t>Structure and Properties of Antibody</a:t>
            </a:r>
            <a:endParaRPr lang="en-US" b="1" dirty="0"/>
          </a:p>
        </p:txBody>
      </p:sp>
      <p:sp>
        <p:nvSpPr>
          <p:cNvPr id="3" name="Content Placeholder 2"/>
          <p:cNvSpPr>
            <a:spLocks noGrp="1"/>
          </p:cNvSpPr>
          <p:nvPr>
            <p:ph idx="1"/>
          </p:nvPr>
        </p:nvSpPr>
        <p:spPr>
          <a:xfrm>
            <a:off x="285720" y="1885952"/>
            <a:ext cx="8501122" cy="3900502"/>
          </a:xfrm>
        </p:spPr>
        <p:txBody>
          <a:bodyPr>
            <a:noAutofit/>
          </a:bodyPr>
          <a:lstStyle/>
          <a:p>
            <a:r>
              <a:rPr lang="en-US" sz="2400" dirty="0"/>
              <a:t>Antibodies are heavy (~150 </a:t>
            </a:r>
            <a:r>
              <a:rPr lang="en-US" sz="2400" dirty="0" err="1"/>
              <a:t>kDa</a:t>
            </a:r>
            <a:r>
              <a:rPr lang="en-US" sz="2400" dirty="0"/>
              <a:t>) globular plasma proteins. The basic structure of all antibodies are same</a:t>
            </a:r>
            <a:r>
              <a:rPr lang="en-US" sz="2400" dirty="0" smtClean="0"/>
              <a:t>.</a:t>
            </a:r>
          </a:p>
          <a:p>
            <a:endParaRPr lang="en-IN" sz="2400" dirty="0"/>
          </a:p>
          <a:p>
            <a:r>
              <a:rPr lang="en-US" sz="2400" dirty="0"/>
              <a:t>There are four polypeptide chains: two identical heavy chains and two identical light chains connected by disulfide bonds. </a:t>
            </a:r>
            <a:endParaRPr lang="en-US" sz="2400" dirty="0" smtClean="0"/>
          </a:p>
          <a:p>
            <a:endParaRPr lang="en-US" sz="2400" dirty="0"/>
          </a:p>
          <a:p>
            <a:r>
              <a:rPr lang="en-US" sz="2400" dirty="0" smtClean="0"/>
              <a:t>Light </a:t>
            </a:r>
            <a:r>
              <a:rPr lang="en-US" sz="2400" dirty="0"/>
              <a:t>Chain (L) consists polypeptides of about 22,000 </a:t>
            </a:r>
            <a:r>
              <a:rPr lang="en-US" sz="2400" dirty="0" err="1"/>
              <a:t>Da</a:t>
            </a:r>
            <a:r>
              <a:rPr lang="en-US" sz="2400" dirty="0"/>
              <a:t> and Heavy Chain (H) consists larger polypeptides of around 50,000 </a:t>
            </a:r>
            <a:r>
              <a:rPr lang="en-US" sz="2400" dirty="0" err="1"/>
              <a:t>Da</a:t>
            </a:r>
            <a:r>
              <a:rPr lang="en-US" sz="2400" dirty="0"/>
              <a:t> or more. </a:t>
            </a:r>
            <a:endParaRPr lang="en-US" sz="2400" dirty="0" smtClean="0"/>
          </a:p>
          <a:p>
            <a:pPr>
              <a:buNone/>
            </a:pP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928670"/>
            <a:ext cx="8229600" cy="5214974"/>
          </a:xfrm>
        </p:spPr>
        <p:txBody>
          <a:bodyPr>
            <a:normAutofit/>
          </a:bodyPr>
          <a:lstStyle/>
          <a:p>
            <a:r>
              <a:rPr lang="en-US" sz="2400" dirty="0" smtClean="0"/>
              <a:t>There are five types of </a:t>
            </a:r>
            <a:r>
              <a:rPr lang="en-US" sz="2400" dirty="0" err="1" smtClean="0"/>
              <a:t>Ig</a:t>
            </a:r>
            <a:r>
              <a:rPr lang="en-US" sz="2400" dirty="0" smtClean="0"/>
              <a:t> heavy chain (in mammal) denoted by the Greek letters: α, δ, ε, γ, and μ. There are two types of </a:t>
            </a:r>
            <a:r>
              <a:rPr lang="en-US" sz="2400" dirty="0" err="1" smtClean="0"/>
              <a:t>Ig</a:t>
            </a:r>
            <a:r>
              <a:rPr lang="en-US" sz="2400" dirty="0" smtClean="0"/>
              <a:t> light chain (in mammal), which are called lambda (λ) and kappa (κ). </a:t>
            </a:r>
          </a:p>
          <a:p>
            <a:endParaRPr lang="en-US" sz="2400" dirty="0" smtClean="0"/>
          </a:p>
          <a:p>
            <a:r>
              <a:rPr lang="en-US" sz="2400" dirty="0" smtClean="0"/>
              <a:t>Each </a:t>
            </a:r>
            <a:r>
              <a:rPr lang="en-US" sz="2400" dirty="0"/>
              <a:t>light chain is bound to </a:t>
            </a:r>
            <a:r>
              <a:rPr lang="en-US" sz="2400" dirty="0" smtClean="0"/>
              <a:t>a heavy </a:t>
            </a:r>
            <a:r>
              <a:rPr lang="en-US" sz="2400" dirty="0"/>
              <a:t>chain by a disulfide bond</a:t>
            </a:r>
            <a:r>
              <a:rPr lang="en-US" sz="2400" dirty="0" smtClean="0"/>
              <a:t>, and </a:t>
            </a:r>
            <a:r>
              <a:rPr lang="en-US" sz="2400" dirty="0"/>
              <a:t>by </a:t>
            </a:r>
            <a:r>
              <a:rPr lang="en-US" sz="2400" dirty="0" smtClean="0"/>
              <a:t> non covalent interactions </a:t>
            </a:r>
            <a:r>
              <a:rPr lang="en-US" sz="2400" dirty="0"/>
              <a:t>as </a:t>
            </a:r>
            <a:r>
              <a:rPr lang="en-US" sz="2400" dirty="0" smtClean="0"/>
              <a:t>salt linkages, hydrogen</a:t>
            </a:r>
            <a:r>
              <a:rPr lang="en-US" sz="2400" dirty="0"/>
              <a:t> </a:t>
            </a:r>
            <a:r>
              <a:rPr lang="en-US" sz="2400" dirty="0" smtClean="0"/>
              <a:t>bonds and hydrophobic bonds to </a:t>
            </a:r>
            <a:r>
              <a:rPr lang="en-US" sz="2400" dirty="0"/>
              <a:t>form a </a:t>
            </a:r>
            <a:r>
              <a:rPr lang="en-US" sz="2400" dirty="0" smtClean="0"/>
              <a:t>hetero </a:t>
            </a:r>
            <a:r>
              <a:rPr lang="en-US" sz="2400" dirty="0" err="1" smtClean="0"/>
              <a:t>dimer</a:t>
            </a:r>
            <a:r>
              <a:rPr lang="en-US" sz="2400" dirty="0"/>
              <a:t> (H-L</a:t>
            </a:r>
            <a:r>
              <a:rPr lang="en-US" sz="2400" dirty="0" smtClean="0"/>
              <a:t>).</a:t>
            </a:r>
          </a:p>
          <a:p>
            <a:endParaRPr lang="en-IN" sz="2400" dirty="0"/>
          </a:p>
          <a:p>
            <a:r>
              <a:rPr lang="en-US" sz="2400" dirty="0" smtClean="0"/>
              <a:t>Similar non covalent</a:t>
            </a:r>
            <a:r>
              <a:rPr lang="en-US" sz="2400" dirty="0"/>
              <a:t> </a:t>
            </a:r>
            <a:r>
              <a:rPr lang="en-US" sz="2400" dirty="0" smtClean="0"/>
              <a:t>interactions </a:t>
            </a:r>
            <a:r>
              <a:rPr lang="en-US" sz="2400" dirty="0"/>
              <a:t>and disulfide bridges link the two identical heavy and light (H-L) chain combinations to each other to form </a:t>
            </a:r>
            <a:r>
              <a:rPr lang="en-US" sz="2400" dirty="0" smtClean="0"/>
              <a:t>the basic </a:t>
            </a:r>
            <a:r>
              <a:rPr lang="en-US" sz="2400" dirty="0"/>
              <a:t>four-chain (</a:t>
            </a:r>
            <a:r>
              <a:rPr lang="en-US" sz="2400" dirty="0" smtClean="0"/>
              <a:t>H-L)</a:t>
            </a:r>
            <a:r>
              <a:rPr lang="en-US" sz="2400" baseline="-25000" dirty="0" smtClean="0"/>
              <a:t>2 </a:t>
            </a:r>
            <a:endParaRPr lang="en-US" sz="2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pic>
        <p:nvPicPr>
          <p:cNvPr id="7" name="Content Placeholder 6" descr="article-Structure-of-Immunog-Cnx.jpg"/>
          <p:cNvPicPr>
            <a:picLocks noGrp="1" noChangeAspect="1"/>
          </p:cNvPicPr>
          <p:nvPr>
            <p:ph idx="1"/>
          </p:nvPr>
        </p:nvPicPr>
        <p:blipFill>
          <a:blip r:embed="rId2"/>
          <a:stretch>
            <a:fillRect/>
          </a:stretch>
        </p:blipFill>
        <p:spPr>
          <a:xfrm>
            <a:off x="666857" y="500042"/>
            <a:ext cx="7762795" cy="5796000"/>
          </a:xfrm>
        </p:spPr>
      </p:pic>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474673"/>
            <a:ext cx="8229600" cy="4525963"/>
          </a:xfrm>
        </p:spPr>
        <p:txBody>
          <a:bodyPr>
            <a:noAutofit/>
          </a:bodyPr>
          <a:lstStyle/>
          <a:p>
            <a:r>
              <a:rPr lang="en-US" sz="2400" dirty="0"/>
              <a:t>The first 110 or so amino acids </a:t>
            </a:r>
            <a:r>
              <a:rPr lang="en-US" sz="2400" dirty="0" smtClean="0"/>
              <a:t>of the </a:t>
            </a:r>
            <a:r>
              <a:rPr lang="en-US" sz="2400" dirty="0"/>
              <a:t>amino-terminal </a:t>
            </a:r>
            <a:r>
              <a:rPr lang="en-US" sz="2400" dirty="0" smtClean="0"/>
              <a:t>region of both light </a:t>
            </a:r>
            <a:r>
              <a:rPr lang="en-US" sz="2400" dirty="0"/>
              <a:t>or heavy chain varies </a:t>
            </a:r>
            <a:r>
              <a:rPr lang="en-US" sz="2400" dirty="0" smtClean="0"/>
              <a:t>greatly, hence called V regions (variable region): V</a:t>
            </a:r>
            <a:r>
              <a:rPr lang="en-US" sz="2400" baseline="-25000" dirty="0" smtClean="0"/>
              <a:t>L </a:t>
            </a:r>
            <a:r>
              <a:rPr lang="en-US" sz="2400" dirty="0" smtClean="0"/>
              <a:t>and V</a:t>
            </a:r>
            <a:r>
              <a:rPr lang="en-US" sz="2400" baseline="-25000" dirty="0" smtClean="0"/>
              <a:t>H</a:t>
            </a:r>
          </a:p>
          <a:p>
            <a:endParaRPr lang="en-US" sz="2400" baseline="-25000" dirty="0"/>
          </a:p>
          <a:p>
            <a:r>
              <a:rPr lang="en-US" sz="2400" dirty="0"/>
              <a:t>T</a:t>
            </a:r>
            <a:r>
              <a:rPr lang="en-US" sz="2400" dirty="0" smtClean="0"/>
              <a:t>he differences among antibodies </a:t>
            </a:r>
            <a:r>
              <a:rPr lang="en-US" sz="2400" dirty="0"/>
              <a:t>fall within areas </a:t>
            </a:r>
            <a:r>
              <a:rPr lang="en-US" sz="2400" dirty="0" smtClean="0"/>
              <a:t>of the </a:t>
            </a:r>
            <a:r>
              <a:rPr lang="en-US" sz="2400" dirty="0"/>
              <a:t>V regions </a:t>
            </a:r>
            <a:r>
              <a:rPr lang="en-US" sz="2400" dirty="0" smtClean="0"/>
              <a:t>called </a:t>
            </a:r>
            <a:r>
              <a:rPr lang="en-US" sz="2400" dirty="0" err="1" smtClean="0"/>
              <a:t>complementarity</a:t>
            </a:r>
            <a:r>
              <a:rPr lang="en-US" sz="2400" dirty="0" smtClean="0"/>
              <a:t>-determining </a:t>
            </a:r>
            <a:r>
              <a:rPr lang="en-US" sz="2400" dirty="0"/>
              <a:t>regions (CDRs</a:t>
            </a:r>
            <a:r>
              <a:rPr lang="en-US" sz="2400" dirty="0" smtClean="0"/>
              <a:t>), which constitute </a:t>
            </a:r>
            <a:r>
              <a:rPr lang="en-US" sz="2400" dirty="0"/>
              <a:t>the antigen-binding site </a:t>
            </a:r>
            <a:r>
              <a:rPr lang="en-US" sz="2400" dirty="0" smtClean="0"/>
              <a:t>of the </a:t>
            </a:r>
            <a:r>
              <a:rPr lang="en-US" sz="2400" dirty="0"/>
              <a:t>antibody molecule</a:t>
            </a:r>
            <a:r>
              <a:rPr lang="en-US" sz="2400" dirty="0" smtClean="0"/>
              <a:t>.</a:t>
            </a:r>
          </a:p>
          <a:p>
            <a:endParaRPr lang="en-IN" sz="2400" dirty="0"/>
          </a:p>
          <a:p>
            <a:r>
              <a:rPr lang="en-US" sz="2400" dirty="0" smtClean="0"/>
              <a:t>The regions of relatively </a:t>
            </a:r>
            <a:r>
              <a:rPr lang="en-US" sz="2400" dirty="0"/>
              <a:t>constant sequence beyond the variable </a:t>
            </a:r>
            <a:r>
              <a:rPr lang="en-US" sz="2400" dirty="0" smtClean="0"/>
              <a:t>regions is called C regions (constant region): C</a:t>
            </a:r>
            <a:r>
              <a:rPr lang="en-US" sz="2400" baseline="-25000" dirty="0" smtClean="0"/>
              <a:t>L</a:t>
            </a:r>
            <a:r>
              <a:rPr lang="en-US" sz="2400" dirty="0" smtClean="0"/>
              <a:t> and C</a:t>
            </a:r>
            <a:r>
              <a:rPr lang="en-US" sz="2400" baseline="-25000" dirty="0" smtClean="0"/>
              <a:t>H</a:t>
            </a:r>
          </a:p>
          <a:p>
            <a:endParaRPr lang="en-IN" sz="2400" baseline="-25000" dirty="0"/>
          </a:p>
          <a:p>
            <a:r>
              <a:rPr lang="en-US" sz="2400" dirty="0"/>
              <a:t>T</a:t>
            </a:r>
            <a:r>
              <a:rPr lang="en-US" sz="2400" dirty="0" smtClean="0"/>
              <a:t>he </a:t>
            </a:r>
            <a:r>
              <a:rPr lang="en-US" sz="2400" dirty="0"/>
              <a:t>sites </a:t>
            </a:r>
            <a:r>
              <a:rPr lang="en-US" sz="2400" dirty="0" smtClean="0"/>
              <a:t>of attachment</a:t>
            </a:r>
            <a:r>
              <a:rPr lang="en-US" sz="2400" dirty="0"/>
              <a:t> for carbohydrates are </a:t>
            </a:r>
            <a:r>
              <a:rPr lang="en-US" sz="2400" dirty="0" smtClean="0"/>
              <a:t>restricted </a:t>
            </a:r>
            <a:r>
              <a:rPr lang="en-US" sz="2400" dirty="0"/>
              <a:t>to the constant region</a:t>
            </a:r>
            <a:r>
              <a:rPr lang="en-US" sz="2400" dirty="0" smtClean="0"/>
              <a:t>. </a:t>
            </a:r>
            <a:r>
              <a:rPr lang="en-US" sz="2400" dirty="0" err="1" smtClean="0"/>
              <a:t>Glycosylation</a:t>
            </a:r>
            <a:r>
              <a:rPr lang="en-US" sz="2400" dirty="0" smtClean="0"/>
              <a:t> of antibodies probably</a:t>
            </a:r>
            <a:r>
              <a:rPr lang="en-US" sz="2400" dirty="0"/>
              <a:t> increases the solubility </a:t>
            </a:r>
            <a:r>
              <a:rPr lang="en-US" sz="2400" dirty="0" smtClean="0"/>
              <a:t>of the molecules.</a:t>
            </a:r>
            <a:endParaRPr lang="en-US" sz="2400" baseline="-25000" dirty="0"/>
          </a:p>
          <a:p>
            <a:endParaRPr lang="en-US"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   </a:t>
            </a:r>
            <a:endParaRPr lang="en-US" dirty="0"/>
          </a:p>
        </p:txBody>
      </p:sp>
      <p:sp>
        <p:nvSpPr>
          <p:cNvPr id="3" name="Content Placeholder 2"/>
          <p:cNvSpPr>
            <a:spLocks noGrp="1"/>
          </p:cNvSpPr>
          <p:nvPr>
            <p:ph idx="1"/>
          </p:nvPr>
        </p:nvSpPr>
        <p:spPr>
          <a:xfrm>
            <a:off x="457200" y="2457457"/>
            <a:ext cx="8229600" cy="2257427"/>
          </a:xfrm>
        </p:spPr>
        <p:txBody>
          <a:bodyPr>
            <a:noAutofit/>
          </a:bodyPr>
          <a:lstStyle/>
          <a:p>
            <a:pPr algn="ctr">
              <a:buNone/>
            </a:pPr>
            <a:r>
              <a:rPr lang="en-US" sz="4400" b="1" dirty="0" smtClean="0"/>
              <a:t>Chemical and Enzymatic Methods Revealed Basic Antibody Structure</a:t>
            </a:r>
            <a:endParaRPr lang="en-US" sz="4400" dirty="0"/>
          </a:p>
        </p:txBody>
      </p:sp>
      <p:sp>
        <p:nvSpPr>
          <p:cNvPr id="4" name="Footer Placeholder 3"/>
          <p:cNvSpPr>
            <a:spLocks noGrp="1"/>
          </p:cNvSpPr>
          <p:nvPr>
            <p:ph type="ftr" sz="quarter" idx="11"/>
          </p:nvPr>
        </p:nvSpPr>
        <p:spPr/>
        <p:txBody>
          <a:bodyPr/>
          <a:lstStyle/>
          <a:p>
            <a:r>
              <a:rPr lang="en-US" dirty="0" smtClean="0"/>
              <a:t>Abhishikta Bose, Faculty, A.C College, Microbiology dpt.</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498</TotalTime>
  <Words>2225</Words>
  <Application>Microsoft Office PowerPoint</Application>
  <PresentationFormat>On-screen Show (4:3)</PresentationFormat>
  <Paragraphs>255</Paragraphs>
  <Slides>45</Slides>
  <Notes>0</Notes>
  <HiddenSlides>0</HiddenSlides>
  <MMClips>0</MMClips>
  <ScaleCrop>false</ScaleCrop>
  <HeadingPairs>
    <vt:vector size="4" baseType="variant">
      <vt:variant>
        <vt:lpstr>Theme</vt:lpstr>
      </vt:variant>
      <vt:variant>
        <vt:i4>1</vt:i4>
      </vt:variant>
      <vt:variant>
        <vt:lpstr>Slide Titles</vt:lpstr>
      </vt:variant>
      <vt:variant>
        <vt:i4>45</vt:i4>
      </vt:variant>
    </vt:vector>
  </HeadingPairs>
  <TitlesOfParts>
    <vt:vector size="46" baseType="lpstr">
      <vt:lpstr>Office Theme</vt:lpstr>
      <vt:lpstr>Antibodies</vt:lpstr>
      <vt:lpstr>Introduction</vt:lpstr>
      <vt:lpstr>    </vt:lpstr>
      <vt:lpstr>   </vt:lpstr>
      <vt:lpstr>Structure and Properties of Antibody</vt:lpstr>
      <vt:lpstr>   </vt:lpstr>
      <vt:lpstr>    </vt:lpstr>
      <vt:lpstr>   </vt:lpstr>
      <vt:lpstr>   </vt:lpstr>
      <vt:lpstr>    </vt:lpstr>
      <vt:lpstr>   </vt:lpstr>
      <vt:lpstr>   </vt:lpstr>
      <vt:lpstr>    </vt:lpstr>
      <vt:lpstr>Immunoglobulin Fine Structure</vt:lpstr>
      <vt:lpstr>    </vt:lpstr>
      <vt:lpstr>   </vt:lpstr>
      <vt:lpstr>Functions of Antibody</vt:lpstr>
      <vt:lpstr>   </vt:lpstr>
      <vt:lpstr>   </vt:lpstr>
      <vt:lpstr>Classes/Types of Antibody</vt:lpstr>
      <vt:lpstr>   </vt:lpstr>
      <vt:lpstr>  </vt:lpstr>
      <vt:lpstr>   </vt:lpstr>
      <vt:lpstr>   </vt:lpstr>
      <vt:lpstr>   </vt:lpstr>
      <vt:lpstr>   </vt:lpstr>
      <vt:lpstr>   </vt:lpstr>
      <vt:lpstr>Antigenic Determinants on Immunoglobulins</vt:lpstr>
      <vt:lpstr>  </vt:lpstr>
      <vt:lpstr>Isotypes</vt:lpstr>
      <vt:lpstr>Allotypes</vt:lpstr>
      <vt:lpstr>Idiotype</vt:lpstr>
      <vt:lpstr>   </vt:lpstr>
      <vt:lpstr>Possible variations through gene recombination</vt:lpstr>
      <vt:lpstr>Mechanism of Rearrangement</vt:lpstr>
      <vt:lpstr>Recombination Signal Sequence </vt:lpstr>
      <vt:lpstr>  </vt:lpstr>
      <vt:lpstr> </vt:lpstr>
      <vt:lpstr>Heavy chain gene rearrangement</vt:lpstr>
      <vt:lpstr>  </vt:lpstr>
      <vt:lpstr>Light chain Gene rearrangement</vt:lpstr>
      <vt:lpstr>Monoclonal Antibodies</vt:lpstr>
      <vt:lpstr>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Antibodies</dc:title>
  <dc:creator>Windows User</dc:creator>
  <cp:lastModifiedBy>MICROBIOLOGY</cp:lastModifiedBy>
  <cp:revision>55</cp:revision>
  <dcterms:created xsi:type="dcterms:W3CDTF">2020-08-21T17:20:23Z</dcterms:created>
  <dcterms:modified xsi:type="dcterms:W3CDTF">2025-03-04T08:42:58Z</dcterms:modified>
</cp:coreProperties>
</file>