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6"/>
  </p:notesMasterIdLst>
  <p:handoutMasterIdLst>
    <p:handoutMasterId r:id="rId67"/>
  </p:handoutMasterIdLst>
  <p:sldIdLst>
    <p:sldId id="303" r:id="rId3"/>
    <p:sldId id="309" r:id="rId4"/>
    <p:sldId id="317" r:id="rId5"/>
    <p:sldId id="318" r:id="rId6"/>
    <p:sldId id="320" r:id="rId7"/>
    <p:sldId id="289" r:id="rId8"/>
    <p:sldId id="287" r:id="rId9"/>
    <p:sldId id="290" r:id="rId10"/>
    <p:sldId id="319" r:id="rId11"/>
    <p:sldId id="321" r:id="rId12"/>
    <p:sldId id="322" r:id="rId13"/>
    <p:sldId id="323" r:id="rId14"/>
    <p:sldId id="340" r:id="rId15"/>
    <p:sldId id="341" r:id="rId16"/>
    <p:sldId id="342" r:id="rId17"/>
    <p:sldId id="325" r:id="rId18"/>
    <p:sldId id="343" r:id="rId19"/>
    <p:sldId id="324" r:id="rId20"/>
    <p:sldId id="327" r:id="rId21"/>
    <p:sldId id="344" r:id="rId22"/>
    <p:sldId id="326" r:id="rId23"/>
    <p:sldId id="330" r:id="rId24"/>
    <p:sldId id="331" r:id="rId25"/>
    <p:sldId id="332" r:id="rId26"/>
    <p:sldId id="333" r:id="rId27"/>
    <p:sldId id="296" r:id="rId28"/>
    <p:sldId id="345" r:id="rId29"/>
    <p:sldId id="335" r:id="rId30"/>
    <p:sldId id="347" r:id="rId31"/>
    <p:sldId id="336" r:id="rId32"/>
    <p:sldId id="346" r:id="rId33"/>
    <p:sldId id="292" r:id="rId34"/>
    <p:sldId id="337" r:id="rId35"/>
    <p:sldId id="338" r:id="rId36"/>
    <p:sldId id="339" r:id="rId37"/>
    <p:sldId id="310" r:id="rId38"/>
    <p:sldId id="306" r:id="rId39"/>
    <p:sldId id="314" r:id="rId40"/>
    <p:sldId id="304" r:id="rId41"/>
    <p:sldId id="348" r:id="rId42"/>
    <p:sldId id="350" r:id="rId43"/>
    <p:sldId id="351"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6" r:id="rId57"/>
    <p:sldId id="367" r:id="rId58"/>
    <p:sldId id="368" r:id="rId59"/>
    <p:sldId id="369" r:id="rId60"/>
    <p:sldId id="370" r:id="rId61"/>
    <p:sldId id="371" r:id="rId62"/>
    <p:sldId id="373" r:id="rId63"/>
    <p:sldId id="374" r:id="rId64"/>
    <p:sldId id="379" r:id="rId6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1" charset="0"/>
        <a:ea typeface="+mn-ea"/>
        <a:cs typeface="+mn-cs"/>
      </a:defRPr>
    </a:lvl1pPr>
    <a:lvl2pPr marL="457200" algn="l" rtl="0" fontAlgn="base">
      <a:spcBef>
        <a:spcPct val="0"/>
      </a:spcBef>
      <a:spcAft>
        <a:spcPct val="0"/>
      </a:spcAft>
      <a:defRPr kern="1200">
        <a:solidFill>
          <a:schemeClr val="tx1"/>
        </a:solidFill>
        <a:latin typeface="Arial" pitchFamily="1" charset="0"/>
        <a:ea typeface="+mn-ea"/>
        <a:cs typeface="+mn-cs"/>
      </a:defRPr>
    </a:lvl2pPr>
    <a:lvl3pPr marL="914400" algn="l" rtl="0" fontAlgn="base">
      <a:spcBef>
        <a:spcPct val="0"/>
      </a:spcBef>
      <a:spcAft>
        <a:spcPct val="0"/>
      </a:spcAft>
      <a:defRPr kern="1200">
        <a:solidFill>
          <a:schemeClr val="tx1"/>
        </a:solidFill>
        <a:latin typeface="Arial" pitchFamily="1" charset="0"/>
        <a:ea typeface="+mn-ea"/>
        <a:cs typeface="+mn-cs"/>
      </a:defRPr>
    </a:lvl3pPr>
    <a:lvl4pPr marL="1371600" algn="l" rtl="0" fontAlgn="base">
      <a:spcBef>
        <a:spcPct val="0"/>
      </a:spcBef>
      <a:spcAft>
        <a:spcPct val="0"/>
      </a:spcAft>
      <a:defRPr kern="1200">
        <a:solidFill>
          <a:schemeClr val="tx1"/>
        </a:solidFill>
        <a:latin typeface="Arial" pitchFamily="1" charset="0"/>
        <a:ea typeface="+mn-ea"/>
        <a:cs typeface="+mn-cs"/>
      </a:defRPr>
    </a:lvl4pPr>
    <a:lvl5pPr marL="1828800" algn="l" rtl="0" fontAlgn="base">
      <a:spcBef>
        <a:spcPct val="0"/>
      </a:spcBef>
      <a:spcAft>
        <a:spcPct val="0"/>
      </a:spcAft>
      <a:defRPr kern="1200">
        <a:solidFill>
          <a:schemeClr val="tx1"/>
        </a:solidFill>
        <a:latin typeface="Arial" pitchFamily="1" charset="0"/>
        <a:ea typeface="+mn-ea"/>
        <a:cs typeface="+mn-cs"/>
      </a:defRPr>
    </a:lvl5pPr>
    <a:lvl6pPr marL="2286000" algn="l" defTabSz="457200" rtl="0" eaLnBrk="1" latinLnBrk="0" hangingPunct="1">
      <a:defRPr kern="1200">
        <a:solidFill>
          <a:schemeClr val="tx1"/>
        </a:solidFill>
        <a:latin typeface="Arial" pitchFamily="1" charset="0"/>
        <a:ea typeface="+mn-ea"/>
        <a:cs typeface="+mn-cs"/>
      </a:defRPr>
    </a:lvl6pPr>
    <a:lvl7pPr marL="2743200" algn="l" defTabSz="457200" rtl="0" eaLnBrk="1" latinLnBrk="0" hangingPunct="1">
      <a:defRPr kern="1200">
        <a:solidFill>
          <a:schemeClr val="tx1"/>
        </a:solidFill>
        <a:latin typeface="Arial" pitchFamily="1" charset="0"/>
        <a:ea typeface="+mn-ea"/>
        <a:cs typeface="+mn-cs"/>
      </a:defRPr>
    </a:lvl7pPr>
    <a:lvl8pPr marL="3200400" algn="l" defTabSz="457200" rtl="0" eaLnBrk="1" latinLnBrk="0" hangingPunct="1">
      <a:defRPr kern="1200">
        <a:solidFill>
          <a:schemeClr val="tx1"/>
        </a:solidFill>
        <a:latin typeface="Arial" pitchFamily="1" charset="0"/>
        <a:ea typeface="+mn-ea"/>
        <a:cs typeface="+mn-cs"/>
      </a:defRPr>
    </a:lvl8pPr>
    <a:lvl9pPr marL="3657600" algn="l" defTabSz="457200" rtl="0" eaLnBrk="1" latinLnBrk="0" hangingPunct="1">
      <a:defRPr kern="1200">
        <a:solidFill>
          <a:schemeClr val="tx1"/>
        </a:solidFill>
        <a:latin typeface="Arial"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CC00"/>
    <a:srgbClr val="FF0000"/>
    <a:srgbClr val="0000FF"/>
    <a:srgbClr val="3333FF"/>
    <a:srgbClr val="FFFF66"/>
    <a:srgbClr val="00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14" autoAdjust="0"/>
    <p:restoredTop sz="94399" autoAdjust="0"/>
  </p:normalViewPr>
  <p:slideViewPr>
    <p:cSldViewPr snapToGrid="0">
      <p:cViewPr varScale="1">
        <p:scale>
          <a:sx n="82" d="100"/>
          <a:sy n="82" d="100"/>
        </p:scale>
        <p:origin x="145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119811"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19812"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119813"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9BDE8E6-98DD-4D45-B3D4-06D612249A51}"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152579"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152581"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2582"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152583"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FF52D99-F90E-4A4D-BCB3-690418506A8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BE200C0A-8898-F44D-9263-B4AB0F645CA4}" type="slidenum">
              <a:rPr lang="en-US"/>
              <a:pPr/>
              <a:t>1</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atin typeface="Arial"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A49390BF-C315-B743-B5AC-78605AF5ABBC}" type="slidenum">
              <a:rPr lang="en-US"/>
              <a:pPr/>
              <a:t>36</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atin typeface="Arial"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B3049B06-9372-0140-983C-2576B0AFF539}" type="slidenum">
              <a:rPr lang="en-US"/>
              <a:pPr/>
              <a:t>37</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atin typeface="Arial"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426C3AE6-2FA8-5445-9807-3F4372927BC7}" type="slidenum">
              <a:rPr lang="en-US"/>
              <a:pPr/>
              <a:t>38</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atin typeface="Arial"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B1585CDF-5F6B-0640-B4D8-5A94514FDD40}" type="slidenum">
              <a:rPr lang="en-US"/>
              <a:pPr/>
              <a:t>39</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atin typeface="Arial"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D3FC8938-C24E-1F4C-A94B-3508AA4A71A9}" type="slidenum">
              <a:rPr lang="en-US"/>
              <a:pPr/>
              <a:t>2</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atin typeface="Arial"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937F241B-31DD-044D-81FA-72229CD04176}" type="slidenum">
              <a:rPr lang="en-US"/>
              <a:pPr/>
              <a:t>6</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atin typeface="Arial"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275158D5-3A9F-F247-B197-1CC14C0A6079}" type="slidenum">
              <a:rPr lang="en-US"/>
              <a:pPr/>
              <a:t>7</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atin typeface="Arial"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157774DC-F781-5144-8FA8-74372BEB2C54}" type="slidenum">
              <a:rPr lang="en-US"/>
              <a:pPr/>
              <a:t>8</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atin typeface="Arial"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6AE8E283-FA6A-D04A-8740-17C2DC45A005}" type="slidenum">
              <a:rPr lang="en-US"/>
              <a:pPr/>
              <a:t>13</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atin typeface="Arial"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3DAA5C8A-387D-4F47-9E2F-19D0AD0F2C44}" type="slidenum">
              <a:rPr lang="en-US"/>
              <a:pPr/>
              <a:t>14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atin typeface="Arial"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350408B0-56B6-624D-912E-6B6AD3194524}" type="slidenum">
              <a:rPr lang="en-US"/>
              <a:pPr/>
              <a:t>26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atin typeface="Arial"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86B62EE2-BB26-E344-B199-348A0D8C80A2}" type="slidenum">
              <a:rPr lang="en-US"/>
              <a:pPr/>
              <a:t>32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atin typeface="Arial"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53781DF-3D08-AA4D-8FD6-CDEBFB46AE46}" type="slidenum">
              <a:rPr lang="en-US"/>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DDF4CF0-C04F-684F-87D6-70FD4D2F0320}" type="slidenum">
              <a:rPr lang="en-US"/>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D06C0E-9006-554C-91CC-B4EC6E997456}" type="slidenum">
              <a:rPr lang="en-US"/>
              <a:pPr/>
              <a:t>‹#›</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IN"/>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DEBFCE-5BC2-4AB6-902C-96A1F2120874}" type="slidenum">
              <a:rPr lang="ar-SA"/>
              <a:pPr>
                <a:defRPr/>
              </a:pPr>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IN"/>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A34D98-9005-478F-B08D-F340998D34DE}" type="slidenum">
              <a:rPr lang="ar-SA"/>
              <a:pPr>
                <a:defRPr/>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IN"/>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16083E-1819-4BAF-B816-D8491B233976}" type="slidenum">
              <a:rPr lang="ar-SA"/>
              <a:pPr>
                <a:defRPr/>
              </a:pPr>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IN"/>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C528E2-981A-448B-9031-8E6645BDB3CA}" type="slidenum">
              <a:rPr lang="ar-SA"/>
              <a:pPr>
                <a:defRPr/>
              </a:pPr>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4"/>
          <p:cNvSpPr>
            <a:spLocks noGrp="1" noChangeArrowheads="1"/>
          </p:cNvSpPr>
          <p:nvPr>
            <p:ph type="dt" sz="half" idx="10"/>
          </p:nvPr>
        </p:nvSpPr>
        <p:spPr>
          <a:ln/>
        </p:spPr>
        <p:txBody>
          <a:bodyPr/>
          <a:lstStyle>
            <a:lvl1pPr>
              <a:defRPr/>
            </a:lvl1pPr>
          </a:lstStyle>
          <a:p>
            <a:pPr>
              <a:defRPr/>
            </a:pPr>
            <a:endParaRPr lang="en-IN"/>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BFBB90-A84A-49C1-A06F-F4C2E0C8C351}" type="slidenum">
              <a:rPr lang="ar-SA"/>
              <a:pPr>
                <a:defRPr/>
              </a:pPr>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4"/>
          <p:cNvSpPr>
            <a:spLocks noGrp="1" noChangeArrowheads="1"/>
          </p:cNvSpPr>
          <p:nvPr>
            <p:ph type="dt" sz="half" idx="10"/>
          </p:nvPr>
        </p:nvSpPr>
        <p:spPr>
          <a:ln/>
        </p:spPr>
        <p:txBody>
          <a:bodyPr/>
          <a:lstStyle>
            <a:lvl1pPr>
              <a:defRPr/>
            </a:lvl1pPr>
          </a:lstStyle>
          <a:p>
            <a:pPr>
              <a:defRPr/>
            </a:pPr>
            <a:endParaRPr lang="en-IN"/>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E25E72-389F-40E5-BE4A-6349E333D2FC}" type="slidenum">
              <a:rPr lang="ar-SA"/>
              <a:pPr>
                <a:defRPr/>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IN"/>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97BC7F9-7489-4124-A406-1BA934F959A8}" type="slidenum">
              <a:rPr lang="ar-SA"/>
              <a:pPr>
                <a:defRPr/>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IN"/>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9B54EA-CAA9-4ADF-B43E-E7A3BD050258}" type="slidenum">
              <a:rPr lang="ar-SA"/>
              <a:pPr>
                <a:defRPr/>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5D1CE75-988E-884F-B6E0-EED48BBE822C}" type="slidenum">
              <a:rPr lang="en-US"/>
              <a:pPr/>
              <a:t>‹#›</a:t>
            </a:fld>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IN"/>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D39998-4A5A-4E03-A91E-8A3CB4B01463}" type="slidenum">
              <a:rPr lang="ar-SA"/>
              <a:pPr>
                <a:defRPr/>
              </a:pPr>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IN"/>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066347-92A3-428A-813B-037E71A93614}" type="slidenum">
              <a:rPr lang="ar-SA"/>
              <a:pPr>
                <a:defRPr/>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IN"/>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985CCC-21A2-435A-BAD0-F9114C10DB75}" type="slidenum">
              <a:rPr lang="ar-SA"/>
              <a:pPr>
                <a:defRPr/>
              </a:pPr>
              <a:t>‹#›</a:t>
            </a:fld>
            <a:endParaRPr lang="en-I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IN"/>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0E84A9-DCD5-4CEB-A62D-EBA2A088FC65}" type="slidenum">
              <a:rPr lang="ar-SA"/>
              <a:pPr>
                <a:defRPr/>
              </a:pPr>
              <a:t>‹#›</a:t>
            </a:fld>
            <a:endParaRPr lang="en-I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IN"/>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57C228-CC04-4CB4-A3BD-86246A939A0F}" type="slidenum">
              <a:rPr lang="ar-SA"/>
              <a:pPr>
                <a:defRPr/>
              </a:pPr>
              <a:t>‹#›</a:t>
            </a:fld>
            <a:endParaRPr lang="en-I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 name="Rectangle 4"/>
          <p:cNvSpPr>
            <a:spLocks noGrp="1" noChangeArrowheads="1"/>
          </p:cNvSpPr>
          <p:nvPr>
            <p:ph type="dt" sz="half" idx="10"/>
          </p:nvPr>
        </p:nvSpPr>
        <p:spPr>
          <a:ln/>
        </p:spPr>
        <p:txBody>
          <a:bodyPr/>
          <a:lstStyle>
            <a:lvl1pPr>
              <a:defRPr/>
            </a:lvl1pPr>
          </a:lstStyle>
          <a:p>
            <a:pPr>
              <a:defRPr/>
            </a:pPr>
            <a:endParaRPr lang="en-IN"/>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056482-FFE1-434B-8435-0C45D400AAB4}" type="slidenum">
              <a:rPr lang="ar-SA"/>
              <a:pPr>
                <a:defRPr/>
              </a:pPr>
              <a:t>‹#›</a:t>
            </a:fld>
            <a:endParaRPr lang="en-I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Rectangle 4"/>
          <p:cNvSpPr>
            <a:spLocks noGrp="1" noChangeArrowheads="1"/>
          </p:cNvSpPr>
          <p:nvPr>
            <p:ph type="dt" sz="half" idx="10"/>
          </p:nvPr>
        </p:nvSpPr>
        <p:spPr>
          <a:ln/>
        </p:spPr>
        <p:txBody>
          <a:bodyPr/>
          <a:lstStyle>
            <a:lvl1pPr>
              <a:defRPr/>
            </a:lvl1pPr>
          </a:lstStyle>
          <a:p>
            <a:pPr>
              <a:defRPr/>
            </a:pPr>
            <a:endParaRPr lang="en-IN"/>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016D6FF-9B8F-40A2-97F9-57828776EB9B}" type="slidenum">
              <a:rPr lang="ar-SA"/>
              <a:pPr>
                <a:defRPr/>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47288A0-1D38-D341-8167-9693009A1320}" type="slidenum">
              <a:rPr lang="en-US"/>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F458DD6-CC07-B944-B356-2AB3BC4884A0}" type="slidenum">
              <a:rPr lang="en-US"/>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3F62D07-67A5-6548-B9F8-4FB709DCF4BE}" type="slidenum">
              <a:rPr lang="en-US"/>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A086B6B-9E53-5647-9672-98B1AC9DF8A2}" type="slidenum">
              <a:rPr lang="en-US"/>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F6B961C-8475-3945-BFD9-1021D0592ED4}" type="slidenum">
              <a:rPr lang="en-US"/>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CE75AF7-7CAD-6347-9297-FC36D51B9AD0}" type="slidenum">
              <a:rPr lang="en-US"/>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54EA747-C5DB-B740-BB0C-FECF4DFF301F}" type="slidenum">
              <a:rPr lang="en-US"/>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2185350-B5C8-274C-A78B-151145A4A8C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I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DBE6AF20-72A0-4C4F-8220-1124E6EF0B55}" type="slidenum">
              <a:rPr lang="ar-SA"/>
              <a:pPr>
                <a:defRPr/>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hyperlink" Target="http://en.wikipedia.org/wiki/Colour"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hyperlink" Target="http://en.wikipedia.org/wiki/Colour"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wmf"/><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wmf"/><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wm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wmf"/><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3.bin"/><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8.wmf"/><Relationship Id="rId2" Type="http://schemas.openxmlformats.org/officeDocument/2006/relationships/oleObject" Target="../embeddings/oleObject4.bin"/><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wmf"/><Relationship Id="rId4" Type="http://schemas.openxmlformats.org/officeDocument/2006/relationships/oleObject" Target="../embeddings/oleObject5.bin"/></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8.xml"/><Relationship Id="rId5" Type="http://schemas.openxmlformats.org/officeDocument/2006/relationships/image" Target="../media/image32.jpeg"/><Relationship Id="rId4" Type="http://schemas.openxmlformats.org/officeDocument/2006/relationships/image" Target="../media/image31.jpeg"/></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6.bin"/><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4.xml"/><Relationship Id="rId5" Type="http://schemas.openxmlformats.org/officeDocument/2006/relationships/image" Target="../media/image5.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829994" y="2433711"/>
            <a:ext cx="7894906" cy="1786596"/>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latin typeface="Californian FB" pitchFamily="18" charset="0"/>
                <a:ea typeface="Comic Sans MS"/>
                <a:cs typeface="Comic Sans MS"/>
              </a:rPr>
              <a:t>Spectrophotometry</a:t>
            </a:r>
          </a:p>
        </p:txBody>
      </p:sp>
    </p:spTree>
  </p:cSld>
  <p:clrMapOvr>
    <a:overrideClrMapping bg1="lt1" tx1="dk1" bg2="lt2" tx2="dk2" accent1="accent1" accent2="accent2" accent3="accent3" accent4="accent4" accent5="accent5" accent6="accent6" hlink="hlink" folHlink="folHlink"/>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0"/>
            <a:ext cx="7772400" cy="1143000"/>
          </a:xfrm>
        </p:spPr>
        <p:txBody>
          <a:bodyPr/>
          <a:lstStyle/>
          <a:p>
            <a:r>
              <a:rPr lang="en-US" altLang="en-US" sz="6000" b="1" u="sng" dirty="0">
                <a:solidFill>
                  <a:schemeClr val="tx1"/>
                </a:solidFill>
                <a:latin typeface="Arial" charset="0"/>
              </a:rPr>
              <a:t>COLOR</a:t>
            </a:r>
          </a:p>
        </p:txBody>
      </p:sp>
      <p:sp>
        <p:nvSpPr>
          <p:cNvPr id="16387" name="Text Box 3"/>
          <p:cNvSpPr txBox="1">
            <a:spLocks noChangeArrowheads="1"/>
          </p:cNvSpPr>
          <p:nvPr/>
        </p:nvSpPr>
        <p:spPr bwMode="auto">
          <a:xfrm>
            <a:off x="0" y="1285875"/>
            <a:ext cx="9144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3200" dirty="0">
                <a:latin typeface="Times New Roman" pitchFamily="18" charset="0"/>
              </a:rPr>
              <a:t>RESULTS WHEN</a:t>
            </a:r>
          </a:p>
          <a:p>
            <a:pPr algn="ctr">
              <a:defRPr/>
            </a:pPr>
            <a:r>
              <a:rPr lang="en-US" altLang="en-US" sz="3200" dirty="0">
                <a:effectLst>
                  <a:outerShdw blurRad="38100" dist="38100" dir="2700000" algn="tl">
                    <a:srgbClr val="000000"/>
                  </a:outerShdw>
                </a:effectLst>
                <a:latin typeface="Times New Roman" pitchFamily="18" charset="0"/>
              </a:rPr>
              <a:t>RADIATION IS ABSORBED</a:t>
            </a:r>
          </a:p>
          <a:p>
            <a:pPr algn="ctr">
              <a:defRPr/>
            </a:pPr>
            <a:r>
              <a:rPr lang="en-US" altLang="en-US" sz="3200" dirty="0">
                <a:latin typeface="Times New Roman" pitchFamily="18" charset="0"/>
              </a:rPr>
              <a:t>BY AN </a:t>
            </a:r>
            <a:r>
              <a:rPr lang="en-US" altLang="en-US" sz="3200" dirty="0">
                <a:effectLst>
                  <a:outerShdw blurRad="38100" dist="38100" dir="2700000" algn="tl">
                    <a:srgbClr val="000000"/>
                  </a:outerShdw>
                </a:effectLst>
                <a:latin typeface="Times New Roman" pitchFamily="18" charset="0"/>
              </a:rPr>
              <a:t>ELEMENT</a:t>
            </a:r>
            <a:r>
              <a:rPr lang="en-US" altLang="en-US" sz="3200" dirty="0">
                <a:latin typeface="Times New Roman" pitchFamily="18" charset="0"/>
              </a:rPr>
              <a:t> OR</a:t>
            </a:r>
          </a:p>
          <a:p>
            <a:pPr algn="ctr">
              <a:defRPr/>
            </a:pPr>
            <a:r>
              <a:rPr lang="en-US" altLang="en-US" sz="3200" dirty="0">
                <a:latin typeface="Times New Roman" pitchFamily="18" charset="0"/>
              </a:rPr>
              <a:t>BY A </a:t>
            </a:r>
            <a:r>
              <a:rPr lang="en-US" altLang="en-US" sz="3200" dirty="0">
                <a:effectLst>
                  <a:outerShdw blurRad="38100" dist="38100" dir="2700000" algn="tl">
                    <a:srgbClr val="000000"/>
                  </a:outerShdw>
                </a:effectLst>
                <a:latin typeface="Times New Roman" pitchFamily="18" charset="0"/>
              </a:rPr>
              <a:t>COMPOUND</a:t>
            </a:r>
            <a:r>
              <a:rPr lang="en-US" altLang="en-US" sz="3200" dirty="0">
                <a:latin typeface="Times New Roman" pitchFamily="18" charset="0"/>
              </a:rPr>
              <a:t> FORMED</a:t>
            </a:r>
          </a:p>
          <a:p>
            <a:pPr algn="ctr">
              <a:defRPr/>
            </a:pPr>
            <a:r>
              <a:rPr lang="en-US" altLang="en-US" sz="3200" dirty="0">
                <a:latin typeface="Times New Roman" pitchFamily="18" charset="0"/>
              </a:rPr>
              <a:t>THROUGH A REACTION</a:t>
            </a:r>
          </a:p>
        </p:txBody>
      </p:sp>
      <p:sp>
        <p:nvSpPr>
          <p:cNvPr id="16388" name="Text Box 4"/>
          <p:cNvSpPr txBox="1">
            <a:spLocks noChangeArrowheads="1"/>
          </p:cNvSpPr>
          <p:nvPr/>
        </p:nvSpPr>
        <p:spPr bwMode="auto">
          <a:xfrm rot="-5400000">
            <a:off x="-74612" y="4822825"/>
            <a:ext cx="1722437" cy="519113"/>
          </a:xfrm>
          <a:prstGeom prst="rect">
            <a:avLst/>
          </a:prstGeom>
          <a:noFill/>
          <a:ln w="9525">
            <a:noFill/>
            <a:miter lim="800000"/>
            <a:headEnd/>
            <a:tailEnd/>
          </a:ln>
          <a:effectLst>
            <a:outerShdw dist="35921" dir="2700000" algn="ctr" rotWithShape="0">
              <a:schemeClr val="tx1"/>
            </a:outerShdw>
          </a:effectLst>
        </p:spPr>
        <p:txBody>
          <a:bodyPr wrap="none">
            <a:spAutoFit/>
          </a:bodyPr>
          <a:lstStyle/>
          <a:p>
            <a:r>
              <a:rPr lang="en-US" altLang="en-US" sz="2800">
                <a:solidFill>
                  <a:schemeClr val="bg1"/>
                </a:solidFill>
              </a:rPr>
              <a:t>W H I T E</a:t>
            </a:r>
          </a:p>
        </p:txBody>
      </p:sp>
      <p:sp>
        <p:nvSpPr>
          <p:cNvPr id="16389" name="Line 5"/>
          <p:cNvSpPr>
            <a:spLocks noChangeShapeType="1"/>
          </p:cNvSpPr>
          <p:nvPr/>
        </p:nvSpPr>
        <p:spPr bwMode="auto">
          <a:xfrm>
            <a:off x="1371600" y="4419600"/>
            <a:ext cx="2133600" cy="0"/>
          </a:xfrm>
          <a:prstGeom prst="line">
            <a:avLst/>
          </a:prstGeom>
          <a:noFill/>
          <a:ln w="38100">
            <a:solidFill>
              <a:schemeClr val="tx1"/>
            </a:solidFill>
            <a:round/>
            <a:headEnd/>
            <a:tailEnd type="triangle" w="lg" len="lg"/>
          </a:ln>
          <a:effectLst/>
        </p:spPr>
        <p:txBody>
          <a:bodyPr wrap="none" anchor="ctr"/>
          <a:lstStyle/>
          <a:p>
            <a:endParaRPr lang="en-IN"/>
          </a:p>
        </p:txBody>
      </p:sp>
      <p:sp>
        <p:nvSpPr>
          <p:cNvPr id="16390" name="Line 6"/>
          <p:cNvSpPr>
            <a:spLocks noChangeShapeType="1"/>
          </p:cNvSpPr>
          <p:nvPr/>
        </p:nvSpPr>
        <p:spPr bwMode="auto">
          <a:xfrm>
            <a:off x="1371600" y="5181600"/>
            <a:ext cx="2133600" cy="0"/>
          </a:xfrm>
          <a:prstGeom prst="line">
            <a:avLst/>
          </a:prstGeom>
          <a:noFill/>
          <a:ln w="38100">
            <a:solidFill>
              <a:schemeClr val="tx1"/>
            </a:solidFill>
            <a:round/>
            <a:headEnd/>
            <a:tailEnd type="triangle" w="lg" len="lg"/>
          </a:ln>
          <a:effectLst/>
        </p:spPr>
        <p:txBody>
          <a:bodyPr wrap="none" anchor="ctr"/>
          <a:lstStyle/>
          <a:p>
            <a:endParaRPr lang="en-IN"/>
          </a:p>
        </p:txBody>
      </p:sp>
      <p:sp>
        <p:nvSpPr>
          <p:cNvPr id="16391" name="Line 7"/>
          <p:cNvSpPr>
            <a:spLocks noChangeShapeType="1"/>
          </p:cNvSpPr>
          <p:nvPr/>
        </p:nvSpPr>
        <p:spPr bwMode="auto">
          <a:xfrm>
            <a:off x="1371600" y="5943600"/>
            <a:ext cx="2133600" cy="0"/>
          </a:xfrm>
          <a:prstGeom prst="line">
            <a:avLst/>
          </a:prstGeom>
          <a:noFill/>
          <a:ln w="38100">
            <a:solidFill>
              <a:schemeClr val="tx1"/>
            </a:solidFill>
            <a:round/>
            <a:headEnd/>
            <a:tailEnd type="triangle" w="lg" len="lg"/>
          </a:ln>
          <a:effectLst/>
        </p:spPr>
        <p:txBody>
          <a:bodyPr wrap="none" anchor="ctr"/>
          <a:lstStyle/>
          <a:p>
            <a:endParaRPr lang="en-IN"/>
          </a:p>
        </p:txBody>
      </p:sp>
      <p:sp>
        <p:nvSpPr>
          <p:cNvPr id="16392" name="Line 8"/>
          <p:cNvSpPr>
            <a:spLocks noChangeShapeType="1"/>
          </p:cNvSpPr>
          <p:nvPr/>
        </p:nvSpPr>
        <p:spPr bwMode="auto">
          <a:xfrm>
            <a:off x="5791200" y="5562600"/>
            <a:ext cx="2133600" cy="0"/>
          </a:xfrm>
          <a:prstGeom prst="line">
            <a:avLst/>
          </a:prstGeom>
          <a:noFill/>
          <a:ln w="38100">
            <a:solidFill>
              <a:schemeClr val="tx1"/>
            </a:solidFill>
            <a:round/>
            <a:headEnd/>
            <a:tailEnd type="triangle" w="lg" len="lg"/>
          </a:ln>
          <a:effectLst/>
        </p:spPr>
        <p:txBody>
          <a:bodyPr wrap="none" anchor="ctr"/>
          <a:lstStyle/>
          <a:p>
            <a:endParaRPr lang="en-IN"/>
          </a:p>
        </p:txBody>
      </p:sp>
      <p:sp>
        <p:nvSpPr>
          <p:cNvPr id="16393" name="Line 9"/>
          <p:cNvSpPr>
            <a:spLocks noChangeShapeType="1"/>
          </p:cNvSpPr>
          <p:nvPr/>
        </p:nvSpPr>
        <p:spPr bwMode="auto">
          <a:xfrm>
            <a:off x="5791200" y="4724400"/>
            <a:ext cx="2133600" cy="0"/>
          </a:xfrm>
          <a:prstGeom prst="line">
            <a:avLst/>
          </a:prstGeom>
          <a:noFill/>
          <a:ln w="38100">
            <a:solidFill>
              <a:schemeClr val="tx1"/>
            </a:solidFill>
            <a:round/>
            <a:headEnd/>
            <a:tailEnd type="triangle" w="lg" len="lg"/>
          </a:ln>
          <a:effectLst/>
        </p:spPr>
        <p:txBody>
          <a:bodyPr wrap="none" anchor="ctr"/>
          <a:lstStyle/>
          <a:p>
            <a:endParaRPr lang="en-IN"/>
          </a:p>
        </p:txBody>
      </p:sp>
      <p:sp>
        <p:nvSpPr>
          <p:cNvPr id="16394" name="Text Box 10"/>
          <p:cNvSpPr txBox="1">
            <a:spLocks noChangeArrowheads="1"/>
          </p:cNvSpPr>
          <p:nvPr/>
        </p:nvSpPr>
        <p:spPr bwMode="auto">
          <a:xfrm>
            <a:off x="1828800" y="3962400"/>
            <a:ext cx="828675" cy="457200"/>
          </a:xfrm>
          <a:prstGeom prst="rect">
            <a:avLst/>
          </a:prstGeom>
          <a:noFill/>
          <a:ln w="9525">
            <a:noFill/>
            <a:miter lim="800000"/>
            <a:headEnd/>
            <a:tailEnd/>
          </a:ln>
          <a:effectLst/>
        </p:spPr>
        <p:txBody>
          <a:bodyPr wrap="none">
            <a:spAutoFit/>
          </a:bodyPr>
          <a:lstStyle/>
          <a:p>
            <a:r>
              <a:rPr lang="en-US" altLang="en-US" sz="2400">
                <a:solidFill>
                  <a:srgbClr val="FF3300"/>
                </a:solidFill>
                <a:latin typeface="Times New Roman" pitchFamily="18" charset="0"/>
              </a:rPr>
              <a:t>RED</a:t>
            </a:r>
          </a:p>
        </p:txBody>
      </p:sp>
      <p:sp>
        <p:nvSpPr>
          <p:cNvPr id="16395" name="Text Box 11"/>
          <p:cNvSpPr txBox="1">
            <a:spLocks noChangeArrowheads="1"/>
          </p:cNvSpPr>
          <p:nvPr/>
        </p:nvSpPr>
        <p:spPr bwMode="auto">
          <a:xfrm>
            <a:off x="1752600" y="5486400"/>
            <a:ext cx="1014413" cy="457200"/>
          </a:xfrm>
          <a:prstGeom prst="rect">
            <a:avLst/>
          </a:prstGeom>
          <a:noFill/>
          <a:ln w="9525">
            <a:noFill/>
            <a:miter lim="800000"/>
            <a:headEnd/>
            <a:tailEnd/>
          </a:ln>
          <a:effectLst/>
        </p:spPr>
        <p:txBody>
          <a:bodyPr wrap="none">
            <a:spAutoFit/>
          </a:bodyPr>
          <a:lstStyle/>
          <a:p>
            <a:r>
              <a:rPr lang="en-US" altLang="en-US" sz="2400">
                <a:solidFill>
                  <a:srgbClr val="3333FF"/>
                </a:solidFill>
                <a:latin typeface="Times New Roman" pitchFamily="18" charset="0"/>
              </a:rPr>
              <a:t>BLUE</a:t>
            </a:r>
          </a:p>
        </p:txBody>
      </p:sp>
      <p:sp>
        <p:nvSpPr>
          <p:cNvPr id="16396" name="Text Box 12"/>
          <p:cNvSpPr txBox="1">
            <a:spLocks noChangeArrowheads="1"/>
          </p:cNvSpPr>
          <p:nvPr/>
        </p:nvSpPr>
        <p:spPr bwMode="auto">
          <a:xfrm>
            <a:off x="1600200" y="4800600"/>
            <a:ext cx="1555750" cy="457200"/>
          </a:xfrm>
          <a:prstGeom prst="rect">
            <a:avLst/>
          </a:prstGeom>
          <a:noFill/>
          <a:ln w="9525">
            <a:noFill/>
            <a:miter lim="800000"/>
            <a:headEnd/>
            <a:tailEnd/>
          </a:ln>
          <a:effectLst/>
        </p:spPr>
        <p:txBody>
          <a:bodyPr wrap="none">
            <a:spAutoFit/>
          </a:bodyPr>
          <a:lstStyle/>
          <a:p>
            <a:r>
              <a:rPr lang="en-US" altLang="en-US" sz="2400">
                <a:solidFill>
                  <a:srgbClr val="FFFF00"/>
                </a:solidFill>
                <a:latin typeface="Times New Roman" pitchFamily="18" charset="0"/>
              </a:rPr>
              <a:t>YELLOW</a:t>
            </a:r>
          </a:p>
        </p:txBody>
      </p:sp>
      <p:sp>
        <p:nvSpPr>
          <p:cNvPr id="16397" name="Text Box 13"/>
          <p:cNvSpPr txBox="1">
            <a:spLocks noChangeArrowheads="1"/>
          </p:cNvSpPr>
          <p:nvPr/>
        </p:nvSpPr>
        <p:spPr bwMode="auto">
          <a:xfrm>
            <a:off x="6172200" y="4343400"/>
            <a:ext cx="1555750" cy="457200"/>
          </a:xfrm>
          <a:prstGeom prst="rect">
            <a:avLst/>
          </a:prstGeom>
          <a:noFill/>
          <a:ln w="9525">
            <a:noFill/>
            <a:miter lim="800000"/>
            <a:headEnd/>
            <a:tailEnd/>
          </a:ln>
          <a:effectLst/>
        </p:spPr>
        <p:txBody>
          <a:bodyPr wrap="none">
            <a:spAutoFit/>
          </a:bodyPr>
          <a:lstStyle/>
          <a:p>
            <a:r>
              <a:rPr lang="en-US" altLang="en-US" sz="2400">
                <a:solidFill>
                  <a:srgbClr val="FFFF00"/>
                </a:solidFill>
                <a:latin typeface="Times New Roman" pitchFamily="18" charset="0"/>
              </a:rPr>
              <a:t>YELLOW</a:t>
            </a:r>
          </a:p>
        </p:txBody>
      </p:sp>
      <p:sp>
        <p:nvSpPr>
          <p:cNvPr id="16398" name="Text Box 14"/>
          <p:cNvSpPr txBox="1">
            <a:spLocks noChangeArrowheads="1"/>
          </p:cNvSpPr>
          <p:nvPr/>
        </p:nvSpPr>
        <p:spPr bwMode="auto">
          <a:xfrm>
            <a:off x="6400800" y="5181600"/>
            <a:ext cx="1014413" cy="457200"/>
          </a:xfrm>
          <a:prstGeom prst="rect">
            <a:avLst/>
          </a:prstGeom>
          <a:noFill/>
          <a:ln w="9525">
            <a:noFill/>
            <a:miter lim="800000"/>
            <a:headEnd/>
            <a:tailEnd/>
          </a:ln>
          <a:effectLst/>
        </p:spPr>
        <p:txBody>
          <a:bodyPr wrap="none">
            <a:spAutoFit/>
          </a:bodyPr>
          <a:lstStyle/>
          <a:p>
            <a:r>
              <a:rPr lang="en-US" altLang="en-US" sz="2400">
                <a:solidFill>
                  <a:srgbClr val="3333FF"/>
                </a:solidFill>
                <a:latin typeface="Times New Roman" pitchFamily="18" charset="0"/>
              </a:rPr>
              <a:t>BLUE</a:t>
            </a:r>
          </a:p>
        </p:txBody>
      </p:sp>
      <p:sp>
        <p:nvSpPr>
          <p:cNvPr id="16399" name="Line 15"/>
          <p:cNvSpPr>
            <a:spLocks noChangeShapeType="1"/>
          </p:cNvSpPr>
          <p:nvPr/>
        </p:nvSpPr>
        <p:spPr bwMode="auto">
          <a:xfrm>
            <a:off x="3810000" y="3979863"/>
            <a:ext cx="0" cy="2209800"/>
          </a:xfrm>
          <a:prstGeom prst="line">
            <a:avLst/>
          </a:prstGeom>
          <a:noFill/>
          <a:ln w="57150">
            <a:solidFill>
              <a:schemeClr val="tx1"/>
            </a:solidFill>
            <a:round/>
            <a:headEnd/>
            <a:tailEnd/>
          </a:ln>
          <a:effectLst/>
        </p:spPr>
        <p:txBody>
          <a:bodyPr wrap="none" anchor="ctr"/>
          <a:lstStyle/>
          <a:p>
            <a:endParaRPr lang="en-IN"/>
          </a:p>
        </p:txBody>
      </p:sp>
      <p:sp>
        <p:nvSpPr>
          <p:cNvPr id="16400" name="Line 16"/>
          <p:cNvSpPr>
            <a:spLocks noChangeShapeType="1"/>
          </p:cNvSpPr>
          <p:nvPr/>
        </p:nvSpPr>
        <p:spPr bwMode="auto">
          <a:xfrm>
            <a:off x="5562600" y="3979863"/>
            <a:ext cx="0" cy="2209800"/>
          </a:xfrm>
          <a:prstGeom prst="line">
            <a:avLst/>
          </a:prstGeom>
          <a:noFill/>
          <a:ln w="57150">
            <a:solidFill>
              <a:schemeClr val="tx1"/>
            </a:solidFill>
            <a:round/>
            <a:headEnd/>
            <a:tailEnd/>
          </a:ln>
          <a:effectLst/>
        </p:spPr>
        <p:txBody>
          <a:bodyPr wrap="none" anchor="ctr"/>
          <a:lstStyle/>
          <a:p>
            <a:endParaRPr lang="en-IN"/>
          </a:p>
        </p:txBody>
      </p:sp>
      <p:sp>
        <p:nvSpPr>
          <p:cNvPr id="16401" name="Line 17"/>
          <p:cNvSpPr>
            <a:spLocks noChangeShapeType="1"/>
          </p:cNvSpPr>
          <p:nvPr/>
        </p:nvSpPr>
        <p:spPr bwMode="auto">
          <a:xfrm>
            <a:off x="3781425" y="6165850"/>
            <a:ext cx="1809750" cy="0"/>
          </a:xfrm>
          <a:prstGeom prst="line">
            <a:avLst/>
          </a:prstGeom>
          <a:noFill/>
          <a:ln w="57150">
            <a:solidFill>
              <a:schemeClr val="tx1"/>
            </a:solidFill>
            <a:round/>
            <a:headEnd/>
            <a:tailEnd/>
          </a:ln>
          <a:effectLst/>
        </p:spPr>
        <p:txBody>
          <a:bodyPr wrap="none" anchor="ctr"/>
          <a:lstStyle/>
          <a:p>
            <a:endParaRPr lang="en-IN"/>
          </a:p>
        </p:txBody>
      </p:sp>
      <p:sp>
        <p:nvSpPr>
          <p:cNvPr id="16402" name="Line 18"/>
          <p:cNvSpPr>
            <a:spLocks noChangeShapeType="1"/>
          </p:cNvSpPr>
          <p:nvPr/>
        </p:nvSpPr>
        <p:spPr bwMode="auto">
          <a:xfrm>
            <a:off x="3810000" y="4191000"/>
            <a:ext cx="1752600" cy="0"/>
          </a:xfrm>
          <a:prstGeom prst="line">
            <a:avLst/>
          </a:prstGeom>
          <a:noFill/>
          <a:ln w="9525">
            <a:solidFill>
              <a:schemeClr val="tx1"/>
            </a:solidFill>
            <a:round/>
            <a:headEnd/>
            <a:tailEnd/>
          </a:ln>
          <a:effectLst/>
        </p:spPr>
        <p:txBody>
          <a:bodyPr wrap="none" anchor="ctr"/>
          <a:lstStyle/>
          <a:p>
            <a:endParaRPr lang="en-IN"/>
          </a:p>
        </p:txBody>
      </p:sp>
      <p:sp>
        <p:nvSpPr>
          <p:cNvPr id="16403" name="Rectangle 19"/>
          <p:cNvSpPr>
            <a:spLocks noChangeArrowheads="1"/>
          </p:cNvSpPr>
          <p:nvPr/>
        </p:nvSpPr>
        <p:spPr bwMode="auto">
          <a:xfrm>
            <a:off x="3810000" y="4191000"/>
            <a:ext cx="1752600" cy="1981200"/>
          </a:xfrm>
          <a:prstGeom prst="rect">
            <a:avLst/>
          </a:prstGeom>
          <a:solidFill>
            <a:srgbClr val="CCFFCC"/>
          </a:solidFill>
          <a:ln w="9525">
            <a:solidFill>
              <a:schemeClr val="tx1"/>
            </a:solidFill>
            <a:miter lim="800000"/>
            <a:headEnd/>
            <a:tailEnd/>
          </a:ln>
          <a:effectLst/>
        </p:spPr>
        <p:txBody>
          <a:bodyPr wrap="none" anchor="ctr"/>
          <a:lstStyle/>
          <a:p>
            <a:endParaRPr lang="en-US" altLang="en-US"/>
          </a:p>
        </p:txBody>
      </p:sp>
      <p:sp>
        <p:nvSpPr>
          <p:cNvPr id="16404" name="Text Box 20"/>
          <p:cNvSpPr txBox="1">
            <a:spLocks noChangeArrowheads="1"/>
          </p:cNvSpPr>
          <p:nvPr/>
        </p:nvSpPr>
        <p:spPr bwMode="auto">
          <a:xfrm>
            <a:off x="3733800" y="4572000"/>
            <a:ext cx="1862138" cy="822325"/>
          </a:xfrm>
          <a:prstGeom prst="rect">
            <a:avLst/>
          </a:prstGeom>
          <a:noFill/>
          <a:ln w="9525">
            <a:noFill/>
            <a:miter lim="800000"/>
            <a:headEnd/>
            <a:tailEnd/>
          </a:ln>
          <a:effectLst/>
        </p:spPr>
        <p:txBody>
          <a:bodyPr wrap="none">
            <a:spAutoFit/>
          </a:bodyPr>
          <a:lstStyle/>
          <a:p>
            <a:pPr algn="ctr"/>
            <a:r>
              <a:rPr lang="en-US" altLang="en-US" sz="2400">
                <a:solidFill>
                  <a:srgbClr val="FF3300"/>
                </a:solidFill>
                <a:latin typeface="Times New Roman" pitchFamily="18" charset="0"/>
              </a:rPr>
              <a:t>RED</a:t>
            </a:r>
          </a:p>
          <a:p>
            <a:pPr algn="ctr"/>
            <a:r>
              <a:rPr lang="en-US" altLang="en-US" sz="2400">
                <a:solidFill>
                  <a:srgbClr val="FF3300"/>
                </a:solidFill>
                <a:latin typeface="Times New Roman" pitchFamily="18" charset="0"/>
              </a:rPr>
              <a:t>ABSORBED</a:t>
            </a:r>
          </a:p>
        </p:txBody>
      </p:sp>
      <p:sp>
        <p:nvSpPr>
          <p:cNvPr id="16405" name="Text Box 21"/>
          <p:cNvSpPr txBox="1">
            <a:spLocks noChangeArrowheads="1"/>
          </p:cNvSpPr>
          <p:nvPr/>
        </p:nvSpPr>
        <p:spPr bwMode="auto">
          <a:xfrm rot="-5400000">
            <a:off x="7689057" y="4883943"/>
            <a:ext cx="1447800" cy="519113"/>
          </a:xfrm>
          <a:prstGeom prst="rect">
            <a:avLst/>
          </a:prstGeom>
          <a:noFill/>
          <a:ln w="9525">
            <a:noFill/>
            <a:miter lim="800000"/>
            <a:headEnd/>
            <a:tailEnd/>
          </a:ln>
          <a:effectLst/>
        </p:spPr>
        <p:txBody>
          <a:bodyPr wrap="none">
            <a:spAutoFit/>
          </a:bodyPr>
          <a:lstStyle/>
          <a:p>
            <a:r>
              <a:rPr lang="en-US" altLang="en-US" sz="2800">
                <a:solidFill>
                  <a:srgbClr val="008000"/>
                </a:solidFill>
              </a:rPr>
              <a:t>GREEN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7"/>
                                        </p:tgtEl>
                                        <p:attrNameLst>
                                          <p:attrName>style.visibility</p:attrName>
                                        </p:attrNameLst>
                                      </p:cBhvr>
                                      <p:to>
                                        <p:strVal val="visible"/>
                                      </p:to>
                                    </p:set>
                                    <p:anim calcmode="discrete" valueType="clr">
                                      <p:cBhvr override="childStyle">
                                        <p:cTn id="7" dur="80"/>
                                        <p:tgtEl>
                                          <p:spTgt spid="1638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7"/>
                                        </p:tgtEl>
                                        <p:attrNameLst>
                                          <p:attrName>fillcolor</p:attrName>
                                        </p:attrNameLst>
                                      </p:cBhvr>
                                      <p:tavLst>
                                        <p:tav tm="0">
                                          <p:val>
                                            <p:clrVal>
                                              <a:schemeClr val="accent2"/>
                                            </p:clrVal>
                                          </p:val>
                                        </p:tav>
                                        <p:tav tm="50000">
                                          <p:val>
                                            <p:clrVal>
                                              <a:schemeClr val="hlink"/>
                                            </p:clrVal>
                                          </p:val>
                                        </p:tav>
                                      </p:tavLst>
                                    </p:anim>
                                    <p:set>
                                      <p:cBhvr>
                                        <p:cTn id="9" dur="80"/>
                                        <p:tgtEl>
                                          <p:spTgt spid="1638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6399"/>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6400"/>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6401"/>
                                        </p:tgtEl>
                                        <p:attrNameLst>
                                          <p:attrName>style.visibility</p:attrName>
                                        </p:attrNameLst>
                                      </p:cBhvr>
                                      <p:to>
                                        <p:strVal val="visible"/>
                                      </p:to>
                                    </p:set>
                                  </p:childTnLst>
                                </p:cTn>
                              </p:par>
                            </p:childTnLst>
                          </p:cTn>
                        </p:par>
                        <p:par>
                          <p:cTn id="20" fill="hold" nodeType="afterGroup">
                            <p:stCondLst>
                              <p:cond delay="1500"/>
                            </p:stCondLst>
                            <p:childTnLst>
                              <p:par>
                                <p:cTn id="21" presetID="1" presetClass="entr" presetSubtype="0" fill="hold" grpId="0" nodeType="afterEffect">
                                  <p:stCondLst>
                                    <p:cond delay="0"/>
                                  </p:stCondLst>
                                  <p:childTnLst>
                                    <p:set>
                                      <p:cBhvr>
                                        <p:cTn id="22" dur="1" fill="hold">
                                          <p:stCondLst>
                                            <p:cond delay="499"/>
                                          </p:stCondLst>
                                        </p:cTn>
                                        <p:tgtEl>
                                          <p:spTgt spid="1640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4" fill="hold" grpId="0" nodeType="clickEffect">
                                  <p:stCondLst>
                                    <p:cond delay="0"/>
                                  </p:stCondLst>
                                  <p:childTnLst>
                                    <p:set>
                                      <p:cBhvr>
                                        <p:cTn id="26" dur="1" fill="hold">
                                          <p:stCondLst>
                                            <p:cond delay="0"/>
                                          </p:stCondLst>
                                        </p:cTn>
                                        <p:tgtEl>
                                          <p:spTgt spid="16403"/>
                                        </p:tgtEl>
                                        <p:attrNameLst>
                                          <p:attrName>style.visibility</p:attrName>
                                        </p:attrNameLst>
                                      </p:cBhvr>
                                      <p:to>
                                        <p:strVal val="visible"/>
                                      </p:to>
                                    </p:set>
                                    <p:anim calcmode="lin" valueType="num">
                                      <p:cBhvr>
                                        <p:cTn id="27" dur="500" fill="hold"/>
                                        <p:tgtEl>
                                          <p:spTgt spid="16403"/>
                                        </p:tgtEl>
                                        <p:attrNameLst>
                                          <p:attrName>ppt_x</p:attrName>
                                        </p:attrNameLst>
                                      </p:cBhvr>
                                      <p:tavLst>
                                        <p:tav tm="0">
                                          <p:val>
                                            <p:strVal val="#ppt_x"/>
                                          </p:val>
                                        </p:tav>
                                        <p:tav tm="100000">
                                          <p:val>
                                            <p:strVal val="#ppt_x"/>
                                          </p:val>
                                        </p:tav>
                                      </p:tavLst>
                                    </p:anim>
                                    <p:anim calcmode="lin" valueType="num">
                                      <p:cBhvr>
                                        <p:cTn id="28" dur="500" fill="hold"/>
                                        <p:tgtEl>
                                          <p:spTgt spid="16403"/>
                                        </p:tgtEl>
                                        <p:attrNameLst>
                                          <p:attrName>ppt_y</p:attrName>
                                        </p:attrNameLst>
                                      </p:cBhvr>
                                      <p:tavLst>
                                        <p:tav tm="0">
                                          <p:val>
                                            <p:strVal val="#ppt_y+#ppt_h/2"/>
                                          </p:val>
                                        </p:tav>
                                        <p:tav tm="100000">
                                          <p:val>
                                            <p:strVal val="#ppt_y"/>
                                          </p:val>
                                        </p:tav>
                                      </p:tavLst>
                                    </p:anim>
                                    <p:anim calcmode="lin" valueType="num">
                                      <p:cBhvr>
                                        <p:cTn id="29" dur="500" fill="hold"/>
                                        <p:tgtEl>
                                          <p:spTgt spid="16403"/>
                                        </p:tgtEl>
                                        <p:attrNameLst>
                                          <p:attrName>ppt_w</p:attrName>
                                        </p:attrNameLst>
                                      </p:cBhvr>
                                      <p:tavLst>
                                        <p:tav tm="0">
                                          <p:val>
                                            <p:strVal val="#ppt_w"/>
                                          </p:val>
                                        </p:tav>
                                        <p:tav tm="100000">
                                          <p:val>
                                            <p:strVal val="#ppt_w"/>
                                          </p:val>
                                        </p:tav>
                                      </p:tavLst>
                                    </p:anim>
                                    <p:anim calcmode="lin" valueType="num">
                                      <p:cBhvr>
                                        <p:cTn id="30" dur="500" fill="hold"/>
                                        <p:tgtEl>
                                          <p:spTgt spid="16403"/>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6388"/>
                                        </p:tgtEl>
                                        <p:attrNameLst>
                                          <p:attrName>style.visibility</p:attrName>
                                        </p:attrNameLst>
                                      </p:cBhvr>
                                      <p:to>
                                        <p:strVal val="visible"/>
                                      </p:to>
                                    </p:set>
                                    <p:animEffect transition="in" filter="dissolve">
                                      <p:cBhvr>
                                        <p:cTn id="35" dur="500"/>
                                        <p:tgtEl>
                                          <p:spTgt spid="16388"/>
                                        </p:tgtEl>
                                      </p:cBhvr>
                                    </p:animEffect>
                                  </p:childTnLst>
                                </p:cTn>
                              </p:par>
                            </p:childTnLst>
                          </p:cTn>
                        </p:par>
                        <p:par>
                          <p:cTn id="36" fill="hold" nodeType="afterGroup">
                            <p:stCondLst>
                              <p:cond delay="500"/>
                            </p:stCondLst>
                            <p:childTnLst>
                              <p:par>
                                <p:cTn id="37" presetID="17" presetClass="entr" presetSubtype="8" fill="hold" grpId="0" nodeType="afterEffect">
                                  <p:stCondLst>
                                    <p:cond delay="0"/>
                                  </p:stCondLst>
                                  <p:childTnLst>
                                    <p:set>
                                      <p:cBhvr>
                                        <p:cTn id="38" dur="1" fill="hold">
                                          <p:stCondLst>
                                            <p:cond delay="0"/>
                                          </p:stCondLst>
                                        </p:cTn>
                                        <p:tgtEl>
                                          <p:spTgt spid="16389"/>
                                        </p:tgtEl>
                                        <p:attrNameLst>
                                          <p:attrName>style.visibility</p:attrName>
                                        </p:attrNameLst>
                                      </p:cBhvr>
                                      <p:to>
                                        <p:strVal val="visible"/>
                                      </p:to>
                                    </p:set>
                                    <p:anim calcmode="lin" valueType="num">
                                      <p:cBhvr>
                                        <p:cTn id="39" dur="500" fill="hold"/>
                                        <p:tgtEl>
                                          <p:spTgt spid="16389"/>
                                        </p:tgtEl>
                                        <p:attrNameLst>
                                          <p:attrName>ppt_x</p:attrName>
                                        </p:attrNameLst>
                                      </p:cBhvr>
                                      <p:tavLst>
                                        <p:tav tm="0">
                                          <p:val>
                                            <p:strVal val="#ppt_x-#ppt_w/2"/>
                                          </p:val>
                                        </p:tav>
                                        <p:tav tm="100000">
                                          <p:val>
                                            <p:strVal val="#ppt_x"/>
                                          </p:val>
                                        </p:tav>
                                      </p:tavLst>
                                    </p:anim>
                                    <p:anim calcmode="lin" valueType="num">
                                      <p:cBhvr>
                                        <p:cTn id="40" dur="500" fill="hold"/>
                                        <p:tgtEl>
                                          <p:spTgt spid="16389"/>
                                        </p:tgtEl>
                                        <p:attrNameLst>
                                          <p:attrName>ppt_y</p:attrName>
                                        </p:attrNameLst>
                                      </p:cBhvr>
                                      <p:tavLst>
                                        <p:tav tm="0">
                                          <p:val>
                                            <p:strVal val="#ppt_y"/>
                                          </p:val>
                                        </p:tav>
                                        <p:tav tm="100000">
                                          <p:val>
                                            <p:strVal val="#ppt_y"/>
                                          </p:val>
                                        </p:tav>
                                      </p:tavLst>
                                    </p:anim>
                                    <p:anim calcmode="lin" valueType="num">
                                      <p:cBhvr>
                                        <p:cTn id="41" dur="500" fill="hold"/>
                                        <p:tgtEl>
                                          <p:spTgt spid="16389"/>
                                        </p:tgtEl>
                                        <p:attrNameLst>
                                          <p:attrName>ppt_w</p:attrName>
                                        </p:attrNameLst>
                                      </p:cBhvr>
                                      <p:tavLst>
                                        <p:tav tm="0">
                                          <p:val>
                                            <p:fltVal val="0"/>
                                          </p:val>
                                        </p:tav>
                                        <p:tav tm="100000">
                                          <p:val>
                                            <p:strVal val="#ppt_w"/>
                                          </p:val>
                                        </p:tav>
                                      </p:tavLst>
                                    </p:anim>
                                    <p:anim calcmode="lin" valueType="num">
                                      <p:cBhvr>
                                        <p:cTn id="42" dur="500" fill="hold"/>
                                        <p:tgtEl>
                                          <p:spTgt spid="16389"/>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1000"/>
                            </p:stCondLst>
                            <p:childTnLst>
                              <p:par>
                                <p:cTn id="44" presetID="17" presetClass="entr" presetSubtype="8" fill="hold" grpId="0" nodeType="afterEffect">
                                  <p:stCondLst>
                                    <p:cond delay="0"/>
                                  </p:stCondLst>
                                  <p:childTnLst>
                                    <p:set>
                                      <p:cBhvr>
                                        <p:cTn id="45" dur="1" fill="hold">
                                          <p:stCondLst>
                                            <p:cond delay="0"/>
                                          </p:stCondLst>
                                        </p:cTn>
                                        <p:tgtEl>
                                          <p:spTgt spid="16390"/>
                                        </p:tgtEl>
                                        <p:attrNameLst>
                                          <p:attrName>style.visibility</p:attrName>
                                        </p:attrNameLst>
                                      </p:cBhvr>
                                      <p:to>
                                        <p:strVal val="visible"/>
                                      </p:to>
                                    </p:set>
                                    <p:anim calcmode="lin" valueType="num">
                                      <p:cBhvr>
                                        <p:cTn id="46" dur="500" fill="hold"/>
                                        <p:tgtEl>
                                          <p:spTgt spid="16390"/>
                                        </p:tgtEl>
                                        <p:attrNameLst>
                                          <p:attrName>ppt_x</p:attrName>
                                        </p:attrNameLst>
                                      </p:cBhvr>
                                      <p:tavLst>
                                        <p:tav tm="0">
                                          <p:val>
                                            <p:strVal val="#ppt_x-#ppt_w/2"/>
                                          </p:val>
                                        </p:tav>
                                        <p:tav tm="100000">
                                          <p:val>
                                            <p:strVal val="#ppt_x"/>
                                          </p:val>
                                        </p:tav>
                                      </p:tavLst>
                                    </p:anim>
                                    <p:anim calcmode="lin" valueType="num">
                                      <p:cBhvr>
                                        <p:cTn id="47" dur="500" fill="hold"/>
                                        <p:tgtEl>
                                          <p:spTgt spid="16390"/>
                                        </p:tgtEl>
                                        <p:attrNameLst>
                                          <p:attrName>ppt_y</p:attrName>
                                        </p:attrNameLst>
                                      </p:cBhvr>
                                      <p:tavLst>
                                        <p:tav tm="0">
                                          <p:val>
                                            <p:strVal val="#ppt_y"/>
                                          </p:val>
                                        </p:tav>
                                        <p:tav tm="100000">
                                          <p:val>
                                            <p:strVal val="#ppt_y"/>
                                          </p:val>
                                        </p:tav>
                                      </p:tavLst>
                                    </p:anim>
                                    <p:anim calcmode="lin" valueType="num">
                                      <p:cBhvr>
                                        <p:cTn id="48" dur="500" fill="hold"/>
                                        <p:tgtEl>
                                          <p:spTgt spid="16390"/>
                                        </p:tgtEl>
                                        <p:attrNameLst>
                                          <p:attrName>ppt_w</p:attrName>
                                        </p:attrNameLst>
                                      </p:cBhvr>
                                      <p:tavLst>
                                        <p:tav tm="0">
                                          <p:val>
                                            <p:fltVal val="0"/>
                                          </p:val>
                                        </p:tav>
                                        <p:tav tm="100000">
                                          <p:val>
                                            <p:strVal val="#ppt_w"/>
                                          </p:val>
                                        </p:tav>
                                      </p:tavLst>
                                    </p:anim>
                                    <p:anim calcmode="lin" valueType="num">
                                      <p:cBhvr>
                                        <p:cTn id="49" dur="500" fill="hold"/>
                                        <p:tgtEl>
                                          <p:spTgt spid="16390"/>
                                        </p:tgtEl>
                                        <p:attrNameLst>
                                          <p:attrName>ppt_h</p:attrName>
                                        </p:attrNameLst>
                                      </p:cBhvr>
                                      <p:tavLst>
                                        <p:tav tm="0">
                                          <p:val>
                                            <p:strVal val="#ppt_h"/>
                                          </p:val>
                                        </p:tav>
                                        <p:tav tm="100000">
                                          <p:val>
                                            <p:strVal val="#ppt_h"/>
                                          </p:val>
                                        </p:tav>
                                      </p:tavLst>
                                    </p:anim>
                                  </p:childTnLst>
                                </p:cTn>
                              </p:par>
                            </p:childTnLst>
                          </p:cTn>
                        </p:par>
                        <p:par>
                          <p:cTn id="50" fill="hold" nodeType="afterGroup">
                            <p:stCondLst>
                              <p:cond delay="1500"/>
                            </p:stCondLst>
                            <p:childTnLst>
                              <p:par>
                                <p:cTn id="51" presetID="17" presetClass="entr" presetSubtype="8" fill="hold" grpId="0" nodeType="afterEffect">
                                  <p:stCondLst>
                                    <p:cond delay="0"/>
                                  </p:stCondLst>
                                  <p:childTnLst>
                                    <p:set>
                                      <p:cBhvr>
                                        <p:cTn id="52" dur="1" fill="hold">
                                          <p:stCondLst>
                                            <p:cond delay="0"/>
                                          </p:stCondLst>
                                        </p:cTn>
                                        <p:tgtEl>
                                          <p:spTgt spid="16391"/>
                                        </p:tgtEl>
                                        <p:attrNameLst>
                                          <p:attrName>style.visibility</p:attrName>
                                        </p:attrNameLst>
                                      </p:cBhvr>
                                      <p:to>
                                        <p:strVal val="visible"/>
                                      </p:to>
                                    </p:set>
                                    <p:anim calcmode="lin" valueType="num">
                                      <p:cBhvr>
                                        <p:cTn id="53" dur="500" fill="hold"/>
                                        <p:tgtEl>
                                          <p:spTgt spid="16391"/>
                                        </p:tgtEl>
                                        <p:attrNameLst>
                                          <p:attrName>ppt_x</p:attrName>
                                        </p:attrNameLst>
                                      </p:cBhvr>
                                      <p:tavLst>
                                        <p:tav tm="0">
                                          <p:val>
                                            <p:strVal val="#ppt_x-#ppt_w/2"/>
                                          </p:val>
                                        </p:tav>
                                        <p:tav tm="100000">
                                          <p:val>
                                            <p:strVal val="#ppt_x"/>
                                          </p:val>
                                        </p:tav>
                                      </p:tavLst>
                                    </p:anim>
                                    <p:anim calcmode="lin" valueType="num">
                                      <p:cBhvr>
                                        <p:cTn id="54" dur="500" fill="hold"/>
                                        <p:tgtEl>
                                          <p:spTgt spid="16391"/>
                                        </p:tgtEl>
                                        <p:attrNameLst>
                                          <p:attrName>ppt_y</p:attrName>
                                        </p:attrNameLst>
                                      </p:cBhvr>
                                      <p:tavLst>
                                        <p:tav tm="0">
                                          <p:val>
                                            <p:strVal val="#ppt_y"/>
                                          </p:val>
                                        </p:tav>
                                        <p:tav tm="100000">
                                          <p:val>
                                            <p:strVal val="#ppt_y"/>
                                          </p:val>
                                        </p:tav>
                                      </p:tavLst>
                                    </p:anim>
                                    <p:anim calcmode="lin" valueType="num">
                                      <p:cBhvr>
                                        <p:cTn id="55" dur="500" fill="hold"/>
                                        <p:tgtEl>
                                          <p:spTgt spid="16391"/>
                                        </p:tgtEl>
                                        <p:attrNameLst>
                                          <p:attrName>ppt_w</p:attrName>
                                        </p:attrNameLst>
                                      </p:cBhvr>
                                      <p:tavLst>
                                        <p:tav tm="0">
                                          <p:val>
                                            <p:fltVal val="0"/>
                                          </p:val>
                                        </p:tav>
                                        <p:tav tm="100000">
                                          <p:val>
                                            <p:strVal val="#ppt_w"/>
                                          </p:val>
                                        </p:tav>
                                      </p:tavLst>
                                    </p:anim>
                                    <p:anim calcmode="lin" valueType="num">
                                      <p:cBhvr>
                                        <p:cTn id="56" dur="500" fill="hold"/>
                                        <p:tgtEl>
                                          <p:spTgt spid="16391"/>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iterate type="lt">
                                    <p:tmPct val="100000"/>
                                  </p:iterate>
                                  <p:childTnLst>
                                    <p:set>
                                      <p:cBhvr>
                                        <p:cTn id="60" dur="1" fill="hold">
                                          <p:stCondLst>
                                            <p:cond delay="0"/>
                                          </p:stCondLst>
                                        </p:cTn>
                                        <p:tgtEl>
                                          <p:spTgt spid="16394"/>
                                        </p:tgtEl>
                                        <p:attrNameLst>
                                          <p:attrName>style.visibility</p:attrName>
                                        </p:attrNameLst>
                                      </p:cBhvr>
                                      <p:to>
                                        <p:strVal val="visible"/>
                                      </p:to>
                                    </p:set>
                                    <p:animEffect transition="in" filter="wipe(left)">
                                      <p:cBhvr>
                                        <p:cTn id="61" dur="75"/>
                                        <p:tgtEl>
                                          <p:spTgt spid="1639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6396"/>
                                        </p:tgtEl>
                                        <p:attrNameLst>
                                          <p:attrName>style.visibility</p:attrName>
                                        </p:attrNameLst>
                                      </p:cBhvr>
                                      <p:to>
                                        <p:strVal val="visible"/>
                                      </p:to>
                                    </p:set>
                                    <p:animEffect transition="in" filter="wipe(left)">
                                      <p:cBhvr>
                                        <p:cTn id="64" dur="500"/>
                                        <p:tgtEl>
                                          <p:spTgt spid="1639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6395"/>
                                        </p:tgtEl>
                                        <p:attrNameLst>
                                          <p:attrName>style.visibility</p:attrName>
                                        </p:attrNameLst>
                                      </p:cBhvr>
                                      <p:to>
                                        <p:strVal val="visible"/>
                                      </p:to>
                                    </p:set>
                                    <p:animEffect transition="in" filter="wipe(left)">
                                      <p:cBhvr>
                                        <p:cTn id="67" dur="500"/>
                                        <p:tgtEl>
                                          <p:spTgt spid="1639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32" fill="hold" grpId="0" nodeType="clickEffect">
                                  <p:stCondLst>
                                    <p:cond delay="0"/>
                                  </p:stCondLst>
                                  <p:childTnLst>
                                    <p:set>
                                      <p:cBhvr>
                                        <p:cTn id="71" dur="1" fill="hold">
                                          <p:stCondLst>
                                            <p:cond delay="0"/>
                                          </p:stCondLst>
                                        </p:cTn>
                                        <p:tgtEl>
                                          <p:spTgt spid="16404"/>
                                        </p:tgtEl>
                                        <p:attrNameLst>
                                          <p:attrName>style.visibility</p:attrName>
                                        </p:attrNameLst>
                                      </p:cBhvr>
                                      <p:to>
                                        <p:strVal val="visible"/>
                                      </p:to>
                                    </p:set>
                                    <p:animEffect transition="in" filter="box(out)">
                                      <p:cBhvr>
                                        <p:cTn id="72" dur="500"/>
                                        <p:tgtEl>
                                          <p:spTgt spid="1640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6393"/>
                                        </p:tgtEl>
                                        <p:attrNameLst>
                                          <p:attrName>style.visibility</p:attrName>
                                        </p:attrNameLst>
                                      </p:cBhvr>
                                      <p:to>
                                        <p:strVal val="visible"/>
                                      </p:to>
                                    </p:set>
                                    <p:animEffect transition="in" filter="wipe(left)">
                                      <p:cBhvr>
                                        <p:cTn id="77" dur="500"/>
                                        <p:tgtEl>
                                          <p:spTgt spid="16393"/>
                                        </p:tgtEl>
                                      </p:cBhvr>
                                    </p:animEffect>
                                  </p:childTnLst>
                                </p:cTn>
                              </p:par>
                            </p:childTnLst>
                          </p:cTn>
                        </p:par>
                        <p:par>
                          <p:cTn id="78" fill="hold" nodeType="afterGroup">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16392"/>
                                        </p:tgtEl>
                                        <p:attrNameLst>
                                          <p:attrName>style.visibility</p:attrName>
                                        </p:attrNameLst>
                                      </p:cBhvr>
                                      <p:to>
                                        <p:strVal val="visible"/>
                                      </p:to>
                                    </p:set>
                                    <p:animEffect transition="in" filter="wipe(left)">
                                      <p:cBhvr>
                                        <p:cTn id="81" dur="500"/>
                                        <p:tgtEl>
                                          <p:spTgt spid="16392"/>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6397"/>
                                        </p:tgtEl>
                                        <p:attrNameLst>
                                          <p:attrName>style.visibility</p:attrName>
                                        </p:attrNameLst>
                                      </p:cBhvr>
                                      <p:to>
                                        <p:strVal val="visible"/>
                                      </p:to>
                                    </p:set>
                                    <p:animEffect transition="in" filter="wipe(left)">
                                      <p:cBhvr>
                                        <p:cTn id="86" dur="500"/>
                                        <p:tgtEl>
                                          <p:spTgt spid="16397"/>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6398"/>
                                        </p:tgtEl>
                                        <p:attrNameLst>
                                          <p:attrName>style.visibility</p:attrName>
                                        </p:attrNameLst>
                                      </p:cBhvr>
                                      <p:to>
                                        <p:strVal val="visible"/>
                                      </p:to>
                                    </p:set>
                                    <p:animEffect transition="in" filter="wipe(left)">
                                      <p:cBhvr>
                                        <p:cTn id="89" dur="500"/>
                                        <p:tgtEl>
                                          <p:spTgt spid="16398"/>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16405"/>
                                        </p:tgtEl>
                                        <p:attrNameLst>
                                          <p:attrName>style.visibility</p:attrName>
                                        </p:attrNameLst>
                                      </p:cBhvr>
                                      <p:to>
                                        <p:strVal val="visible"/>
                                      </p:to>
                                    </p:set>
                                    <p:animEffect transition="in" filter="dissolve">
                                      <p:cBhvr>
                                        <p:cTn id="94" dur="500"/>
                                        <p:tgtEl>
                                          <p:spTgt spid="16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P spid="16388" grpId="0" autoUpdateAnimBg="0"/>
      <p:bldP spid="16389" grpId="0" animBg="1"/>
      <p:bldP spid="16390" grpId="0" animBg="1"/>
      <p:bldP spid="16391" grpId="0" animBg="1"/>
      <p:bldP spid="16392" grpId="0" animBg="1"/>
      <p:bldP spid="16393" grpId="0" animBg="1"/>
      <p:bldP spid="16394" grpId="0" autoUpdateAnimBg="0"/>
      <p:bldP spid="16395" grpId="0" autoUpdateAnimBg="0"/>
      <p:bldP spid="16396" grpId="0" autoUpdateAnimBg="0"/>
      <p:bldP spid="16397" grpId="0" autoUpdateAnimBg="0"/>
      <p:bldP spid="16398" grpId="0" autoUpdateAnimBg="0"/>
      <p:bldP spid="16399" grpId="0" animBg="1"/>
      <p:bldP spid="16400" grpId="0" animBg="1"/>
      <p:bldP spid="16401" grpId="0" animBg="1"/>
      <p:bldP spid="16402" grpId="0" animBg="1"/>
      <p:bldP spid="16403" grpId="0" animBg="1"/>
      <p:bldP spid="16404" grpId="0" autoUpdateAnimBg="0"/>
      <p:bldP spid="1640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81000"/>
            <a:ext cx="7772400" cy="1143000"/>
          </a:xfrm>
          <a:ln w="76200" cmpd="tri">
            <a:solidFill>
              <a:srgbClr val="FF0000"/>
            </a:solidFill>
          </a:ln>
        </p:spPr>
        <p:txBody>
          <a:bodyPr/>
          <a:lstStyle/>
          <a:p>
            <a:r>
              <a:rPr lang="en-US" altLang="en-US" sz="5400" b="1">
                <a:solidFill>
                  <a:srgbClr val="FF3300"/>
                </a:solidFill>
              </a:rPr>
              <a:t>TRANSMITTANCE (T)</a:t>
            </a:r>
          </a:p>
        </p:txBody>
      </p:sp>
      <p:sp>
        <p:nvSpPr>
          <p:cNvPr id="35843" name="Text Box 3"/>
          <p:cNvSpPr txBox="1">
            <a:spLocks noChangeArrowheads="1"/>
          </p:cNvSpPr>
          <p:nvPr/>
        </p:nvSpPr>
        <p:spPr bwMode="auto">
          <a:xfrm>
            <a:off x="0" y="1575582"/>
            <a:ext cx="9144000" cy="3170099"/>
          </a:xfrm>
          <a:prstGeom prst="rect">
            <a:avLst/>
          </a:prstGeom>
          <a:noFill/>
          <a:ln w="9525">
            <a:noFill/>
            <a:miter lim="800000"/>
            <a:headEnd/>
            <a:tailEnd/>
          </a:ln>
          <a:effectLst/>
        </p:spPr>
        <p:txBody>
          <a:bodyPr wrap="square">
            <a:spAutoFit/>
          </a:bodyPr>
          <a:lstStyle/>
          <a:p>
            <a:pPr algn="ctr"/>
            <a:endParaRPr lang="en-US" altLang="en-US" sz="4000" dirty="0">
              <a:solidFill>
                <a:schemeClr val="accent2"/>
              </a:solidFill>
            </a:endParaRPr>
          </a:p>
          <a:p>
            <a:pPr algn="ctr"/>
            <a:r>
              <a:rPr lang="en-US" altLang="en-US" sz="3200" dirty="0">
                <a:solidFill>
                  <a:srgbClr val="33CC33"/>
                </a:solidFill>
              </a:rPr>
              <a:t>RATIO</a:t>
            </a:r>
          </a:p>
          <a:p>
            <a:pPr algn="ctr"/>
            <a:r>
              <a:rPr lang="en-US" altLang="en-US" sz="3200" dirty="0"/>
              <a:t>Of the intensity of light</a:t>
            </a:r>
          </a:p>
          <a:p>
            <a:pPr algn="ctr"/>
            <a:r>
              <a:rPr lang="en-US" altLang="en-US" sz="3200" dirty="0"/>
              <a:t>LEAVING SOLUTION (emergent light) </a:t>
            </a:r>
            <a:r>
              <a:rPr lang="en-US" altLang="en-US" sz="3200" dirty="0">
                <a:solidFill>
                  <a:srgbClr val="FF0000"/>
                </a:solidFill>
              </a:rPr>
              <a:t>(I)</a:t>
            </a:r>
          </a:p>
          <a:p>
            <a:pPr algn="ctr"/>
            <a:r>
              <a:rPr lang="en-US" altLang="en-US" sz="3200" dirty="0"/>
              <a:t>To the intensity of light</a:t>
            </a:r>
          </a:p>
          <a:p>
            <a:pPr algn="ctr"/>
            <a:r>
              <a:rPr lang="en-US" altLang="en-US" sz="3200" dirty="0"/>
              <a:t>ENTERING SOLUTION (Incident light) </a:t>
            </a:r>
            <a:r>
              <a:rPr lang="en-US" altLang="en-US" sz="3200" dirty="0">
                <a:solidFill>
                  <a:srgbClr val="FF0000"/>
                </a:solidFill>
              </a:rPr>
              <a:t>(I</a:t>
            </a:r>
            <a:r>
              <a:rPr lang="en-US" altLang="en-US" sz="3200" baseline="-25000" dirty="0">
                <a:solidFill>
                  <a:srgbClr val="FF0000"/>
                </a:solidFill>
              </a:rPr>
              <a:t>O</a:t>
            </a:r>
            <a:r>
              <a:rPr lang="en-US" altLang="en-US" sz="3200" dirty="0">
                <a:solidFill>
                  <a:srgbClr val="FF0000"/>
                </a:solidFil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ox(in)">
                                      <p:cBhvr>
                                        <p:cTn id="7" dur="5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0"/>
                                  </p:iterate>
                                  <p:childTnLst>
                                    <p:set>
                                      <p:cBhvr>
                                        <p:cTn id="11" dur="1" fill="hold">
                                          <p:stCondLst>
                                            <p:cond delay="0"/>
                                          </p:stCondLst>
                                        </p:cTn>
                                        <p:tgtEl>
                                          <p:spTgt spid="35843"/>
                                        </p:tgtEl>
                                        <p:attrNameLst>
                                          <p:attrName>style.visibility</p:attrName>
                                        </p:attrNameLst>
                                      </p:cBhvr>
                                      <p:to>
                                        <p:strVal val="visible"/>
                                      </p:to>
                                    </p:set>
                                    <p:animEffect transition="in" filter="wipe(left)">
                                      <p:cBhvr>
                                        <p:cTn id="12" dur="3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autoUpdateAnimBg="0"/>
      <p:bldP spid="3584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4288"/>
            <a:ext cx="9144000" cy="1143000"/>
          </a:xfrm>
        </p:spPr>
        <p:txBody>
          <a:bodyPr/>
          <a:lstStyle/>
          <a:p>
            <a:r>
              <a:rPr lang="en-US" altLang="en-US" sz="6000" b="1" u="sng">
                <a:solidFill>
                  <a:schemeClr val="accent2"/>
                </a:solidFill>
              </a:rPr>
              <a:t>TRANSMITTANCE</a:t>
            </a:r>
          </a:p>
        </p:txBody>
      </p:sp>
      <p:sp>
        <p:nvSpPr>
          <p:cNvPr id="15363" name="Text Box 3"/>
          <p:cNvSpPr txBox="1">
            <a:spLocks noChangeArrowheads="1"/>
          </p:cNvSpPr>
          <p:nvPr/>
        </p:nvSpPr>
        <p:spPr bwMode="auto">
          <a:xfrm>
            <a:off x="4852988" y="4078288"/>
            <a:ext cx="481012" cy="1006475"/>
          </a:xfrm>
          <a:prstGeom prst="rect">
            <a:avLst/>
          </a:prstGeom>
          <a:noFill/>
          <a:ln w="9525">
            <a:noFill/>
            <a:miter lim="800000"/>
            <a:headEnd/>
            <a:tailEnd/>
          </a:ln>
          <a:effectLst/>
        </p:spPr>
        <p:txBody>
          <a:bodyPr wrap="none">
            <a:spAutoFit/>
          </a:bodyPr>
          <a:lstStyle/>
          <a:p>
            <a:r>
              <a:rPr lang="en-US" altLang="en-US" sz="6000">
                <a:solidFill>
                  <a:srgbClr val="FF3300"/>
                </a:solidFill>
                <a:latin typeface="Times New Roman" pitchFamily="18" charset="0"/>
              </a:rPr>
              <a:t>I</a:t>
            </a:r>
          </a:p>
        </p:txBody>
      </p:sp>
      <p:sp>
        <p:nvSpPr>
          <p:cNvPr id="15364" name="Text Box 4"/>
          <p:cNvSpPr txBox="1">
            <a:spLocks noChangeArrowheads="1"/>
          </p:cNvSpPr>
          <p:nvPr/>
        </p:nvSpPr>
        <p:spPr bwMode="auto">
          <a:xfrm>
            <a:off x="2895600" y="4397375"/>
            <a:ext cx="1430338" cy="1098550"/>
          </a:xfrm>
          <a:prstGeom prst="rect">
            <a:avLst/>
          </a:prstGeom>
          <a:noFill/>
          <a:ln w="9525">
            <a:noFill/>
            <a:miter lim="800000"/>
            <a:headEnd/>
            <a:tailEnd/>
          </a:ln>
          <a:effectLst/>
        </p:spPr>
        <p:txBody>
          <a:bodyPr wrap="none">
            <a:spAutoFit/>
          </a:bodyPr>
          <a:lstStyle/>
          <a:p>
            <a:r>
              <a:rPr lang="en-US" altLang="en-US" sz="6600">
                <a:solidFill>
                  <a:srgbClr val="FF3300"/>
                </a:solidFill>
                <a:latin typeface="Times New Roman" pitchFamily="18" charset="0"/>
              </a:rPr>
              <a:t>T =</a:t>
            </a:r>
          </a:p>
        </p:txBody>
      </p:sp>
      <p:sp>
        <p:nvSpPr>
          <p:cNvPr id="15365" name="Text Box 5"/>
          <p:cNvSpPr txBox="1">
            <a:spLocks noChangeArrowheads="1"/>
          </p:cNvSpPr>
          <p:nvPr/>
        </p:nvSpPr>
        <p:spPr bwMode="auto">
          <a:xfrm>
            <a:off x="4838700" y="4891088"/>
            <a:ext cx="876300" cy="1006475"/>
          </a:xfrm>
          <a:prstGeom prst="rect">
            <a:avLst/>
          </a:prstGeom>
          <a:noFill/>
          <a:ln w="9525">
            <a:noFill/>
            <a:miter lim="800000"/>
            <a:headEnd/>
            <a:tailEnd/>
          </a:ln>
          <a:effectLst/>
        </p:spPr>
        <p:txBody>
          <a:bodyPr wrap="none">
            <a:spAutoFit/>
          </a:bodyPr>
          <a:lstStyle/>
          <a:p>
            <a:r>
              <a:rPr lang="en-US" altLang="en-US" sz="6000">
                <a:solidFill>
                  <a:srgbClr val="FF3300"/>
                </a:solidFill>
                <a:latin typeface="Times New Roman" pitchFamily="18" charset="0"/>
              </a:rPr>
              <a:t>I</a:t>
            </a:r>
            <a:r>
              <a:rPr lang="en-US" altLang="en-US" sz="6000" baseline="-25000">
                <a:solidFill>
                  <a:srgbClr val="FF3300"/>
                </a:solidFill>
                <a:latin typeface="Times New Roman" pitchFamily="18" charset="0"/>
              </a:rPr>
              <a:t>O</a:t>
            </a:r>
            <a:endParaRPr lang="en-US" altLang="en-US" sz="5400">
              <a:solidFill>
                <a:srgbClr val="FF3300"/>
              </a:solidFill>
              <a:latin typeface="Times New Roman" pitchFamily="18" charset="0"/>
            </a:endParaRPr>
          </a:p>
        </p:txBody>
      </p:sp>
      <p:sp>
        <p:nvSpPr>
          <p:cNvPr id="15366" name="Text Box 6"/>
          <p:cNvSpPr txBox="1">
            <a:spLocks noChangeArrowheads="1"/>
          </p:cNvSpPr>
          <p:nvPr/>
        </p:nvSpPr>
        <p:spPr bwMode="auto">
          <a:xfrm>
            <a:off x="752475" y="1905000"/>
            <a:ext cx="1201738" cy="1433513"/>
          </a:xfrm>
          <a:prstGeom prst="rect">
            <a:avLst/>
          </a:prstGeom>
          <a:noFill/>
          <a:ln w="9525">
            <a:noFill/>
            <a:miter lim="800000"/>
            <a:headEnd/>
            <a:tailEnd/>
          </a:ln>
          <a:effectLst/>
        </p:spPr>
        <p:txBody>
          <a:bodyPr wrap="none">
            <a:spAutoFit/>
          </a:bodyPr>
          <a:lstStyle/>
          <a:p>
            <a:r>
              <a:rPr lang="en-US" altLang="en-US" sz="8800">
                <a:solidFill>
                  <a:srgbClr val="FF3300"/>
                </a:solidFill>
                <a:latin typeface="Times New Roman" pitchFamily="18" charset="0"/>
              </a:rPr>
              <a:t>I</a:t>
            </a:r>
            <a:r>
              <a:rPr lang="en-US" altLang="en-US" sz="8800" baseline="-25000">
                <a:solidFill>
                  <a:srgbClr val="FF3300"/>
                </a:solidFill>
                <a:latin typeface="Times New Roman" pitchFamily="18" charset="0"/>
              </a:rPr>
              <a:t>O</a:t>
            </a:r>
            <a:endParaRPr lang="en-US" altLang="en-US" sz="8000">
              <a:solidFill>
                <a:srgbClr val="FF3300"/>
              </a:solidFill>
              <a:latin typeface="Times New Roman" pitchFamily="18" charset="0"/>
            </a:endParaRPr>
          </a:p>
        </p:txBody>
      </p:sp>
      <p:sp>
        <p:nvSpPr>
          <p:cNvPr id="15367" name="Text Box 7"/>
          <p:cNvSpPr txBox="1">
            <a:spLocks noChangeArrowheads="1"/>
          </p:cNvSpPr>
          <p:nvPr/>
        </p:nvSpPr>
        <p:spPr bwMode="auto">
          <a:xfrm>
            <a:off x="7523163" y="2020888"/>
            <a:ext cx="619125" cy="1433512"/>
          </a:xfrm>
          <a:prstGeom prst="rect">
            <a:avLst/>
          </a:prstGeom>
          <a:noFill/>
          <a:ln w="9525">
            <a:noFill/>
            <a:miter lim="800000"/>
            <a:headEnd/>
            <a:tailEnd/>
          </a:ln>
          <a:effectLst/>
        </p:spPr>
        <p:txBody>
          <a:bodyPr wrap="none">
            <a:spAutoFit/>
          </a:bodyPr>
          <a:lstStyle/>
          <a:p>
            <a:r>
              <a:rPr lang="en-US" altLang="en-US" sz="8800">
                <a:solidFill>
                  <a:srgbClr val="FF3300"/>
                </a:solidFill>
                <a:latin typeface="Times New Roman" pitchFamily="18" charset="0"/>
              </a:rPr>
              <a:t>I</a:t>
            </a:r>
          </a:p>
        </p:txBody>
      </p:sp>
      <p:sp>
        <p:nvSpPr>
          <p:cNvPr id="15368" name="Line 8"/>
          <p:cNvSpPr>
            <a:spLocks noChangeShapeType="1"/>
          </p:cNvSpPr>
          <p:nvPr/>
        </p:nvSpPr>
        <p:spPr bwMode="auto">
          <a:xfrm>
            <a:off x="4070350" y="1522413"/>
            <a:ext cx="0" cy="2514600"/>
          </a:xfrm>
          <a:prstGeom prst="line">
            <a:avLst/>
          </a:prstGeom>
          <a:noFill/>
          <a:ln w="57150">
            <a:solidFill>
              <a:schemeClr val="tx1"/>
            </a:solidFill>
            <a:round/>
            <a:headEnd/>
            <a:tailEnd/>
          </a:ln>
          <a:effectLst/>
        </p:spPr>
        <p:txBody>
          <a:bodyPr wrap="none" anchor="ctr"/>
          <a:lstStyle/>
          <a:p>
            <a:endParaRPr lang="en-IN"/>
          </a:p>
        </p:txBody>
      </p:sp>
      <p:sp>
        <p:nvSpPr>
          <p:cNvPr id="15369" name="Line 9"/>
          <p:cNvSpPr>
            <a:spLocks noChangeShapeType="1"/>
          </p:cNvSpPr>
          <p:nvPr/>
        </p:nvSpPr>
        <p:spPr bwMode="auto">
          <a:xfrm>
            <a:off x="5427663" y="1522413"/>
            <a:ext cx="0" cy="2514600"/>
          </a:xfrm>
          <a:prstGeom prst="line">
            <a:avLst/>
          </a:prstGeom>
          <a:noFill/>
          <a:ln w="57150">
            <a:solidFill>
              <a:schemeClr val="tx1"/>
            </a:solidFill>
            <a:round/>
            <a:headEnd/>
            <a:tailEnd/>
          </a:ln>
          <a:effectLst/>
        </p:spPr>
        <p:txBody>
          <a:bodyPr wrap="none" anchor="ctr"/>
          <a:lstStyle/>
          <a:p>
            <a:endParaRPr lang="en-IN"/>
          </a:p>
        </p:txBody>
      </p:sp>
      <p:sp>
        <p:nvSpPr>
          <p:cNvPr id="15370" name="Line 10"/>
          <p:cNvSpPr>
            <a:spLocks noChangeShapeType="1"/>
          </p:cNvSpPr>
          <p:nvPr/>
        </p:nvSpPr>
        <p:spPr bwMode="auto">
          <a:xfrm>
            <a:off x="4041775" y="4019550"/>
            <a:ext cx="1416050" cy="0"/>
          </a:xfrm>
          <a:prstGeom prst="line">
            <a:avLst/>
          </a:prstGeom>
          <a:noFill/>
          <a:ln w="57150">
            <a:solidFill>
              <a:schemeClr val="tx1"/>
            </a:solidFill>
            <a:round/>
            <a:headEnd/>
            <a:tailEnd/>
          </a:ln>
          <a:effectLst/>
        </p:spPr>
        <p:txBody>
          <a:bodyPr wrap="none" anchor="ctr"/>
          <a:lstStyle/>
          <a:p>
            <a:endParaRPr lang="en-IN"/>
          </a:p>
        </p:txBody>
      </p:sp>
      <p:sp>
        <p:nvSpPr>
          <p:cNvPr id="15372" name="Rectangle 12" descr="60%"/>
          <p:cNvSpPr>
            <a:spLocks noChangeArrowheads="1"/>
          </p:cNvSpPr>
          <p:nvPr/>
        </p:nvSpPr>
        <p:spPr bwMode="auto">
          <a:xfrm>
            <a:off x="4098925" y="1868488"/>
            <a:ext cx="1311275" cy="2133600"/>
          </a:xfrm>
          <a:prstGeom prst="rect">
            <a:avLst/>
          </a:prstGeom>
          <a:pattFill prst="pct60">
            <a:fgClr>
              <a:srgbClr val="ADE0FF"/>
            </a:fgClr>
            <a:bgClr>
              <a:srgbClr val="FFFFFF"/>
            </a:bgClr>
          </a:pattFill>
          <a:ln w="9525">
            <a:noFill/>
            <a:miter lim="800000"/>
            <a:headEnd/>
            <a:tailEnd/>
          </a:ln>
          <a:effectLst/>
        </p:spPr>
        <p:txBody>
          <a:bodyPr wrap="none" anchor="ctr"/>
          <a:lstStyle/>
          <a:p>
            <a:endParaRPr lang="en-US" altLang="en-US"/>
          </a:p>
        </p:txBody>
      </p:sp>
      <p:sp>
        <p:nvSpPr>
          <p:cNvPr id="15373" name="AutoShape 13"/>
          <p:cNvSpPr>
            <a:spLocks noChangeArrowheads="1"/>
          </p:cNvSpPr>
          <p:nvPr/>
        </p:nvSpPr>
        <p:spPr bwMode="auto">
          <a:xfrm>
            <a:off x="2276475" y="2325688"/>
            <a:ext cx="1371600" cy="1143000"/>
          </a:xfrm>
          <a:prstGeom prst="rightArrow">
            <a:avLst>
              <a:gd name="adj1" fmla="val 50000"/>
              <a:gd name="adj2" fmla="val 30000"/>
            </a:avLst>
          </a:prstGeom>
          <a:solidFill>
            <a:srgbClr val="6699FF"/>
          </a:solidFill>
          <a:ln w="9525">
            <a:solidFill>
              <a:schemeClr val="tx1"/>
            </a:solidFill>
            <a:miter lim="800000"/>
            <a:headEnd/>
            <a:tailEnd/>
          </a:ln>
          <a:effectLst/>
        </p:spPr>
        <p:txBody>
          <a:bodyPr wrap="none" anchor="ctr"/>
          <a:lstStyle/>
          <a:p>
            <a:endParaRPr lang="en-US" altLang="en-US"/>
          </a:p>
        </p:txBody>
      </p:sp>
      <p:sp>
        <p:nvSpPr>
          <p:cNvPr id="15374" name="AutoShape 14"/>
          <p:cNvSpPr>
            <a:spLocks noChangeArrowheads="1"/>
          </p:cNvSpPr>
          <p:nvPr/>
        </p:nvSpPr>
        <p:spPr bwMode="auto">
          <a:xfrm>
            <a:off x="5975350" y="2554288"/>
            <a:ext cx="990600" cy="609600"/>
          </a:xfrm>
          <a:prstGeom prst="rightArrow">
            <a:avLst>
              <a:gd name="adj1" fmla="val 50000"/>
              <a:gd name="adj2" fmla="val 40625"/>
            </a:avLst>
          </a:prstGeom>
          <a:solidFill>
            <a:srgbClr val="6699FF"/>
          </a:solidFill>
          <a:ln w="9525">
            <a:solidFill>
              <a:schemeClr val="tx1"/>
            </a:solidFill>
            <a:miter lim="800000"/>
            <a:headEnd/>
            <a:tailEnd/>
          </a:ln>
          <a:effectLst/>
        </p:spPr>
        <p:txBody>
          <a:bodyPr wrap="none" anchor="ctr"/>
          <a:lstStyle/>
          <a:p>
            <a:endParaRPr lang="en-US" altLang="en-US"/>
          </a:p>
        </p:txBody>
      </p:sp>
      <p:sp>
        <p:nvSpPr>
          <p:cNvPr id="15375" name="Line 15"/>
          <p:cNvSpPr>
            <a:spLocks noChangeShapeType="1"/>
          </p:cNvSpPr>
          <p:nvPr/>
        </p:nvSpPr>
        <p:spPr bwMode="auto">
          <a:xfrm>
            <a:off x="4648200" y="4992688"/>
            <a:ext cx="914400" cy="0"/>
          </a:xfrm>
          <a:prstGeom prst="line">
            <a:avLst/>
          </a:prstGeom>
          <a:noFill/>
          <a:ln w="57150">
            <a:solidFill>
              <a:srgbClr val="FF3300"/>
            </a:solidFill>
            <a:round/>
            <a:headEnd/>
            <a:tailEnd/>
          </a:ln>
          <a:effectLst/>
        </p:spPr>
        <p:txBody>
          <a:bodyPr wrap="none" anchor="ctr"/>
          <a:lstStyle/>
          <a:p>
            <a:endParaRPr lang="en-IN"/>
          </a:p>
        </p:txBody>
      </p:sp>
      <p:sp>
        <p:nvSpPr>
          <p:cNvPr id="15376" name="Text Box 16"/>
          <p:cNvSpPr txBox="1">
            <a:spLocks noChangeArrowheads="1"/>
          </p:cNvSpPr>
          <p:nvPr/>
        </p:nvSpPr>
        <p:spPr bwMode="auto">
          <a:xfrm>
            <a:off x="2779713" y="5962650"/>
            <a:ext cx="3194050" cy="641350"/>
          </a:xfrm>
          <a:prstGeom prst="rect">
            <a:avLst/>
          </a:prstGeom>
          <a:noFill/>
          <a:ln w="9525">
            <a:noFill/>
            <a:miter lim="800000"/>
            <a:headEnd/>
            <a:tailEnd/>
          </a:ln>
          <a:effectLst/>
        </p:spPr>
        <p:txBody>
          <a:bodyPr wrap="none">
            <a:spAutoFit/>
          </a:bodyPr>
          <a:lstStyle/>
          <a:p>
            <a:pPr algn="ctr"/>
            <a:r>
              <a:rPr lang="en-US" altLang="en-US" sz="3600">
                <a:solidFill>
                  <a:srgbClr val="9900CC"/>
                </a:solidFill>
              </a:rPr>
              <a:t>%T  =  T x 100</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animEffect transition="in" filter="fade">
                                      <p:cBhvr>
                                        <p:cTn id="9" dur="500"/>
                                        <p:tgtEl>
                                          <p:spTgt spid="153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5368"/>
                                        </p:tgtEl>
                                        <p:attrNameLst>
                                          <p:attrName>style.visibility</p:attrName>
                                        </p:attrNameLst>
                                      </p:cBhvr>
                                      <p:to>
                                        <p:strVal val="visible"/>
                                      </p:to>
                                    </p:set>
                                    <p:animEffect transition="in" filter="wipe(up)">
                                      <p:cBhvr>
                                        <p:cTn id="14" dur="500"/>
                                        <p:tgtEl>
                                          <p:spTgt spid="15368"/>
                                        </p:tgtEl>
                                      </p:cBhvr>
                                    </p:animEffec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5370"/>
                                        </p:tgtEl>
                                        <p:attrNameLst>
                                          <p:attrName>style.visibility</p:attrName>
                                        </p:attrNameLst>
                                      </p:cBhvr>
                                      <p:to>
                                        <p:strVal val="visible"/>
                                      </p:to>
                                    </p:set>
                                    <p:animEffect transition="in" filter="wipe(left)">
                                      <p:cBhvr>
                                        <p:cTn id="18" dur="500"/>
                                        <p:tgtEl>
                                          <p:spTgt spid="15370"/>
                                        </p:tgtEl>
                                      </p:cBhvr>
                                    </p:animEffect>
                                  </p:childTnLst>
                                </p:cTn>
                              </p:par>
                            </p:childTnLst>
                          </p:cTn>
                        </p:par>
                        <p:par>
                          <p:cTn id="19" fill="hold" nodeType="afterGroup">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15369"/>
                                        </p:tgtEl>
                                        <p:attrNameLst>
                                          <p:attrName>style.visibility</p:attrName>
                                        </p:attrNameLst>
                                      </p:cBhvr>
                                      <p:to>
                                        <p:strVal val="visible"/>
                                      </p:to>
                                    </p:set>
                                    <p:animEffect transition="in" filter="wipe(down)">
                                      <p:cBhvr>
                                        <p:cTn id="22" dur="500"/>
                                        <p:tgtEl>
                                          <p:spTgt spid="153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372"/>
                                        </p:tgtEl>
                                        <p:attrNameLst>
                                          <p:attrName>style.visibility</p:attrName>
                                        </p:attrNameLst>
                                      </p:cBhvr>
                                      <p:to>
                                        <p:strVal val="visible"/>
                                      </p:to>
                                    </p:set>
                                    <p:animEffect transition="in" filter="wipe(down)">
                                      <p:cBhvr>
                                        <p:cTn id="27" dur="500"/>
                                        <p:tgtEl>
                                          <p:spTgt spid="153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373"/>
                                        </p:tgtEl>
                                        <p:attrNameLst>
                                          <p:attrName>style.visibility</p:attrName>
                                        </p:attrNameLst>
                                      </p:cBhvr>
                                      <p:to>
                                        <p:strVal val="visible"/>
                                      </p:to>
                                    </p:set>
                                    <p:animEffect transition="in" filter="wipe(left)">
                                      <p:cBhvr>
                                        <p:cTn id="32" dur="500"/>
                                        <p:tgtEl>
                                          <p:spTgt spid="1537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6"/>
                                        </p:tgtEl>
                                        <p:attrNameLst>
                                          <p:attrName>style.visibility</p:attrName>
                                        </p:attrNameLst>
                                      </p:cBhvr>
                                      <p:to>
                                        <p:strVal val="visible"/>
                                      </p:to>
                                    </p:set>
                                    <p:animEffect transition="in" filter="dissolve">
                                      <p:cBhvr>
                                        <p:cTn id="37" dur="500"/>
                                        <p:tgtEl>
                                          <p:spTgt spid="1536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374"/>
                                        </p:tgtEl>
                                        <p:attrNameLst>
                                          <p:attrName>style.visibility</p:attrName>
                                        </p:attrNameLst>
                                      </p:cBhvr>
                                      <p:to>
                                        <p:strVal val="visible"/>
                                      </p:to>
                                    </p:set>
                                    <p:animEffect transition="in" filter="wipe(left)">
                                      <p:cBhvr>
                                        <p:cTn id="42" dur="500"/>
                                        <p:tgtEl>
                                          <p:spTgt spid="153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367"/>
                                        </p:tgtEl>
                                        <p:attrNameLst>
                                          <p:attrName>style.visibility</p:attrName>
                                        </p:attrNameLst>
                                      </p:cBhvr>
                                      <p:to>
                                        <p:strVal val="visible"/>
                                      </p:to>
                                    </p:set>
                                    <p:animEffect transition="in" filter="dissolve">
                                      <p:cBhvr>
                                        <p:cTn id="47" dur="500"/>
                                        <p:tgtEl>
                                          <p:spTgt spid="1536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5364"/>
                                        </p:tgtEl>
                                        <p:attrNameLst>
                                          <p:attrName>style.visibility</p:attrName>
                                        </p:attrNameLst>
                                      </p:cBhvr>
                                      <p:to>
                                        <p:strVal val="visible"/>
                                      </p:to>
                                    </p:set>
                                    <p:anim calcmode="lin" valueType="num">
                                      <p:cBhvr additive="base">
                                        <p:cTn id="52" dur="500" fill="hold"/>
                                        <p:tgtEl>
                                          <p:spTgt spid="15364"/>
                                        </p:tgtEl>
                                        <p:attrNameLst>
                                          <p:attrName>ppt_x</p:attrName>
                                        </p:attrNameLst>
                                      </p:cBhvr>
                                      <p:tavLst>
                                        <p:tav tm="0">
                                          <p:val>
                                            <p:strVal val="0-#ppt_w/2"/>
                                          </p:val>
                                        </p:tav>
                                        <p:tav tm="100000">
                                          <p:val>
                                            <p:strVal val="#ppt_x"/>
                                          </p:val>
                                        </p:tav>
                                      </p:tavLst>
                                    </p:anim>
                                    <p:anim calcmode="lin" valueType="num">
                                      <p:cBhvr additive="base">
                                        <p:cTn id="53"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3" fill="hold" grpId="0" nodeType="clickEffect">
                                  <p:stCondLst>
                                    <p:cond delay="0"/>
                                  </p:stCondLst>
                                  <p:childTnLst>
                                    <p:set>
                                      <p:cBhvr>
                                        <p:cTn id="57" dur="1" fill="hold">
                                          <p:stCondLst>
                                            <p:cond delay="0"/>
                                          </p:stCondLst>
                                        </p:cTn>
                                        <p:tgtEl>
                                          <p:spTgt spid="15363"/>
                                        </p:tgtEl>
                                        <p:attrNameLst>
                                          <p:attrName>style.visibility</p:attrName>
                                        </p:attrNameLst>
                                      </p:cBhvr>
                                      <p:to>
                                        <p:strVal val="visible"/>
                                      </p:to>
                                    </p:set>
                                    <p:anim calcmode="lin" valueType="num">
                                      <p:cBhvr additive="base">
                                        <p:cTn id="58" dur="500" fill="hold"/>
                                        <p:tgtEl>
                                          <p:spTgt spid="15363"/>
                                        </p:tgtEl>
                                        <p:attrNameLst>
                                          <p:attrName>ppt_x</p:attrName>
                                        </p:attrNameLst>
                                      </p:cBhvr>
                                      <p:tavLst>
                                        <p:tav tm="0">
                                          <p:val>
                                            <p:strVal val="1+#ppt_w/2"/>
                                          </p:val>
                                        </p:tav>
                                        <p:tav tm="100000">
                                          <p:val>
                                            <p:strVal val="#ppt_x"/>
                                          </p:val>
                                        </p:tav>
                                      </p:tavLst>
                                    </p:anim>
                                    <p:anim calcmode="lin" valueType="num">
                                      <p:cBhvr additive="base">
                                        <p:cTn id="59" dur="500" fill="hold"/>
                                        <p:tgtEl>
                                          <p:spTgt spid="15363"/>
                                        </p:tgtEl>
                                        <p:attrNameLst>
                                          <p:attrName>ppt_y</p:attrName>
                                        </p:attrNameLst>
                                      </p:cBhvr>
                                      <p:tavLst>
                                        <p:tav tm="0">
                                          <p:val>
                                            <p:strVal val="0-#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5375"/>
                                        </p:tgtEl>
                                        <p:attrNameLst>
                                          <p:attrName>style.visibility</p:attrName>
                                        </p:attrNameLst>
                                      </p:cBhvr>
                                      <p:to>
                                        <p:strVal val="visible"/>
                                      </p:to>
                                    </p:set>
                                    <p:anim calcmode="lin" valueType="num">
                                      <p:cBhvr additive="base">
                                        <p:cTn id="62" dur="500" fill="hold"/>
                                        <p:tgtEl>
                                          <p:spTgt spid="15375"/>
                                        </p:tgtEl>
                                        <p:attrNameLst>
                                          <p:attrName>ppt_x</p:attrName>
                                        </p:attrNameLst>
                                      </p:cBhvr>
                                      <p:tavLst>
                                        <p:tav tm="0">
                                          <p:val>
                                            <p:strVal val="#ppt_x"/>
                                          </p:val>
                                        </p:tav>
                                        <p:tav tm="100000">
                                          <p:val>
                                            <p:strVal val="#ppt_x"/>
                                          </p:val>
                                        </p:tav>
                                      </p:tavLst>
                                    </p:anim>
                                    <p:anim calcmode="lin" valueType="num">
                                      <p:cBhvr additive="base">
                                        <p:cTn id="63" dur="500" fill="hold"/>
                                        <p:tgtEl>
                                          <p:spTgt spid="15375"/>
                                        </p:tgtEl>
                                        <p:attrNameLst>
                                          <p:attrName>ppt_y</p:attrName>
                                        </p:attrNameLst>
                                      </p:cBhvr>
                                      <p:tavLst>
                                        <p:tav tm="0">
                                          <p:val>
                                            <p:strVal val="1+#ppt_h/2"/>
                                          </p:val>
                                        </p:tav>
                                        <p:tav tm="100000">
                                          <p:val>
                                            <p:strVal val="#ppt_y"/>
                                          </p:val>
                                        </p:tav>
                                      </p:tavLst>
                                    </p:anim>
                                  </p:childTnLst>
                                </p:cTn>
                              </p:par>
                              <p:par>
                                <p:cTn id="64" presetID="2" presetClass="entr" presetSubtype="6" fill="hold" grpId="0" nodeType="withEffect">
                                  <p:stCondLst>
                                    <p:cond delay="0"/>
                                  </p:stCondLst>
                                  <p:childTnLst>
                                    <p:set>
                                      <p:cBhvr>
                                        <p:cTn id="65" dur="1" fill="hold">
                                          <p:stCondLst>
                                            <p:cond delay="0"/>
                                          </p:stCondLst>
                                        </p:cTn>
                                        <p:tgtEl>
                                          <p:spTgt spid="15365"/>
                                        </p:tgtEl>
                                        <p:attrNameLst>
                                          <p:attrName>style.visibility</p:attrName>
                                        </p:attrNameLst>
                                      </p:cBhvr>
                                      <p:to>
                                        <p:strVal val="visible"/>
                                      </p:to>
                                    </p:set>
                                    <p:anim calcmode="lin" valueType="num">
                                      <p:cBhvr additive="base">
                                        <p:cTn id="66" dur="500" fill="hold"/>
                                        <p:tgtEl>
                                          <p:spTgt spid="15365"/>
                                        </p:tgtEl>
                                        <p:attrNameLst>
                                          <p:attrName>ppt_x</p:attrName>
                                        </p:attrNameLst>
                                      </p:cBhvr>
                                      <p:tavLst>
                                        <p:tav tm="0">
                                          <p:val>
                                            <p:strVal val="1+#ppt_w/2"/>
                                          </p:val>
                                        </p:tav>
                                        <p:tav tm="100000">
                                          <p:val>
                                            <p:strVal val="#ppt_x"/>
                                          </p:val>
                                        </p:tav>
                                      </p:tavLst>
                                    </p:anim>
                                    <p:anim calcmode="lin" valueType="num">
                                      <p:cBhvr additive="base">
                                        <p:cTn id="67"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7" presetClass="entr" presetSubtype="0" fill="hold" grpId="0" nodeType="clickEffect">
                                  <p:stCondLst>
                                    <p:cond delay="0"/>
                                  </p:stCondLst>
                                  <p:iterate type="lt">
                                    <p:tmPct val="50000"/>
                                  </p:iterate>
                                  <p:childTnLst>
                                    <p:set>
                                      <p:cBhvr>
                                        <p:cTn id="71" dur="1" fill="hold">
                                          <p:stCondLst>
                                            <p:cond delay="0"/>
                                          </p:stCondLst>
                                        </p:cTn>
                                        <p:tgtEl>
                                          <p:spTgt spid="15376"/>
                                        </p:tgtEl>
                                        <p:attrNameLst>
                                          <p:attrName>style.visibility</p:attrName>
                                        </p:attrNameLst>
                                      </p:cBhvr>
                                      <p:to>
                                        <p:strVal val="visible"/>
                                      </p:to>
                                    </p:set>
                                    <p:anim calcmode="discrete" valueType="clr">
                                      <p:cBhvr override="childStyle">
                                        <p:cTn id="72" dur="80"/>
                                        <p:tgtEl>
                                          <p:spTgt spid="15376"/>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15376"/>
                                        </p:tgtEl>
                                        <p:attrNameLst>
                                          <p:attrName>fillcolor</p:attrName>
                                        </p:attrNameLst>
                                      </p:cBhvr>
                                      <p:tavLst>
                                        <p:tav tm="0">
                                          <p:val>
                                            <p:clrVal>
                                              <a:schemeClr val="accent2"/>
                                            </p:clrVal>
                                          </p:val>
                                        </p:tav>
                                        <p:tav tm="50000">
                                          <p:val>
                                            <p:clrVal>
                                              <a:schemeClr val="hlink"/>
                                            </p:clrVal>
                                          </p:val>
                                        </p:tav>
                                      </p:tavLst>
                                    </p:anim>
                                    <p:set>
                                      <p:cBhvr>
                                        <p:cTn id="74" dur="80"/>
                                        <p:tgtEl>
                                          <p:spTgt spid="153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autoUpdateAnimBg="0"/>
      <p:bldP spid="15364" grpId="0" autoUpdateAnimBg="0"/>
      <p:bldP spid="15365" grpId="0" autoUpdateAnimBg="0"/>
      <p:bldP spid="15366" grpId="0" autoUpdateAnimBg="0"/>
      <p:bldP spid="15367" grpId="0" autoUpdateAnimBg="0"/>
      <p:bldP spid="15368" grpId="0" animBg="1"/>
      <p:bldP spid="15369" grpId="0" animBg="1"/>
      <p:bldP spid="15370" grpId="0" animBg="1"/>
      <p:bldP spid="15372" grpId="0" animBg="1"/>
      <p:bldP spid="15373" grpId="0" animBg="1"/>
      <p:bldP spid="15374" grpId="0" animBg="1"/>
      <p:bldP spid="15375" grpId="0" animBg="1"/>
      <p:bldP spid="1537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eersla1"/>
          <p:cNvPicPr>
            <a:picLocks noChangeAspect="1" noChangeArrowheads="1"/>
          </p:cNvPicPr>
          <p:nvPr/>
        </p:nvPicPr>
        <p:blipFill>
          <a:blip r:embed="rId3" cstate="print"/>
          <a:srcRect/>
          <a:stretch>
            <a:fillRect/>
          </a:stretch>
        </p:blipFill>
        <p:spPr bwMode="auto">
          <a:xfrm>
            <a:off x="1842867" y="4733779"/>
            <a:ext cx="5486400" cy="2124221"/>
          </a:xfrm>
          <a:prstGeom prst="rect">
            <a:avLst/>
          </a:prstGeom>
          <a:noFill/>
          <a:ln w="9525">
            <a:noFill/>
            <a:miter lim="800000"/>
            <a:headEnd/>
            <a:tailEnd/>
          </a:ln>
        </p:spPr>
      </p:pic>
      <p:sp>
        <p:nvSpPr>
          <p:cNvPr id="17411" name="Rectangle 3"/>
          <p:cNvSpPr>
            <a:spLocks noChangeArrowheads="1"/>
          </p:cNvSpPr>
          <p:nvPr/>
        </p:nvSpPr>
        <p:spPr bwMode="auto">
          <a:xfrm>
            <a:off x="406400" y="1000125"/>
            <a:ext cx="8331200" cy="3600986"/>
          </a:xfrm>
          <a:prstGeom prst="rect">
            <a:avLst/>
          </a:prstGeom>
          <a:noFill/>
          <a:ln w="9525">
            <a:noFill/>
            <a:miter lim="800000"/>
            <a:headEnd/>
            <a:tailEnd/>
          </a:ln>
          <a:effectLst/>
        </p:spPr>
        <p:txBody>
          <a:bodyPr anchor="ctr">
            <a:prstTxWarp prst="textNoShape">
              <a:avLst/>
            </a:prstTxWarp>
            <a:spAutoFit/>
          </a:bodyPr>
          <a:lstStyle/>
          <a:p>
            <a:pPr>
              <a:spcBef>
                <a:spcPct val="20000"/>
              </a:spcBef>
            </a:pPr>
            <a:r>
              <a:rPr lang="en-US" sz="2400" b="1" u="sng" dirty="0">
                <a:solidFill>
                  <a:srgbClr val="FF0000"/>
                </a:solidFill>
                <a:latin typeface="Times New Roman" pitchFamily="1" charset="0"/>
              </a:rPr>
              <a:t>Transmittance</a:t>
            </a:r>
            <a:r>
              <a:rPr lang="en-US" sz="2400" dirty="0">
                <a:latin typeface="Times New Roman" pitchFamily="1" charset="0"/>
              </a:rPr>
              <a:t> </a:t>
            </a:r>
            <a:r>
              <a:rPr lang="en-IN" sz="2400" dirty="0">
                <a:latin typeface="Times New Roman" pitchFamily="1" charset="0"/>
              </a:rPr>
              <a:t>the fraction of incident radiation transmitted by the medium and </a:t>
            </a:r>
            <a:r>
              <a:rPr lang="en-US" sz="2400" dirty="0">
                <a:latin typeface="Times New Roman" pitchFamily="1" charset="0"/>
              </a:rPr>
              <a:t>is given by the equation:  </a:t>
            </a:r>
          </a:p>
          <a:p>
            <a:pPr algn="ctr">
              <a:spcBef>
                <a:spcPct val="20000"/>
              </a:spcBef>
            </a:pPr>
            <a:r>
              <a:rPr lang="en-US" sz="2400" b="1" dirty="0">
                <a:solidFill>
                  <a:srgbClr val="3333FF"/>
                </a:solidFill>
                <a:latin typeface="Times New Roman" pitchFamily="1" charset="0"/>
              </a:rPr>
              <a:t>T = I/I</a:t>
            </a:r>
            <a:r>
              <a:rPr lang="en-US" sz="2400" b="1" baseline="-25000" dirty="0">
                <a:solidFill>
                  <a:srgbClr val="3333FF"/>
                </a:solidFill>
                <a:latin typeface="Times New Roman" pitchFamily="1" charset="0"/>
              </a:rPr>
              <a:t>o</a:t>
            </a:r>
          </a:p>
          <a:p>
            <a:pPr>
              <a:spcBef>
                <a:spcPct val="20000"/>
              </a:spcBef>
              <a:buClr>
                <a:srgbClr val="669900"/>
              </a:buClr>
              <a:buFont typeface="Wingdings" pitchFamily="1" charset="2"/>
              <a:buNone/>
            </a:pPr>
            <a:r>
              <a:rPr lang="en-US" sz="2400" dirty="0">
                <a:latin typeface="Times New Roman" pitchFamily="1" charset="0"/>
              </a:rPr>
              <a:t>	where I is the intensity of the light after it has gone </a:t>
            </a:r>
          </a:p>
          <a:p>
            <a:pPr>
              <a:spcBef>
                <a:spcPct val="20000"/>
              </a:spcBef>
              <a:buClr>
                <a:srgbClr val="669900"/>
              </a:buClr>
              <a:buFont typeface="Wingdings" pitchFamily="1" charset="2"/>
              <a:buNone/>
            </a:pPr>
            <a:r>
              <a:rPr lang="en-US" sz="2400" dirty="0">
                <a:latin typeface="Times New Roman" pitchFamily="1" charset="0"/>
              </a:rPr>
              <a:t>	through the sample &amp; I</a:t>
            </a:r>
            <a:r>
              <a:rPr lang="en-US" sz="2400" baseline="-25000" dirty="0">
                <a:latin typeface="Times New Roman" pitchFamily="1" charset="0"/>
              </a:rPr>
              <a:t>o</a:t>
            </a:r>
            <a:r>
              <a:rPr lang="en-US" sz="2400" dirty="0">
                <a:latin typeface="Times New Roman" pitchFamily="1" charset="0"/>
              </a:rPr>
              <a:t> is the initial light intensity.</a:t>
            </a:r>
          </a:p>
          <a:p>
            <a:pPr>
              <a:spcBef>
                <a:spcPct val="20000"/>
              </a:spcBef>
              <a:buClr>
                <a:srgbClr val="669900"/>
              </a:buClr>
              <a:buFont typeface="Wingdings" pitchFamily="1" charset="2"/>
              <a:buNone/>
            </a:pPr>
            <a:endParaRPr lang="en-US" sz="1000" b="1" u="sng" dirty="0">
              <a:solidFill>
                <a:srgbClr val="FF0000"/>
              </a:solidFill>
              <a:latin typeface="Times New Roman" pitchFamily="1" charset="0"/>
            </a:endParaRPr>
          </a:p>
          <a:p>
            <a:pPr>
              <a:spcBef>
                <a:spcPct val="20000"/>
              </a:spcBef>
              <a:buClr>
                <a:srgbClr val="669900"/>
              </a:buClr>
            </a:pPr>
            <a:r>
              <a:rPr lang="en-US" sz="2400" b="1" u="sng" dirty="0">
                <a:solidFill>
                  <a:srgbClr val="FF0000"/>
                </a:solidFill>
                <a:latin typeface="Times New Roman" pitchFamily="1" charset="0"/>
              </a:rPr>
              <a:t>Absorbance (A)</a:t>
            </a:r>
            <a:r>
              <a:rPr lang="en-US" sz="2400" dirty="0">
                <a:latin typeface="Times New Roman" pitchFamily="1" charset="0"/>
              </a:rPr>
              <a:t> </a:t>
            </a:r>
            <a:r>
              <a:rPr lang="en-IN" sz="2400" dirty="0">
                <a:latin typeface="Times New Roman" pitchFamily="1" charset="0"/>
              </a:rPr>
              <a:t>the amount of incident radiation absorbed by the medium and </a:t>
            </a:r>
            <a:r>
              <a:rPr lang="en-US" sz="2400" dirty="0">
                <a:latin typeface="Times New Roman" pitchFamily="1" charset="0"/>
              </a:rPr>
              <a:t>is related to the T: </a:t>
            </a:r>
          </a:p>
          <a:p>
            <a:pPr algn="ctr">
              <a:buClr>
                <a:srgbClr val="669900"/>
              </a:buClr>
              <a:buFont typeface="Wingdings" pitchFamily="1" charset="2"/>
              <a:buNone/>
            </a:pPr>
            <a:r>
              <a:rPr lang="en-US" sz="2400" b="1" dirty="0">
                <a:solidFill>
                  <a:srgbClr val="3333FF"/>
                </a:solidFill>
                <a:latin typeface="Times New Roman" pitchFamily="1" charset="0"/>
              </a:rPr>
              <a:t>A = -</a:t>
            </a:r>
            <a:r>
              <a:rPr lang="en-US" sz="2400" b="1" dirty="0" err="1">
                <a:solidFill>
                  <a:srgbClr val="3333FF"/>
                </a:solidFill>
                <a:latin typeface="Times New Roman" pitchFamily="1" charset="0"/>
              </a:rPr>
              <a:t>logT</a:t>
            </a:r>
            <a:r>
              <a:rPr lang="en-US" sz="2400" b="1" dirty="0">
                <a:solidFill>
                  <a:srgbClr val="3333FF"/>
                </a:solidFill>
                <a:latin typeface="Times New Roman" pitchFamily="1" charset="0"/>
              </a:rPr>
              <a:t> = -log(I/ I</a:t>
            </a:r>
            <a:r>
              <a:rPr lang="en-US" sz="2400" b="1" baseline="-25000" dirty="0">
                <a:solidFill>
                  <a:srgbClr val="3333FF"/>
                </a:solidFill>
                <a:latin typeface="Times New Roman" pitchFamily="1" charset="0"/>
              </a:rPr>
              <a:t>o</a:t>
            </a:r>
            <a:r>
              <a:rPr lang="en-US" sz="2400" b="1" dirty="0">
                <a:solidFill>
                  <a:srgbClr val="3333FF"/>
                </a:solidFill>
                <a:latin typeface="Times New Roman" pitchFamily="1" charset="0"/>
              </a:rPr>
              <a:t>)</a:t>
            </a:r>
          </a:p>
        </p:txBody>
      </p:sp>
      <p:sp>
        <p:nvSpPr>
          <p:cNvPr id="17412" name="Text Box 7"/>
          <p:cNvSpPr txBox="1">
            <a:spLocks noChangeArrowheads="1"/>
          </p:cNvSpPr>
          <p:nvPr/>
        </p:nvSpPr>
        <p:spPr bwMode="auto">
          <a:xfrm>
            <a:off x="452438" y="200025"/>
            <a:ext cx="8239125"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u="sng">
                <a:solidFill>
                  <a:srgbClr val="3333FF"/>
                </a:solidFill>
                <a:latin typeface="Times New Roman" pitchFamily="1" charset="0"/>
              </a:rPr>
              <a:t>Transmittance is Related to Absorbance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29" descr="abscale"/>
          <p:cNvPicPr>
            <a:picLocks noChangeAspect="1" noChangeArrowheads="1"/>
          </p:cNvPicPr>
          <p:nvPr/>
        </p:nvPicPr>
        <p:blipFill>
          <a:blip r:embed="rId3" cstate="print"/>
          <a:srcRect/>
          <a:stretch>
            <a:fillRect/>
          </a:stretch>
        </p:blipFill>
        <p:spPr bwMode="auto">
          <a:xfrm>
            <a:off x="449263" y="2971800"/>
            <a:ext cx="8245475" cy="2725738"/>
          </a:xfrm>
          <a:prstGeom prst="rect">
            <a:avLst/>
          </a:prstGeom>
          <a:noFill/>
          <a:ln w="9525">
            <a:noFill/>
            <a:miter lim="800000"/>
            <a:headEnd/>
            <a:tailEnd/>
          </a:ln>
        </p:spPr>
      </p:pic>
      <p:sp>
        <p:nvSpPr>
          <p:cNvPr id="18435" name="Text Box 1032"/>
          <p:cNvSpPr txBox="1">
            <a:spLocks noChangeArrowheads="1"/>
          </p:cNvSpPr>
          <p:nvPr/>
        </p:nvSpPr>
        <p:spPr bwMode="auto">
          <a:xfrm>
            <a:off x="277813" y="228600"/>
            <a:ext cx="8540750" cy="969963"/>
          </a:xfrm>
          <a:prstGeom prst="rect">
            <a:avLst/>
          </a:prstGeom>
          <a:noFill/>
          <a:ln w="25400">
            <a:solidFill>
              <a:srgbClr val="0000FF"/>
            </a:solidFill>
            <a:miter lim="800000"/>
            <a:headEnd/>
            <a:tailEnd/>
          </a:ln>
          <a:effectLst/>
        </p:spPr>
        <p:txBody>
          <a:bodyPr>
            <a:prstTxWarp prst="textNoShape">
              <a:avLst/>
            </a:prstTxWarp>
            <a:spAutoFit/>
          </a:bodyPr>
          <a:lstStyle/>
          <a:p>
            <a:pPr algn="ctr"/>
            <a:r>
              <a:rPr lang="en-US" sz="2400" b="1" u="sng">
                <a:solidFill>
                  <a:srgbClr val="FF0000"/>
                </a:solidFill>
                <a:latin typeface="Times New Roman" pitchFamily="1" charset="0"/>
              </a:rPr>
              <a:t>Equation Summary</a:t>
            </a:r>
            <a:endParaRPr lang="en-US" sz="2400" u="sng">
              <a:solidFill>
                <a:srgbClr val="FF0000"/>
              </a:solidFill>
              <a:latin typeface="Times New Roman" pitchFamily="1" charset="0"/>
            </a:endParaRPr>
          </a:p>
          <a:p>
            <a:endParaRPr lang="en-US" sz="800">
              <a:latin typeface="Times New Roman" pitchFamily="1" charset="0"/>
            </a:endParaRPr>
          </a:p>
          <a:p>
            <a:r>
              <a:rPr lang="en-US" sz="2400">
                <a:latin typeface="Times New Roman" pitchFamily="1" charset="0"/>
              </a:rPr>
              <a:t>T= (I/I</a:t>
            </a:r>
            <a:r>
              <a:rPr lang="en-US" sz="2400" baseline="-25000">
                <a:latin typeface="Times New Roman" pitchFamily="1" charset="0"/>
              </a:rPr>
              <a:t>o</a:t>
            </a:r>
            <a:r>
              <a:rPr lang="en-US" sz="2400">
                <a:latin typeface="Times New Roman" pitchFamily="1" charset="0"/>
              </a:rPr>
              <a:t>) = 10</a:t>
            </a:r>
            <a:r>
              <a:rPr lang="en-US" sz="2400" baseline="30000">
                <a:latin typeface="Times New Roman" pitchFamily="1" charset="0"/>
              </a:rPr>
              <a:t>-A	</a:t>
            </a:r>
            <a:r>
              <a:rPr lang="en-US" sz="2400">
                <a:latin typeface="Times New Roman" pitchFamily="1" charset="0"/>
              </a:rPr>
              <a:t>%T = (I/I</a:t>
            </a:r>
            <a:r>
              <a:rPr lang="en-US" sz="2400" baseline="-25000">
                <a:latin typeface="Times New Roman" pitchFamily="1" charset="0"/>
              </a:rPr>
              <a:t>o</a:t>
            </a:r>
            <a:r>
              <a:rPr lang="en-US" sz="2400">
                <a:latin typeface="Times New Roman" pitchFamily="1" charset="0"/>
              </a:rPr>
              <a:t>) x 100       A = -logT = log(1/T)</a:t>
            </a:r>
            <a:endParaRPr lang="en-US">
              <a:latin typeface="Times New Roman" pitchFamily="1" charset="0"/>
            </a:endParaRPr>
          </a:p>
        </p:txBody>
      </p:sp>
      <p:sp>
        <p:nvSpPr>
          <p:cNvPr id="18436" name="Text Box 1035"/>
          <p:cNvSpPr txBox="1">
            <a:spLocks noChangeArrowheads="1"/>
          </p:cNvSpPr>
          <p:nvPr/>
        </p:nvSpPr>
        <p:spPr bwMode="auto">
          <a:xfrm>
            <a:off x="520700" y="5715000"/>
            <a:ext cx="8118475" cy="941388"/>
          </a:xfrm>
          <a:prstGeom prst="rect">
            <a:avLst/>
          </a:prstGeom>
          <a:noFill/>
          <a:ln w="25400">
            <a:solidFill>
              <a:srgbClr val="0000FF"/>
            </a:solidFill>
            <a:miter lim="800000"/>
            <a:headEnd/>
            <a:tailEnd/>
          </a:ln>
          <a:effectLst/>
        </p:spPr>
        <p:txBody>
          <a:bodyPr wrap="none">
            <a:prstTxWarp prst="textNoShape">
              <a:avLst/>
            </a:prstTxWarp>
            <a:spAutoFit/>
          </a:bodyPr>
          <a:lstStyle/>
          <a:p>
            <a:r>
              <a:rPr lang="en-US" b="1">
                <a:solidFill>
                  <a:srgbClr val="FF0000"/>
                </a:solidFill>
                <a:latin typeface="Times New Roman" pitchFamily="1" charset="0"/>
              </a:rPr>
              <a:t>Note the scale for Absorbance:</a:t>
            </a:r>
            <a:r>
              <a:rPr lang="en-US">
                <a:latin typeface="Times New Roman" pitchFamily="1" charset="0"/>
              </a:rPr>
              <a:t>  9/10</a:t>
            </a:r>
            <a:r>
              <a:rPr lang="en-US" baseline="30000">
                <a:latin typeface="Times New Roman" pitchFamily="1" charset="0"/>
              </a:rPr>
              <a:t>th</a:t>
            </a:r>
            <a:r>
              <a:rPr lang="en-US">
                <a:latin typeface="Times New Roman" pitchFamily="1" charset="0"/>
              </a:rPr>
              <a:t> of the scale is from 0-1 and 1/10</a:t>
            </a:r>
            <a:r>
              <a:rPr lang="en-US" baseline="30000">
                <a:latin typeface="Times New Roman" pitchFamily="1" charset="0"/>
              </a:rPr>
              <a:t>th</a:t>
            </a:r>
            <a:r>
              <a:rPr lang="en-US">
                <a:latin typeface="Times New Roman" pitchFamily="1" charset="0"/>
              </a:rPr>
              <a:t> is from 1-2.</a:t>
            </a:r>
          </a:p>
          <a:p>
            <a:r>
              <a:rPr lang="en-US">
                <a:latin typeface="Times New Roman" pitchFamily="1" charset="0"/>
              </a:rPr>
              <a:t>For this reason, the spectrometers have been calibrated in % Transmittance and</a:t>
            </a:r>
          </a:p>
          <a:p>
            <a:r>
              <a:rPr lang="en-US">
                <a:latin typeface="Times New Roman" pitchFamily="1" charset="0"/>
              </a:rPr>
              <a:t>all readings will be taken in %Transmittance.</a:t>
            </a:r>
          </a:p>
        </p:txBody>
      </p:sp>
      <p:sp>
        <p:nvSpPr>
          <p:cNvPr id="18437" name="Text Box 1036"/>
          <p:cNvSpPr txBox="1">
            <a:spLocks noChangeArrowheads="1"/>
          </p:cNvSpPr>
          <p:nvPr/>
        </p:nvSpPr>
        <p:spPr bwMode="auto">
          <a:xfrm>
            <a:off x="301625" y="1331913"/>
            <a:ext cx="8502650" cy="944562"/>
          </a:xfrm>
          <a:prstGeom prst="rect">
            <a:avLst/>
          </a:prstGeom>
          <a:noFill/>
          <a:ln w="9525">
            <a:noFill/>
            <a:miter lim="800000"/>
            <a:headEnd/>
            <a:tailEnd/>
          </a:ln>
          <a:effectLst/>
        </p:spPr>
        <p:txBody>
          <a:bodyPr>
            <a:prstTxWarp prst="textNoShape">
              <a:avLst/>
            </a:prstTxWarp>
            <a:spAutoFit/>
          </a:bodyPr>
          <a:lstStyle/>
          <a:p>
            <a:pPr algn="ctr"/>
            <a:r>
              <a:rPr lang="en-US" sz="2400" b="1" u="sng">
                <a:solidFill>
                  <a:srgbClr val="FF0000"/>
                </a:solidFill>
                <a:latin typeface="Times New Roman" pitchFamily="1" charset="0"/>
              </a:rPr>
              <a:t>Sample Calculation</a:t>
            </a:r>
            <a:endParaRPr lang="en-US" sz="2400" u="sng">
              <a:solidFill>
                <a:srgbClr val="FF0000"/>
              </a:solidFill>
              <a:latin typeface="Times New Roman" pitchFamily="1" charset="0"/>
            </a:endParaRPr>
          </a:p>
          <a:p>
            <a:endParaRPr lang="en-US" sz="800">
              <a:latin typeface="Times New Roman" pitchFamily="1" charset="0"/>
            </a:endParaRPr>
          </a:p>
          <a:p>
            <a:r>
              <a:rPr lang="en-US" sz="2400">
                <a:latin typeface="Times New Roman" pitchFamily="1" charset="0"/>
              </a:rPr>
              <a:t>If  %T = 95%,	then	       A = log(100/95) = log(1/.95) = -log(.95)</a:t>
            </a:r>
            <a:endParaRPr lang="en-US">
              <a:solidFill>
                <a:srgbClr val="0000FF"/>
              </a:solidFill>
              <a:latin typeface="Times New Roman" pitchFamily="1" charset="0"/>
            </a:endParaRPr>
          </a:p>
        </p:txBody>
      </p:sp>
      <p:sp>
        <p:nvSpPr>
          <p:cNvPr id="18438" name="Text Box 1037"/>
          <p:cNvSpPr txBox="1">
            <a:spLocks noChangeArrowheads="1"/>
          </p:cNvSpPr>
          <p:nvPr/>
        </p:nvSpPr>
        <p:spPr bwMode="auto">
          <a:xfrm>
            <a:off x="3403600" y="2374900"/>
            <a:ext cx="2027238" cy="482600"/>
          </a:xfrm>
          <a:prstGeom prst="rect">
            <a:avLst/>
          </a:prstGeom>
          <a:noFill/>
          <a:ln w="25400">
            <a:solidFill>
              <a:srgbClr val="FF0000"/>
            </a:solidFill>
            <a:miter lim="800000"/>
            <a:headEnd/>
            <a:tailEnd/>
          </a:ln>
          <a:effectLst/>
        </p:spPr>
        <p:txBody>
          <a:bodyPr>
            <a:prstTxWarp prst="textNoShape">
              <a:avLst/>
            </a:prstTxWarp>
            <a:spAutoFit/>
          </a:bodyPr>
          <a:lstStyle/>
          <a:p>
            <a:pPr algn="ctr"/>
            <a:r>
              <a:rPr lang="en-US" sz="2400" b="1">
                <a:solidFill>
                  <a:srgbClr val="0000FF"/>
                </a:solidFill>
                <a:latin typeface="Times New Roman" pitchFamily="1" charset="0"/>
              </a:rPr>
              <a:t>A = 0.02227</a:t>
            </a:r>
            <a:endParaRPr lang="en-US" b="1">
              <a:solidFill>
                <a:srgbClr val="0000FF"/>
              </a:solidFill>
              <a:latin typeface="Times New Roman" pitchFamily="1" charset="0"/>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511425" y="136525"/>
            <a:ext cx="4441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altLang="en-US" sz="4000" u="sng" dirty="0">
                <a:effectLst>
                  <a:outerShdw blurRad="38100" dist="38100" dir="2700000" algn="tl">
                    <a:srgbClr val="000000"/>
                  </a:outerShdw>
                </a:effectLst>
              </a:rPr>
              <a:t>LAMBERT’S LAW</a:t>
            </a:r>
          </a:p>
        </p:txBody>
      </p:sp>
      <p:sp>
        <p:nvSpPr>
          <p:cNvPr id="36867" name="Text Box 3"/>
          <p:cNvSpPr txBox="1">
            <a:spLocks noChangeArrowheads="1"/>
          </p:cNvSpPr>
          <p:nvPr/>
        </p:nvSpPr>
        <p:spPr bwMode="auto">
          <a:xfrm>
            <a:off x="671513" y="1284288"/>
            <a:ext cx="7462299" cy="954107"/>
          </a:xfrm>
          <a:prstGeom prst="rect">
            <a:avLst/>
          </a:prstGeom>
          <a:noFill/>
          <a:ln w="9525">
            <a:noFill/>
            <a:miter lim="800000"/>
            <a:headEnd/>
            <a:tailEnd/>
          </a:ln>
          <a:effectLst/>
        </p:spPr>
        <p:txBody>
          <a:bodyPr wrap="none">
            <a:spAutoFit/>
          </a:bodyPr>
          <a:lstStyle/>
          <a:p>
            <a:pPr algn="ctr"/>
            <a:r>
              <a:rPr lang="en-US" altLang="en-US" sz="2800" dirty="0"/>
              <a:t>Relates the absorption of light to the depth or </a:t>
            </a:r>
          </a:p>
          <a:p>
            <a:pPr algn="ctr"/>
            <a:r>
              <a:rPr lang="en-US" altLang="en-US" sz="2800" u="sng" dirty="0">
                <a:solidFill>
                  <a:srgbClr val="FF0000"/>
                </a:solidFill>
                <a:latin typeface="Arial Black" pitchFamily="34" charset="0"/>
              </a:rPr>
              <a:t>thickness</a:t>
            </a:r>
            <a:r>
              <a:rPr lang="en-US" altLang="en-US" sz="2800" dirty="0">
                <a:solidFill>
                  <a:srgbClr val="33CC33"/>
                </a:solidFill>
              </a:rPr>
              <a:t> </a:t>
            </a:r>
            <a:r>
              <a:rPr lang="en-US" altLang="en-US" sz="2800" dirty="0"/>
              <a:t>of the colored liquid</a:t>
            </a:r>
          </a:p>
        </p:txBody>
      </p:sp>
      <p:sp>
        <p:nvSpPr>
          <p:cNvPr id="36868" name="Text Box 4"/>
          <p:cNvSpPr txBox="1">
            <a:spLocks noChangeArrowheads="1"/>
          </p:cNvSpPr>
          <p:nvPr/>
        </p:nvSpPr>
        <p:spPr bwMode="auto">
          <a:xfrm>
            <a:off x="293688" y="2655888"/>
            <a:ext cx="8241359" cy="954107"/>
          </a:xfrm>
          <a:prstGeom prst="rect">
            <a:avLst/>
          </a:prstGeom>
          <a:noFill/>
          <a:ln w="9525">
            <a:noFill/>
            <a:miter lim="800000"/>
            <a:headEnd/>
            <a:tailEnd/>
          </a:ln>
          <a:effectLst/>
        </p:spPr>
        <p:txBody>
          <a:bodyPr wrap="none">
            <a:spAutoFit/>
          </a:bodyPr>
          <a:lstStyle/>
          <a:p>
            <a:pPr algn="ctr"/>
            <a:r>
              <a:rPr lang="en-US" altLang="en-US" sz="2800" dirty="0"/>
              <a:t>Each layer of equal thickness will absorb the same</a:t>
            </a:r>
          </a:p>
          <a:p>
            <a:pPr algn="ctr"/>
            <a:r>
              <a:rPr lang="en-US" altLang="en-US" sz="2800" u="sng" dirty="0">
                <a:solidFill>
                  <a:srgbClr val="FF0000"/>
                </a:solidFill>
                <a:latin typeface="Arial Black" pitchFamily="34" charset="0"/>
              </a:rPr>
              <a:t>fraction</a:t>
            </a:r>
            <a:r>
              <a:rPr lang="en-US" altLang="en-US" sz="2800" dirty="0">
                <a:solidFill>
                  <a:srgbClr val="33CC33"/>
                </a:solidFill>
                <a:latin typeface="Arial Black" pitchFamily="34" charset="0"/>
              </a:rPr>
              <a:t> </a:t>
            </a:r>
            <a:r>
              <a:rPr lang="en-US" altLang="en-US" sz="2800" dirty="0"/>
              <a:t>of light which passes through it</a:t>
            </a:r>
          </a:p>
        </p:txBody>
      </p:sp>
      <p:sp>
        <p:nvSpPr>
          <p:cNvPr id="36869" name="Text Box 5"/>
          <p:cNvSpPr txBox="1">
            <a:spLocks noChangeArrowheads="1"/>
          </p:cNvSpPr>
          <p:nvPr/>
        </p:nvSpPr>
        <p:spPr bwMode="auto">
          <a:xfrm>
            <a:off x="0" y="4344988"/>
            <a:ext cx="9144000" cy="946150"/>
          </a:xfrm>
          <a:prstGeom prst="rect">
            <a:avLst/>
          </a:prstGeom>
          <a:noFill/>
          <a:ln w="9525">
            <a:noFill/>
            <a:miter lim="800000"/>
            <a:headEnd/>
            <a:tailEnd/>
          </a:ln>
          <a:effectLst/>
        </p:spPr>
        <p:txBody>
          <a:bodyPr>
            <a:spAutoFit/>
          </a:bodyPr>
          <a:lstStyle/>
          <a:p>
            <a:pPr algn="ctr"/>
            <a:r>
              <a:rPr lang="en-US" altLang="en-US" sz="2800" b="0" dirty="0"/>
              <a:t>An</a:t>
            </a:r>
            <a:r>
              <a:rPr lang="en-US" altLang="en-US" sz="2800" b="0" dirty="0">
                <a:solidFill>
                  <a:srgbClr val="009900"/>
                </a:solidFill>
              </a:rPr>
              <a:t> </a:t>
            </a:r>
            <a:r>
              <a:rPr lang="en-US" altLang="en-US" sz="2800" b="0" u="sng" dirty="0">
                <a:solidFill>
                  <a:srgbClr val="FF0000"/>
                </a:solidFill>
                <a:latin typeface="Arial Black" pitchFamily="34" charset="0"/>
              </a:rPr>
              <a:t>arithmetic increase</a:t>
            </a:r>
            <a:r>
              <a:rPr lang="en-US" altLang="en-US" sz="2800" b="0" dirty="0">
                <a:solidFill>
                  <a:srgbClr val="009900"/>
                </a:solidFill>
              </a:rPr>
              <a:t> </a:t>
            </a:r>
            <a:r>
              <a:rPr lang="en-US" altLang="en-US" sz="2800" b="0" dirty="0"/>
              <a:t>in thickness gives a </a:t>
            </a:r>
          </a:p>
          <a:p>
            <a:pPr algn="ctr"/>
            <a:r>
              <a:rPr lang="en-US" altLang="en-US" sz="2800" b="0" u="sng" dirty="0">
                <a:solidFill>
                  <a:srgbClr val="FF0000"/>
                </a:solidFill>
                <a:latin typeface="Arial Black" pitchFamily="34" charset="0"/>
              </a:rPr>
              <a:t>geometric decrease</a:t>
            </a:r>
            <a:r>
              <a:rPr lang="en-US" altLang="en-US" sz="2800" b="0" dirty="0">
                <a:solidFill>
                  <a:srgbClr val="009900"/>
                </a:solidFill>
              </a:rPr>
              <a:t> </a:t>
            </a:r>
            <a:r>
              <a:rPr lang="en-US" altLang="en-US" sz="2800" b="0" dirty="0"/>
              <a:t>in light intensity transmitted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ssolve">
                                      <p:cBhvr>
                                        <p:cTn id="7" dur="5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6867"/>
                                        </p:tgtEl>
                                        <p:attrNameLst>
                                          <p:attrName>style.visibility</p:attrName>
                                        </p:attrNameLst>
                                      </p:cBhvr>
                                      <p:to>
                                        <p:strVal val="visible"/>
                                      </p:to>
                                    </p:set>
                                    <p:anim calcmode="discrete" valueType="clr">
                                      <p:cBhvr override="childStyle">
                                        <p:cTn id="12" dur="80"/>
                                        <p:tgtEl>
                                          <p:spTgt spid="3686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6867"/>
                                        </p:tgtEl>
                                        <p:attrNameLst>
                                          <p:attrName>fillcolor</p:attrName>
                                        </p:attrNameLst>
                                      </p:cBhvr>
                                      <p:tavLst>
                                        <p:tav tm="0">
                                          <p:val>
                                            <p:clrVal>
                                              <a:schemeClr val="accent2"/>
                                            </p:clrVal>
                                          </p:val>
                                        </p:tav>
                                        <p:tav tm="50000">
                                          <p:val>
                                            <p:clrVal>
                                              <a:schemeClr val="hlink"/>
                                            </p:clrVal>
                                          </p:val>
                                        </p:tav>
                                      </p:tavLst>
                                    </p:anim>
                                    <p:set>
                                      <p:cBhvr>
                                        <p:cTn id="14" dur="80"/>
                                        <p:tgtEl>
                                          <p:spTgt spid="36867"/>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36868"/>
                                        </p:tgtEl>
                                        <p:attrNameLst>
                                          <p:attrName>style.visibility</p:attrName>
                                        </p:attrNameLst>
                                      </p:cBhvr>
                                      <p:to>
                                        <p:strVal val="visible"/>
                                      </p:to>
                                    </p:set>
                                    <p:animScale>
                                      <p:cBhvr>
                                        <p:cTn id="19" dur="1000" decel="50000" fill="hold">
                                          <p:stCondLst>
                                            <p:cond delay="0"/>
                                          </p:stCondLst>
                                        </p:cTn>
                                        <p:tgtEl>
                                          <p:spTgt spid="368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6868"/>
                                        </p:tgtEl>
                                        <p:attrNameLst>
                                          <p:attrName>ppt_x</p:attrName>
                                          <p:attrName>ppt_y</p:attrName>
                                        </p:attrNameLst>
                                      </p:cBhvr>
                                    </p:animMotion>
                                    <p:animEffect transition="in" filter="fade">
                                      <p:cBhvr>
                                        <p:cTn id="21" dur="1000"/>
                                        <p:tgtEl>
                                          <p:spTgt spid="3686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6869">
                                            <p:txEl>
                                              <p:pRg st="0" end="0"/>
                                            </p:txEl>
                                          </p:spTgt>
                                        </p:tgtEl>
                                        <p:attrNameLst>
                                          <p:attrName>style.visibility</p:attrName>
                                        </p:attrNameLst>
                                      </p:cBhvr>
                                      <p:to>
                                        <p:strVal val="visible"/>
                                      </p:to>
                                    </p:set>
                                    <p:animEffect transition="in" filter="wipe(left)">
                                      <p:cBhvr>
                                        <p:cTn id="26" dur="2000"/>
                                        <p:tgtEl>
                                          <p:spTgt spid="36869">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6869">
                                            <p:txEl>
                                              <p:pRg st="1" end="1"/>
                                            </p:txEl>
                                          </p:spTgt>
                                        </p:tgtEl>
                                        <p:attrNameLst>
                                          <p:attrName>style.visibility</p:attrName>
                                        </p:attrNameLst>
                                      </p:cBhvr>
                                      <p:to>
                                        <p:strVal val="visible"/>
                                      </p:to>
                                    </p:set>
                                    <p:animEffect transition="in" filter="wipe(left)">
                                      <p:cBhvr>
                                        <p:cTn id="31" dur="2000"/>
                                        <p:tgtEl>
                                          <p:spTgt spid="368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autoUpdateAnimBg="0"/>
      <p:bldP spid="36868" grpId="0" autoUpdateAnimBg="0"/>
      <p:bldP spid="3686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3550" y="2475914"/>
            <a:ext cx="7399607" cy="3650249"/>
          </a:xfrm>
        </p:spPr>
        <p:txBody>
          <a:bodyPr/>
          <a:lstStyle/>
          <a:p>
            <a:pPr>
              <a:buNone/>
            </a:pPr>
            <a:endParaRPr lang="en-IN" dirty="0"/>
          </a:p>
          <a:p>
            <a:pPr>
              <a:buNone/>
            </a:pPr>
            <a:r>
              <a:rPr lang="en-IN" dirty="0"/>
              <a:t>Where:</a:t>
            </a:r>
          </a:p>
          <a:p>
            <a:r>
              <a:rPr lang="en-IN" dirty="0"/>
              <a:t>k – constant</a:t>
            </a:r>
          </a:p>
          <a:p>
            <a:r>
              <a:rPr lang="en-IN" dirty="0"/>
              <a:t>T – the transmittance – the fraction of transmitted radiant energy</a:t>
            </a:r>
          </a:p>
          <a:p>
            <a:r>
              <a:rPr lang="en-IN" dirty="0"/>
              <a:t>b – the path length of the medium</a:t>
            </a:r>
          </a:p>
        </p:txBody>
      </p:sp>
      <p:pic>
        <p:nvPicPr>
          <p:cNvPr id="29702" name="Picture 6"/>
          <p:cNvPicPr>
            <a:picLocks noChangeAspect="1" noChangeArrowheads="1"/>
          </p:cNvPicPr>
          <p:nvPr/>
        </p:nvPicPr>
        <p:blipFill>
          <a:blip r:embed="rId2" cstate="print"/>
          <a:srcRect/>
          <a:stretch>
            <a:fillRect/>
          </a:stretch>
        </p:blipFill>
        <p:spPr bwMode="auto">
          <a:xfrm>
            <a:off x="2175364" y="972356"/>
            <a:ext cx="4933950" cy="1762125"/>
          </a:xfrm>
          <a:prstGeom prst="rect">
            <a:avLst/>
          </a:prstGeom>
          <a:noFill/>
          <a:ln w="9525">
            <a:noFill/>
            <a:miter lim="800000"/>
            <a:headEnd/>
            <a:tailEnd/>
          </a:ln>
          <a:effec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Line 2"/>
          <p:cNvSpPr>
            <a:spLocks noChangeShapeType="1"/>
          </p:cNvSpPr>
          <p:nvPr/>
        </p:nvSpPr>
        <p:spPr bwMode="auto">
          <a:xfrm>
            <a:off x="1600200" y="190500"/>
            <a:ext cx="0" cy="5943600"/>
          </a:xfrm>
          <a:prstGeom prst="line">
            <a:avLst/>
          </a:prstGeom>
          <a:noFill/>
          <a:ln w="63500">
            <a:solidFill>
              <a:srgbClr val="FF0000"/>
            </a:solidFill>
            <a:round/>
            <a:headEnd/>
            <a:tailEnd/>
          </a:ln>
          <a:effectLst/>
        </p:spPr>
        <p:txBody>
          <a:bodyPr wrap="none" anchor="ctr"/>
          <a:lstStyle/>
          <a:p>
            <a:endParaRPr lang="en-IN"/>
          </a:p>
        </p:txBody>
      </p:sp>
      <p:sp>
        <p:nvSpPr>
          <p:cNvPr id="73731" name="Line 3"/>
          <p:cNvSpPr>
            <a:spLocks noChangeShapeType="1"/>
          </p:cNvSpPr>
          <p:nvPr/>
        </p:nvSpPr>
        <p:spPr bwMode="auto">
          <a:xfrm>
            <a:off x="1600200" y="6096000"/>
            <a:ext cx="6477000" cy="0"/>
          </a:xfrm>
          <a:prstGeom prst="line">
            <a:avLst/>
          </a:prstGeom>
          <a:noFill/>
          <a:ln w="63500">
            <a:solidFill>
              <a:srgbClr val="FF0000"/>
            </a:solidFill>
            <a:round/>
            <a:headEnd/>
            <a:tailEnd/>
          </a:ln>
          <a:effectLst/>
        </p:spPr>
        <p:txBody>
          <a:bodyPr wrap="none" anchor="ctr"/>
          <a:lstStyle/>
          <a:p>
            <a:endParaRPr lang="en-IN"/>
          </a:p>
        </p:txBody>
      </p:sp>
      <p:sp>
        <p:nvSpPr>
          <p:cNvPr id="73732" name="Text Box 4"/>
          <p:cNvSpPr txBox="1">
            <a:spLocks noChangeArrowheads="1"/>
          </p:cNvSpPr>
          <p:nvPr/>
        </p:nvSpPr>
        <p:spPr bwMode="auto">
          <a:xfrm>
            <a:off x="3336925" y="6324600"/>
            <a:ext cx="2935288" cy="457200"/>
          </a:xfrm>
          <a:prstGeom prst="rect">
            <a:avLst/>
          </a:prstGeom>
          <a:noFill/>
          <a:ln w="9525">
            <a:noFill/>
            <a:miter lim="800000"/>
            <a:headEnd/>
            <a:tailEnd/>
          </a:ln>
          <a:effectLst/>
        </p:spPr>
        <p:txBody>
          <a:bodyPr wrap="none">
            <a:spAutoFit/>
          </a:bodyPr>
          <a:lstStyle/>
          <a:p>
            <a:r>
              <a:rPr lang="en-US" altLang="en-US" sz="2400">
                <a:solidFill>
                  <a:srgbClr val="009900"/>
                </a:solidFill>
                <a:latin typeface="Times New Roman" pitchFamily="18" charset="0"/>
              </a:rPr>
              <a:t>Units of Optical Path</a:t>
            </a:r>
          </a:p>
        </p:txBody>
      </p:sp>
      <p:sp>
        <p:nvSpPr>
          <p:cNvPr id="73733" name="Text Box 5"/>
          <p:cNvSpPr txBox="1">
            <a:spLocks noChangeArrowheads="1"/>
          </p:cNvSpPr>
          <p:nvPr/>
        </p:nvSpPr>
        <p:spPr bwMode="auto">
          <a:xfrm rot="-5400000">
            <a:off x="-389731" y="2761456"/>
            <a:ext cx="2416175" cy="519113"/>
          </a:xfrm>
          <a:prstGeom prst="rect">
            <a:avLst/>
          </a:prstGeom>
          <a:noFill/>
          <a:ln w="9525">
            <a:noFill/>
            <a:miter lim="800000"/>
            <a:headEnd/>
            <a:tailEnd/>
          </a:ln>
          <a:effectLst/>
        </p:spPr>
        <p:txBody>
          <a:bodyPr wrap="none">
            <a:spAutoFit/>
          </a:bodyPr>
          <a:lstStyle/>
          <a:p>
            <a:r>
              <a:rPr lang="en-US" altLang="en-US" sz="2800">
                <a:solidFill>
                  <a:srgbClr val="009900"/>
                </a:solidFill>
                <a:latin typeface="Times New Roman" pitchFamily="18" charset="0"/>
              </a:rPr>
              <a:t>Transmittance</a:t>
            </a:r>
          </a:p>
        </p:txBody>
      </p:sp>
      <p:sp>
        <p:nvSpPr>
          <p:cNvPr id="73734" name="Text Box 6"/>
          <p:cNvSpPr txBox="1">
            <a:spLocks noChangeArrowheads="1"/>
          </p:cNvSpPr>
          <p:nvPr/>
        </p:nvSpPr>
        <p:spPr bwMode="auto">
          <a:xfrm>
            <a:off x="1524000" y="6096000"/>
            <a:ext cx="6756400" cy="457200"/>
          </a:xfrm>
          <a:prstGeom prst="rect">
            <a:avLst/>
          </a:prstGeom>
          <a:noFill/>
          <a:ln w="9525">
            <a:noFill/>
            <a:miter lim="800000"/>
            <a:headEnd/>
            <a:tailEnd/>
          </a:ln>
          <a:effectLst/>
        </p:spPr>
        <p:txBody>
          <a:bodyPr wrap="none">
            <a:spAutoFit/>
          </a:bodyPr>
          <a:lstStyle/>
          <a:p>
            <a:r>
              <a:rPr lang="en-US" altLang="en-US" sz="2400">
                <a:solidFill>
                  <a:srgbClr val="009900"/>
                </a:solidFill>
              </a:rPr>
              <a:t>0             1             2             3              4             5</a:t>
            </a:r>
          </a:p>
        </p:txBody>
      </p:sp>
      <p:sp>
        <p:nvSpPr>
          <p:cNvPr id="73735" name="Text Box 7"/>
          <p:cNvSpPr txBox="1">
            <a:spLocks noChangeArrowheads="1"/>
          </p:cNvSpPr>
          <p:nvPr/>
        </p:nvSpPr>
        <p:spPr bwMode="auto">
          <a:xfrm>
            <a:off x="1143000" y="381000"/>
            <a:ext cx="501650" cy="5859463"/>
          </a:xfrm>
          <a:prstGeom prst="rect">
            <a:avLst/>
          </a:prstGeom>
          <a:noFill/>
          <a:ln w="9525">
            <a:noFill/>
            <a:miter lim="800000"/>
            <a:headEnd/>
            <a:tailEnd/>
          </a:ln>
          <a:effectLst/>
        </p:spPr>
        <p:txBody>
          <a:bodyPr wrap="none">
            <a:spAutoFit/>
          </a:bodyPr>
          <a:lstStyle/>
          <a:p>
            <a:r>
              <a:rPr lang="en-US" altLang="en-US">
                <a:solidFill>
                  <a:srgbClr val="009900"/>
                </a:solidFill>
              </a:rPr>
              <a:t>1.0</a:t>
            </a:r>
          </a:p>
          <a:p>
            <a:endParaRPr lang="en-US" altLang="en-US">
              <a:solidFill>
                <a:srgbClr val="009900"/>
              </a:solidFill>
            </a:endParaRPr>
          </a:p>
          <a:p>
            <a:r>
              <a:rPr lang="en-US" altLang="en-US">
                <a:solidFill>
                  <a:srgbClr val="009900"/>
                </a:solidFill>
              </a:rPr>
              <a:t>.9</a:t>
            </a:r>
          </a:p>
          <a:p>
            <a:endParaRPr lang="en-US" altLang="en-US">
              <a:solidFill>
                <a:srgbClr val="009900"/>
              </a:solidFill>
            </a:endParaRPr>
          </a:p>
          <a:p>
            <a:r>
              <a:rPr lang="en-US" altLang="en-US">
                <a:solidFill>
                  <a:srgbClr val="009900"/>
                </a:solidFill>
              </a:rPr>
              <a:t>.8</a:t>
            </a:r>
          </a:p>
          <a:p>
            <a:endParaRPr lang="en-US" altLang="en-US">
              <a:solidFill>
                <a:srgbClr val="009900"/>
              </a:solidFill>
            </a:endParaRPr>
          </a:p>
          <a:p>
            <a:r>
              <a:rPr lang="en-US" altLang="en-US">
                <a:solidFill>
                  <a:srgbClr val="009900"/>
                </a:solidFill>
              </a:rPr>
              <a:t>.7</a:t>
            </a:r>
          </a:p>
          <a:p>
            <a:endParaRPr lang="en-US" altLang="en-US">
              <a:solidFill>
                <a:srgbClr val="009900"/>
              </a:solidFill>
            </a:endParaRPr>
          </a:p>
          <a:p>
            <a:r>
              <a:rPr lang="en-US" altLang="en-US">
                <a:solidFill>
                  <a:srgbClr val="009900"/>
                </a:solidFill>
              </a:rPr>
              <a:t>.6</a:t>
            </a:r>
          </a:p>
          <a:p>
            <a:endParaRPr lang="en-US" altLang="en-US">
              <a:solidFill>
                <a:srgbClr val="009900"/>
              </a:solidFill>
            </a:endParaRPr>
          </a:p>
          <a:p>
            <a:r>
              <a:rPr lang="en-US" altLang="en-US">
                <a:solidFill>
                  <a:srgbClr val="009900"/>
                </a:solidFill>
              </a:rPr>
              <a:t>.5</a:t>
            </a:r>
          </a:p>
          <a:p>
            <a:endParaRPr lang="en-US" altLang="en-US">
              <a:solidFill>
                <a:srgbClr val="009900"/>
              </a:solidFill>
            </a:endParaRPr>
          </a:p>
          <a:p>
            <a:r>
              <a:rPr lang="en-US" altLang="en-US">
                <a:solidFill>
                  <a:srgbClr val="009900"/>
                </a:solidFill>
              </a:rPr>
              <a:t>.4</a:t>
            </a:r>
          </a:p>
          <a:p>
            <a:endParaRPr lang="en-US" altLang="en-US">
              <a:solidFill>
                <a:srgbClr val="009900"/>
              </a:solidFill>
            </a:endParaRPr>
          </a:p>
          <a:p>
            <a:r>
              <a:rPr lang="en-US" altLang="en-US">
                <a:solidFill>
                  <a:srgbClr val="009900"/>
                </a:solidFill>
              </a:rPr>
              <a:t>.3</a:t>
            </a:r>
          </a:p>
          <a:p>
            <a:endParaRPr lang="en-US" altLang="en-US">
              <a:solidFill>
                <a:srgbClr val="009900"/>
              </a:solidFill>
            </a:endParaRPr>
          </a:p>
          <a:p>
            <a:r>
              <a:rPr lang="en-US" altLang="en-US">
                <a:solidFill>
                  <a:srgbClr val="009900"/>
                </a:solidFill>
              </a:rPr>
              <a:t>.2</a:t>
            </a:r>
          </a:p>
          <a:p>
            <a:endParaRPr lang="en-US" altLang="en-US">
              <a:solidFill>
                <a:srgbClr val="009900"/>
              </a:solidFill>
            </a:endParaRPr>
          </a:p>
          <a:p>
            <a:r>
              <a:rPr lang="en-US" altLang="en-US">
                <a:solidFill>
                  <a:srgbClr val="009900"/>
                </a:solidFill>
              </a:rPr>
              <a:t>.1</a:t>
            </a:r>
          </a:p>
          <a:p>
            <a:endParaRPr lang="en-US" altLang="en-US">
              <a:solidFill>
                <a:srgbClr val="009900"/>
              </a:solidFill>
            </a:endParaRPr>
          </a:p>
          <a:p>
            <a:r>
              <a:rPr lang="en-US" altLang="en-US">
                <a:solidFill>
                  <a:srgbClr val="009900"/>
                </a:solidFill>
              </a:rPr>
              <a:t> 0</a:t>
            </a:r>
          </a:p>
        </p:txBody>
      </p:sp>
      <p:grpSp>
        <p:nvGrpSpPr>
          <p:cNvPr id="2" name="Group 44"/>
          <p:cNvGrpSpPr>
            <a:grpSpLocks/>
          </p:cNvGrpSpPr>
          <p:nvPr/>
        </p:nvGrpSpPr>
        <p:grpSpPr bwMode="auto">
          <a:xfrm>
            <a:off x="1600200" y="533400"/>
            <a:ext cx="228600" cy="5029200"/>
            <a:chOff x="1008" y="336"/>
            <a:chExt cx="144" cy="3168"/>
          </a:xfrm>
        </p:grpSpPr>
        <p:sp>
          <p:nvSpPr>
            <p:cNvPr id="15395" name="Line 8"/>
            <p:cNvSpPr>
              <a:spLocks noChangeShapeType="1"/>
            </p:cNvSpPr>
            <p:nvPr/>
          </p:nvSpPr>
          <p:spPr bwMode="auto">
            <a:xfrm>
              <a:off x="1008" y="3504"/>
              <a:ext cx="144" cy="0"/>
            </a:xfrm>
            <a:prstGeom prst="line">
              <a:avLst/>
            </a:prstGeom>
            <a:noFill/>
            <a:ln w="38100">
              <a:solidFill>
                <a:srgbClr val="009900"/>
              </a:solidFill>
              <a:round/>
              <a:headEnd/>
              <a:tailEnd/>
            </a:ln>
            <a:effectLst/>
          </p:spPr>
          <p:txBody>
            <a:bodyPr wrap="none" anchor="ctr"/>
            <a:lstStyle/>
            <a:p>
              <a:endParaRPr lang="en-IN"/>
            </a:p>
          </p:txBody>
        </p:sp>
        <p:sp>
          <p:nvSpPr>
            <p:cNvPr id="15396" name="Line 9"/>
            <p:cNvSpPr>
              <a:spLocks noChangeShapeType="1"/>
            </p:cNvSpPr>
            <p:nvPr/>
          </p:nvSpPr>
          <p:spPr bwMode="auto">
            <a:xfrm>
              <a:off x="1008" y="3120"/>
              <a:ext cx="144" cy="0"/>
            </a:xfrm>
            <a:prstGeom prst="line">
              <a:avLst/>
            </a:prstGeom>
            <a:noFill/>
            <a:ln w="38100">
              <a:solidFill>
                <a:srgbClr val="009900"/>
              </a:solidFill>
              <a:round/>
              <a:headEnd/>
              <a:tailEnd/>
            </a:ln>
            <a:effectLst/>
          </p:spPr>
          <p:txBody>
            <a:bodyPr wrap="none" anchor="ctr"/>
            <a:lstStyle/>
            <a:p>
              <a:endParaRPr lang="en-IN"/>
            </a:p>
          </p:txBody>
        </p:sp>
        <p:sp>
          <p:nvSpPr>
            <p:cNvPr id="15397" name="Line 10"/>
            <p:cNvSpPr>
              <a:spLocks noChangeShapeType="1"/>
            </p:cNvSpPr>
            <p:nvPr/>
          </p:nvSpPr>
          <p:spPr bwMode="auto">
            <a:xfrm>
              <a:off x="1008" y="2784"/>
              <a:ext cx="144" cy="0"/>
            </a:xfrm>
            <a:prstGeom prst="line">
              <a:avLst/>
            </a:prstGeom>
            <a:noFill/>
            <a:ln w="38100">
              <a:solidFill>
                <a:srgbClr val="009900"/>
              </a:solidFill>
              <a:round/>
              <a:headEnd/>
              <a:tailEnd/>
            </a:ln>
            <a:effectLst/>
          </p:spPr>
          <p:txBody>
            <a:bodyPr wrap="none" anchor="ctr"/>
            <a:lstStyle/>
            <a:p>
              <a:endParaRPr lang="en-IN"/>
            </a:p>
          </p:txBody>
        </p:sp>
        <p:sp>
          <p:nvSpPr>
            <p:cNvPr id="15398" name="Line 11"/>
            <p:cNvSpPr>
              <a:spLocks noChangeShapeType="1"/>
            </p:cNvSpPr>
            <p:nvPr/>
          </p:nvSpPr>
          <p:spPr bwMode="auto">
            <a:xfrm>
              <a:off x="1008" y="2448"/>
              <a:ext cx="144" cy="0"/>
            </a:xfrm>
            <a:prstGeom prst="line">
              <a:avLst/>
            </a:prstGeom>
            <a:noFill/>
            <a:ln w="38100">
              <a:solidFill>
                <a:srgbClr val="009900"/>
              </a:solidFill>
              <a:round/>
              <a:headEnd/>
              <a:tailEnd/>
            </a:ln>
            <a:effectLst/>
          </p:spPr>
          <p:txBody>
            <a:bodyPr wrap="none" anchor="ctr"/>
            <a:lstStyle/>
            <a:p>
              <a:endParaRPr lang="en-IN"/>
            </a:p>
          </p:txBody>
        </p:sp>
        <p:sp>
          <p:nvSpPr>
            <p:cNvPr id="15399" name="Line 12"/>
            <p:cNvSpPr>
              <a:spLocks noChangeShapeType="1"/>
            </p:cNvSpPr>
            <p:nvPr/>
          </p:nvSpPr>
          <p:spPr bwMode="auto">
            <a:xfrm>
              <a:off x="1008" y="2064"/>
              <a:ext cx="144" cy="0"/>
            </a:xfrm>
            <a:prstGeom prst="line">
              <a:avLst/>
            </a:prstGeom>
            <a:noFill/>
            <a:ln w="38100">
              <a:solidFill>
                <a:srgbClr val="009900"/>
              </a:solidFill>
              <a:round/>
              <a:headEnd/>
              <a:tailEnd/>
            </a:ln>
            <a:effectLst/>
          </p:spPr>
          <p:txBody>
            <a:bodyPr wrap="none" anchor="ctr"/>
            <a:lstStyle/>
            <a:p>
              <a:endParaRPr lang="en-IN"/>
            </a:p>
          </p:txBody>
        </p:sp>
        <p:sp>
          <p:nvSpPr>
            <p:cNvPr id="15400" name="Line 13"/>
            <p:cNvSpPr>
              <a:spLocks noChangeShapeType="1"/>
            </p:cNvSpPr>
            <p:nvPr/>
          </p:nvSpPr>
          <p:spPr bwMode="auto">
            <a:xfrm>
              <a:off x="1008" y="1728"/>
              <a:ext cx="144" cy="0"/>
            </a:xfrm>
            <a:prstGeom prst="line">
              <a:avLst/>
            </a:prstGeom>
            <a:noFill/>
            <a:ln w="38100">
              <a:solidFill>
                <a:srgbClr val="009900"/>
              </a:solidFill>
              <a:round/>
              <a:headEnd/>
              <a:tailEnd/>
            </a:ln>
            <a:effectLst/>
          </p:spPr>
          <p:txBody>
            <a:bodyPr wrap="none" anchor="ctr"/>
            <a:lstStyle/>
            <a:p>
              <a:endParaRPr lang="en-IN"/>
            </a:p>
          </p:txBody>
        </p:sp>
        <p:sp>
          <p:nvSpPr>
            <p:cNvPr id="15401" name="Line 14"/>
            <p:cNvSpPr>
              <a:spLocks noChangeShapeType="1"/>
            </p:cNvSpPr>
            <p:nvPr/>
          </p:nvSpPr>
          <p:spPr bwMode="auto">
            <a:xfrm>
              <a:off x="1008" y="1344"/>
              <a:ext cx="144" cy="0"/>
            </a:xfrm>
            <a:prstGeom prst="line">
              <a:avLst/>
            </a:prstGeom>
            <a:noFill/>
            <a:ln w="38100">
              <a:solidFill>
                <a:srgbClr val="009900"/>
              </a:solidFill>
              <a:round/>
              <a:headEnd/>
              <a:tailEnd/>
            </a:ln>
            <a:effectLst/>
          </p:spPr>
          <p:txBody>
            <a:bodyPr wrap="none" anchor="ctr"/>
            <a:lstStyle/>
            <a:p>
              <a:endParaRPr lang="en-IN"/>
            </a:p>
          </p:txBody>
        </p:sp>
        <p:sp>
          <p:nvSpPr>
            <p:cNvPr id="15402" name="Line 15"/>
            <p:cNvSpPr>
              <a:spLocks noChangeShapeType="1"/>
            </p:cNvSpPr>
            <p:nvPr/>
          </p:nvSpPr>
          <p:spPr bwMode="auto">
            <a:xfrm>
              <a:off x="1008" y="1008"/>
              <a:ext cx="144" cy="0"/>
            </a:xfrm>
            <a:prstGeom prst="line">
              <a:avLst/>
            </a:prstGeom>
            <a:noFill/>
            <a:ln w="38100">
              <a:solidFill>
                <a:srgbClr val="009900"/>
              </a:solidFill>
              <a:round/>
              <a:headEnd/>
              <a:tailEnd/>
            </a:ln>
            <a:effectLst/>
          </p:spPr>
          <p:txBody>
            <a:bodyPr wrap="none" anchor="ctr"/>
            <a:lstStyle/>
            <a:p>
              <a:endParaRPr lang="en-IN"/>
            </a:p>
          </p:txBody>
        </p:sp>
        <p:sp>
          <p:nvSpPr>
            <p:cNvPr id="15403" name="Line 16"/>
            <p:cNvSpPr>
              <a:spLocks noChangeShapeType="1"/>
            </p:cNvSpPr>
            <p:nvPr/>
          </p:nvSpPr>
          <p:spPr bwMode="auto">
            <a:xfrm>
              <a:off x="1008" y="672"/>
              <a:ext cx="144" cy="0"/>
            </a:xfrm>
            <a:prstGeom prst="line">
              <a:avLst/>
            </a:prstGeom>
            <a:noFill/>
            <a:ln w="38100">
              <a:solidFill>
                <a:srgbClr val="009900"/>
              </a:solidFill>
              <a:round/>
              <a:headEnd/>
              <a:tailEnd/>
            </a:ln>
            <a:effectLst/>
          </p:spPr>
          <p:txBody>
            <a:bodyPr wrap="none" anchor="ctr"/>
            <a:lstStyle/>
            <a:p>
              <a:endParaRPr lang="en-IN"/>
            </a:p>
          </p:txBody>
        </p:sp>
        <p:sp>
          <p:nvSpPr>
            <p:cNvPr id="15404" name="Line 17"/>
            <p:cNvSpPr>
              <a:spLocks noChangeShapeType="1"/>
            </p:cNvSpPr>
            <p:nvPr/>
          </p:nvSpPr>
          <p:spPr bwMode="auto">
            <a:xfrm>
              <a:off x="1008" y="336"/>
              <a:ext cx="144" cy="0"/>
            </a:xfrm>
            <a:prstGeom prst="line">
              <a:avLst/>
            </a:prstGeom>
            <a:noFill/>
            <a:ln w="38100">
              <a:solidFill>
                <a:srgbClr val="009900"/>
              </a:solidFill>
              <a:round/>
              <a:headEnd/>
              <a:tailEnd/>
            </a:ln>
            <a:effectLst/>
          </p:spPr>
          <p:txBody>
            <a:bodyPr wrap="none" anchor="ctr"/>
            <a:lstStyle/>
            <a:p>
              <a:endParaRPr lang="en-IN"/>
            </a:p>
          </p:txBody>
        </p:sp>
      </p:grpSp>
      <p:sp>
        <p:nvSpPr>
          <p:cNvPr id="73746" name="Text Box 18"/>
          <p:cNvSpPr txBox="1">
            <a:spLocks noChangeArrowheads="1"/>
          </p:cNvSpPr>
          <p:nvPr/>
        </p:nvSpPr>
        <p:spPr bwMode="auto">
          <a:xfrm>
            <a:off x="593725" y="422275"/>
            <a:ext cx="404813" cy="457200"/>
          </a:xfrm>
          <a:prstGeom prst="rect">
            <a:avLst/>
          </a:prstGeom>
          <a:noFill/>
          <a:ln w="9525">
            <a:noFill/>
            <a:miter lim="800000"/>
            <a:headEnd/>
            <a:tailEnd/>
          </a:ln>
          <a:effectLst/>
        </p:spPr>
        <p:txBody>
          <a:bodyPr wrap="none">
            <a:spAutoFit/>
          </a:bodyPr>
          <a:lstStyle/>
          <a:p>
            <a:r>
              <a:rPr lang="en-US" altLang="en-US" sz="2400">
                <a:solidFill>
                  <a:schemeClr val="accent2"/>
                </a:solidFill>
                <a:latin typeface="Times New Roman" pitchFamily="18" charset="0"/>
              </a:rPr>
              <a:t>I</a:t>
            </a:r>
            <a:r>
              <a:rPr lang="en-US" altLang="en-US" sz="2400" baseline="-25000">
                <a:solidFill>
                  <a:schemeClr val="accent2"/>
                </a:solidFill>
                <a:latin typeface="Times New Roman" pitchFamily="18" charset="0"/>
              </a:rPr>
              <a:t>0</a:t>
            </a:r>
            <a:endParaRPr lang="en-US" altLang="en-US" sz="2400">
              <a:solidFill>
                <a:schemeClr val="accent2"/>
              </a:solidFill>
              <a:latin typeface="Times New Roman" pitchFamily="18" charset="0"/>
            </a:endParaRPr>
          </a:p>
        </p:txBody>
      </p:sp>
      <p:sp>
        <p:nvSpPr>
          <p:cNvPr id="73747" name="Line 19"/>
          <p:cNvSpPr>
            <a:spLocks noChangeShapeType="1"/>
          </p:cNvSpPr>
          <p:nvPr/>
        </p:nvSpPr>
        <p:spPr bwMode="auto">
          <a:xfrm>
            <a:off x="533400" y="533400"/>
            <a:ext cx="685800" cy="0"/>
          </a:xfrm>
          <a:prstGeom prst="line">
            <a:avLst/>
          </a:prstGeom>
          <a:noFill/>
          <a:ln w="31750">
            <a:solidFill>
              <a:schemeClr val="accent2"/>
            </a:solidFill>
            <a:round/>
            <a:headEnd/>
            <a:tailEnd type="triangle" w="med" len="med"/>
          </a:ln>
          <a:effectLst/>
        </p:spPr>
        <p:txBody>
          <a:bodyPr wrap="none" anchor="ctr"/>
          <a:lstStyle/>
          <a:p>
            <a:endParaRPr lang="en-IN"/>
          </a:p>
        </p:txBody>
      </p:sp>
      <p:sp>
        <p:nvSpPr>
          <p:cNvPr id="73748" name="Line 20"/>
          <p:cNvSpPr>
            <a:spLocks noChangeShapeType="1"/>
          </p:cNvSpPr>
          <p:nvPr/>
        </p:nvSpPr>
        <p:spPr bwMode="auto">
          <a:xfrm>
            <a:off x="2209800" y="3276600"/>
            <a:ext cx="685800" cy="0"/>
          </a:xfrm>
          <a:prstGeom prst="line">
            <a:avLst/>
          </a:prstGeom>
          <a:noFill/>
          <a:ln w="31750">
            <a:solidFill>
              <a:schemeClr val="accent2"/>
            </a:solidFill>
            <a:round/>
            <a:headEnd/>
            <a:tailEnd type="triangle" w="med" len="med"/>
          </a:ln>
          <a:effectLst/>
        </p:spPr>
        <p:txBody>
          <a:bodyPr wrap="none" anchor="ctr"/>
          <a:lstStyle/>
          <a:p>
            <a:endParaRPr lang="en-IN"/>
          </a:p>
        </p:txBody>
      </p:sp>
      <p:sp>
        <p:nvSpPr>
          <p:cNvPr id="73749" name="Line 21"/>
          <p:cNvSpPr>
            <a:spLocks noChangeShapeType="1"/>
          </p:cNvSpPr>
          <p:nvPr/>
        </p:nvSpPr>
        <p:spPr bwMode="auto">
          <a:xfrm>
            <a:off x="3505200" y="4724400"/>
            <a:ext cx="685800" cy="0"/>
          </a:xfrm>
          <a:prstGeom prst="line">
            <a:avLst/>
          </a:prstGeom>
          <a:noFill/>
          <a:ln w="31750">
            <a:solidFill>
              <a:schemeClr val="accent2"/>
            </a:solidFill>
            <a:round/>
            <a:headEnd/>
            <a:tailEnd type="triangle" w="med" len="med"/>
          </a:ln>
          <a:effectLst/>
        </p:spPr>
        <p:txBody>
          <a:bodyPr wrap="none" anchor="ctr"/>
          <a:lstStyle/>
          <a:p>
            <a:endParaRPr lang="en-IN"/>
          </a:p>
        </p:txBody>
      </p:sp>
      <p:sp>
        <p:nvSpPr>
          <p:cNvPr id="73750" name="Line 22"/>
          <p:cNvSpPr>
            <a:spLocks noChangeShapeType="1"/>
          </p:cNvSpPr>
          <p:nvPr/>
        </p:nvSpPr>
        <p:spPr bwMode="auto">
          <a:xfrm>
            <a:off x="4800600" y="5410200"/>
            <a:ext cx="685800" cy="0"/>
          </a:xfrm>
          <a:prstGeom prst="line">
            <a:avLst/>
          </a:prstGeom>
          <a:noFill/>
          <a:ln w="31750">
            <a:solidFill>
              <a:schemeClr val="accent2"/>
            </a:solidFill>
            <a:round/>
            <a:headEnd/>
            <a:tailEnd type="triangle" w="med" len="med"/>
          </a:ln>
          <a:effectLst/>
        </p:spPr>
        <p:txBody>
          <a:bodyPr wrap="none" anchor="ctr"/>
          <a:lstStyle/>
          <a:p>
            <a:endParaRPr lang="en-IN"/>
          </a:p>
        </p:txBody>
      </p:sp>
      <p:sp>
        <p:nvSpPr>
          <p:cNvPr id="73751" name="Line 23"/>
          <p:cNvSpPr>
            <a:spLocks noChangeShapeType="1"/>
          </p:cNvSpPr>
          <p:nvPr/>
        </p:nvSpPr>
        <p:spPr bwMode="auto">
          <a:xfrm>
            <a:off x="6096000" y="5715000"/>
            <a:ext cx="685800" cy="0"/>
          </a:xfrm>
          <a:prstGeom prst="line">
            <a:avLst/>
          </a:prstGeom>
          <a:noFill/>
          <a:ln w="31750">
            <a:solidFill>
              <a:schemeClr val="accent2"/>
            </a:solidFill>
            <a:round/>
            <a:headEnd/>
            <a:tailEnd type="triangle" w="med" len="med"/>
          </a:ln>
          <a:effectLst/>
        </p:spPr>
        <p:txBody>
          <a:bodyPr wrap="none" anchor="ctr"/>
          <a:lstStyle/>
          <a:p>
            <a:endParaRPr lang="en-IN"/>
          </a:p>
        </p:txBody>
      </p:sp>
      <p:sp>
        <p:nvSpPr>
          <p:cNvPr id="73752" name="Line 24"/>
          <p:cNvSpPr>
            <a:spLocks noChangeShapeType="1"/>
          </p:cNvSpPr>
          <p:nvPr/>
        </p:nvSpPr>
        <p:spPr bwMode="auto">
          <a:xfrm>
            <a:off x="7391400" y="5943600"/>
            <a:ext cx="685800" cy="0"/>
          </a:xfrm>
          <a:prstGeom prst="line">
            <a:avLst/>
          </a:prstGeom>
          <a:noFill/>
          <a:ln w="31750">
            <a:solidFill>
              <a:schemeClr val="accent2"/>
            </a:solidFill>
            <a:round/>
            <a:headEnd/>
            <a:tailEnd type="triangle" w="med" len="med"/>
          </a:ln>
          <a:effectLst/>
        </p:spPr>
        <p:txBody>
          <a:bodyPr wrap="none" anchor="ctr"/>
          <a:lstStyle/>
          <a:p>
            <a:endParaRPr lang="en-IN"/>
          </a:p>
        </p:txBody>
      </p:sp>
      <p:sp>
        <p:nvSpPr>
          <p:cNvPr id="73753" name="Line 25"/>
          <p:cNvSpPr>
            <a:spLocks noChangeShapeType="1"/>
          </p:cNvSpPr>
          <p:nvPr/>
        </p:nvSpPr>
        <p:spPr bwMode="auto">
          <a:xfrm>
            <a:off x="8229600" y="5943600"/>
            <a:ext cx="685800" cy="0"/>
          </a:xfrm>
          <a:prstGeom prst="line">
            <a:avLst/>
          </a:prstGeom>
          <a:noFill/>
          <a:ln w="31750">
            <a:solidFill>
              <a:schemeClr val="accent2"/>
            </a:solidFill>
            <a:round/>
            <a:headEnd/>
            <a:tailEnd type="triangle" w="med" len="med"/>
          </a:ln>
          <a:effectLst/>
        </p:spPr>
        <p:txBody>
          <a:bodyPr wrap="none" anchor="ctr"/>
          <a:lstStyle/>
          <a:p>
            <a:endParaRPr lang="en-IN"/>
          </a:p>
        </p:txBody>
      </p:sp>
      <p:sp>
        <p:nvSpPr>
          <p:cNvPr id="73754" name="Text Box 26"/>
          <p:cNvSpPr txBox="1">
            <a:spLocks noChangeArrowheads="1"/>
          </p:cNvSpPr>
          <p:nvPr/>
        </p:nvSpPr>
        <p:spPr bwMode="auto">
          <a:xfrm>
            <a:off x="2414588" y="3200400"/>
            <a:ext cx="404812" cy="457200"/>
          </a:xfrm>
          <a:prstGeom prst="rect">
            <a:avLst/>
          </a:prstGeom>
          <a:noFill/>
          <a:ln w="9525">
            <a:noFill/>
            <a:miter lim="800000"/>
            <a:headEnd/>
            <a:tailEnd/>
          </a:ln>
          <a:effectLst/>
        </p:spPr>
        <p:txBody>
          <a:bodyPr wrap="none">
            <a:spAutoFit/>
          </a:bodyPr>
          <a:lstStyle/>
          <a:p>
            <a:r>
              <a:rPr lang="en-US" altLang="en-US" sz="2400">
                <a:solidFill>
                  <a:schemeClr val="accent2"/>
                </a:solidFill>
                <a:latin typeface="Times New Roman" pitchFamily="18" charset="0"/>
              </a:rPr>
              <a:t>I</a:t>
            </a:r>
            <a:r>
              <a:rPr lang="en-US" altLang="en-US" sz="2400" baseline="-25000">
                <a:solidFill>
                  <a:schemeClr val="accent2"/>
                </a:solidFill>
                <a:latin typeface="Times New Roman" pitchFamily="18" charset="0"/>
              </a:rPr>
              <a:t>1</a:t>
            </a:r>
            <a:endParaRPr lang="en-US" altLang="en-US" sz="2400">
              <a:solidFill>
                <a:schemeClr val="accent2"/>
              </a:solidFill>
              <a:latin typeface="Times New Roman" pitchFamily="18" charset="0"/>
            </a:endParaRPr>
          </a:p>
        </p:txBody>
      </p:sp>
      <p:sp>
        <p:nvSpPr>
          <p:cNvPr id="73755" name="Text Box 27"/>
          <p:cNvSpPr txBox="1">
            <a:spLocks noChangeArrowheads="1"/>
          </p:cNvSpPr>
          <p:nvPr/>
        </p:nvSpPr>
        <p:spPr bwMode="auto">
          <a:xfrm>
            <a:off x="3709988" y="4648200"/>
            <a:ext cx="404812" cy="457200"/>
          </a:xfrm>
          <a:prstGeom prst="rect">
            <a:avLst/>
          </a:prstGeom>
          <a:noFill/>
          <a:ln w="9525">
            <a:noFill/>
            <a:miter lim="800000"/>
            <a:headEnd/>
            <a:tailEnd/>
          </a:ln>
          <a:effectLst/>
        </p:spPr>
        <p:txBody>
          <a:bodyPr wrap="none">
            <a:spAutoFit/>
          </a:bodyPr>
          <a:lstStyle/>
          <a:p>
            <a:r>
              <a:rPr lang="en-US" altLang="en-US" sz="2400">
                <a:solidFill>
                  <a:schemeClr val="accent2"/>
                </a:solidFill>
                <a:latin typeface="Times New Roman" pitchFamily="18" charset="0"/>
              </a:rPr>
              <a:t>I</a:t>
            </a:r>
            <a:r>
              <a:rPr lang="en-US" altLang="en-US" sz="2400" baseline="-25000">
                <a:solidFill>
                  <a:schemeClr val="accent2"/>
                </a:solidFill>
                <a:latin typeface="Times New Roman" pitchFamily="18" charset="0"/>
              </a:rPr>
              <a:t>2</a:t>
            </a:r>
            <a:endParaRPr lang="en-US" altLang="en-US" sz="2400">
              <a:solidFill>
                <a:schemeClr val="accent2"/>
              </a:solidFill>
              <a:latin typeface="Times New Roman" pitchFamily="18" charset="0"/>
            </a:endParaRPr>
          </a:p>
        </p:txBody>
      </p:sp>
      <p:sp>
        <p:nvSpPr>
          <p:cNvPr id="73756" name="Text Box 28"/>
          <p:cNvSpPr txBox="1">
            <a:spLocks noChangeArrowheads="1"/>
          </p:cNvSpPr>
          <p:nvPr/>
        </p:nvSpPr>
        <p:spPr bwMode="auto">
          <a:xfrm>
            <a:off x="5005388" y="5334000"/>
            <a:ext cx="404812" cy="457200"/>
          </a:xfrm>
          <a:prstGeom prst="rect">
            <a:avLst/>
          </a:prstGeom>
          <a:noFill/>
          <a:ln w="9525">
            <a:noFill/>
            <a:miter lim="800000"/>
            <a:headEnd/>
            <a:tailEnd/>
          </a:ln>
          <a:effectLst/>
        </p:spPr>
        <p:txBody>
          <a:bodyPr wrap="none">
            <a:spAutoFit/>
          </a:bodyPr>
          <a:lstStyle/>
          <a:p>
            <a:r>
              <a:rPr lang="en-US" altLang="en-US" sz="2400">
                <a:solidFill>
                  <a:schemeClr val="accent2"/>
                </a:solidFill>
                <a:latin typeface="Times New Roman" pitchFamily="18" charset="0"/>
              </a:rPr>
              <a:t>I</a:t>
            </a:r>
            <a:r>
              <a:rPr lang="en-US" altLang="en-US" sz="2400" baseline="-25000">
                <a:solidFill>
                  <a:schemeClr val="accent2"/>
                </a:solidFill>
                <a:latin typeface="Times New Roman" pitchFamily="18" charset="0"/>
              </a:rPr>
              <a:t>3</a:t>
            </a:r>
            <a:endParaRPr lang="en-US" altLang="en-US" sz="2400">
              <a:solidFill>
                <a:schemeClr val="accent2"/>
              </a:solidFill>
              <a:latin typeface="Times New Roman" pitchFamily="18" charset="0"/>
            </a:endParaRPr>
          </a:p>
        </p:txBody>
      </p:sp>
      <p:sp>
        <p:nvSpPr>
          <p:cNvPr id="73757" name="Text Box 29"/>
          <p:cNvSpPr txBox="1">
            <a:spLocks noChangeArrowheads="1"/>
          </p:cNvSpPr>
          <p:nvPr/>
        </p:nvSpPr>
        <p:spPr bwMode="auto">
          <a:xfrm>
            <a:off x="6300788" y="5638800"/>
            <a:ext cx="404812" cy="457200"/>
          </a:xfrm>
          <a:prstGeom prst="rect">
            <a:avLst/>
          </a:prstGeom>
          <a:noFill/>
          <a:ln w="9525">
            <a:noFill/>
            <a:miter lim="800000"/>
            <a:headEnd/>
            <a:tailEnd/>
          </a:ln>
          <a:effectLst/>
        </p:spPr>
        <p:txBody>
          <a:bodyPr wrap="none">
            <a:spAutoFit/>
          </a:bodyPr>
          <a:lstStyle/>
          <a:p>
            <a:r>
              <a:rPr lang="en-US" altLang="en-US" sz="2400">
                <a:solidFill>
                  <a:schemeClr val="accent2"/>
                </a:solidFill>
                <a:latin typeface="Times New Roman" pitchFamily="18" charset="0"/>
              </a:rPr>
              <a:t>I</a:t>
            </a:r>
            <a:r>
              <a:rPr lang="en-US" altLang="en-US" sz="2400" baseline="-25000">
                <a:solidFill>
                  <a:schemeClr val="accent2"/>
                </a:solidFill>
                <a:latin typeface="Times New Roman" pitchFamily="18" charset="0"/>
              </a:rPr>
              <a:t>4</a:t>
            </a:r>
            <a:endParaRPr lang="en-US" altLang="en-US" sz="2400">
              <a:solidFill>
                <a:schemeClr val="accent2"/>
              </a:solidFill>
              <a:latin typeface="Times New Roman" pitchFamily="18" charset="0"/>
            </a:endParaRPr>
          </a:p>
        </p:txBody>
      </p:sp>
      <p:sp>
        <p:nvSpPr>
          <p:cNvPr id="73758" name="Text Box 30"/>
          <p:cNvSpPr txBox="1">
            <a:spLocks noChangeArrowheads="1"/>
          </p:cNvSpPr>
          <p:nvPr/>
        </p:nvSpPr>
        <p:spPr bwMode="auto">
          <a:xfrm>
            <a:off x="7620000" y="5410200"/>
            <a:ext cx="404813" cy="457200"/>
          </a:xfrm>
          <a:prstGeom prst="rect">
            <a:avLst/>
          </a:prstGeom>
          <a:noFill/>
          <a:ln w="9525">
            <a:noFill/>
            <a:miter lim="800000"/>
            <a:headEnd/>
            <a:tailEnd/>
          </a:ln>
          <a:effectLst/>
        </p:spPr>
        <p:txBody>
          <a:bodyPr wrap="none">
            <a:spAutoFit/>
          </a:bodyPr>
          <a:lstStyle/>
          <a:p>
            <a:r>
              <a:rPr lang="en-US" altLang="en-US" sz="2400">
                <a:solidFill>
                  <a:schemeClr val="accent2"/>
                </a:solidFill>
                <a:latin typeface="Times New Roman" pitchFamily="18" charset="0"/>
              </a:rPr>
              <a:t>I</a:t>
            </a:r>
            <a:r>
              <a:rPr lang="en-US" altLang="en-US" sz="2400" baseline="-25000">
                <a:solidFill>
                  <a:schemeClr val="accent2"/>
                </a:solidFill>
                <a:latin typeface="Times New Roman" pitchFamily="18" charset="0"/>
              </a:rPr>
              <a:t>5</a:t>
            </a:r>
            <a:endParaRPr lang="en-US" altLang="en-US" sz="2400">
              <a:solidFill>
                <a:schemeClr val="accent2"/>
              </a:solidFill>
              <a:latin typeface="Times New Roman" pitchFamily="18" charset="0"/>
            </a:endParaRPr>
          </a:p>
        </p:txBody>
      </p:sp>
      <p:sp>
        <p:nvSpPr>
          <p:cNvPr id="73759" name="Line 31"/>
          <p:cNvSpPr>
            <a:spLocks noChangeShapeType="1"/>
          </p:cNvSpPr>
          <p:nvPr/>
        </p:nvSpPr>
        <p:spPr bwMode="auto">
          <a:xfrm>
            <a:off x="2895600" y="533400"/>
            <a:ext cx="0" cy="5562600"/>
          </a:xfrm>
          <a:prstGeom prst="line">
            <a:avLst/>
          </a:prstGeom>
          <a:noFill/>
          <a:ln w="28575">
            <a:solidFill>
              <a:schemeClr val="accent1"/>
            </a:solidFill>
            <a:prstDash val="dash"/>
            <a:round/>
            <a:headEnd/>
            <a:tailEnd/>
          </a:ln>
          <a:effectLst/>
        </p:spPr>
        <p:txBody>
          <a:bodyPr wrap="none" anchor="ctr"/>
          <a:lstStyle/>
          <a:p>
            <a:endParaRPr lang="en-IN"/>
          </a:p>
        </p:txBody>
      </p:sp>
      <p:sp>
        <p:nvSpPr>
          <p:cNvPr id="73760" name="Line 32"/>
          <p:cNvSpPr>
            <a:spLocks noChangeShapeType="1"/>
          </p:cNvSpPr>
          <p:nvPr/>
        </p:nvSpPr>
        <p:spPr bwMode="auto">
          <a:xfrm>
            <a:off x="4191000" y="533400"/>
            <a:ext cx="0" cy="5562600"/>
          </a:xfrm>
          <a:prstGeom prst="line">
            <a:avLst/>
          </a:prstGeom>
          <a:noFill/>
          <a:ln w="28575">
            <a:solidFill>
              <a:schemeClr val="accent1"/>
            </a:solidFill>
            <a:prstDash val="dash"/>
            <a:round/>
            <a:headEnd/>
            <a:tailEnd/>
          </a:ln>
          <a:effectLst/>
        </p:spPr>
        <p:txBody>
          <a:bodyPr wrap="none" anchor="ctr"/>
          <a:lstStyle/>
          <a:p>
            <a:endParaRPr lang="en-IN"/>
          </a:p>
        </p:txBody>
      </p:sp>
      <p:sp>
        <p:nvSpPr>
          <p:cNvPr id="73761" name="Line 33"/>
          <p:cNvSpPr>
            <a:spLocks noChangeShapeType="1"/>
          </p:cNvSpPr>
          <p:nvPr/>
        </p:nvSpPr>
        <p:spPr bwMode="auto">
          <a:xfrm>
            <a:off x="5486400" y="533400"/>
            <a:ext cx="0" cy="5562600"/>
          </a:xfrm>
          <a:prstGeom prst="line">
            <a:avLst/>
          </a:prstGeom>
          <a:noFill/>
          <a:ln w="28575">
            <a:solidFill>
              <a:schemeClr val="accent1"/>
            </a:solidFill>
            <a:prstDash val="dash"/>
            <a:round/>
            <a:headEnd/>
            <a:tailEnd/>
          </a:ln>
          <a:effectLst/>
        </p:spPr>
        <p:txBody>
          <a:bodyPr wrap="none" anchor="ctr"/>
          <a:lstStyle/>
          <a:p>
            <a:endParaRPr lang="en-IN"/>
          </a:p>
        </p:txBody>
      </p:sp>
      <p:sp>
        <p:nvSpPr>
          <p:cNvPr id="73762" name="Line 34"/>
          <p:cNvSpPr>
            <a:spLocks noChangeShapeType="1"/>
          </p:cNvSpPr>
          <p:nvPr/>
        </p:nvSpPr>
        <p:spPr bwMode="auto">
          <a:xfrm>
            <a:off x="6781800" y="533400"/>
            <a:ext cx="0" cy="5562600"/>
          </a:xfrm>
          <a:prstGeom prst="line">
            <a:avLst/>
          </a:prstGeom>
          <a:noFill/>
          <a:ln w="28575">
            <a:solidFill>
              <a:schemeClr val="accent1"/>
            </a:solidFill>
            <a:prstDash val="dash"/>
            <a:round/>
            <a:headEnd/>
            <a:tailEnd/>
          </a:ln>
          <a:effectLst/>
        </p:spPr>
        <p:txBody>
          <a:bodyPr wrap="none" anchor="ctr"/>
          <a:lstStyle/>
          <a:p>
            <a:endParaRPr lang="en-IN"/>
          </a:p>
        </p:txBody>
      </p:sp>
      <p:sp>
        <p:nvSpPr>
          <p:cNvPr id="73763" name="Line 35"/>
          <p:cNvSpPr>
            <a:spLocks noChangeShapeType="1"/>
          </p:cNvSpPr>
          <p:nvPr/>
        </p:nvSpPr>
        <p:spPr bwMode="auto">
          <a:xfrm>
            <a:off x="8077200" y="533400"/>
            <a:ext cx="0" cy="5562600"/>
          </a:xfrm>
          <a:prstGeom prst="line">
            <a:avLst/>
          </a:prstGeom>
          <a:noFill/>
          <a:ln w="28575">
            <a:solidFill>
              <a:schemeClr val="accent1"/>
            </a:solidFill>
            <a:prstDash val="dash"/>
            <a:round/>
            <a:headEnd/>
            <a:tailEnd/>
          </a:ln>
          <a:effectLst/>
        </p:spPr>
        <p:txBody>
          <a:bodyPr wrap="none" anchor="ctr"/>
          <a:lstStyle/>
          <a:p>
            <a:endParaRPr lang="en-IN"/>
          </a:p>
        </p:txBody>
      </p:sp>
      <p:sp>
        <p:nvSpPr>
          <p:cNvPr id="73764" name="Freeform 36"/>
          <p:cNvSpPr>
            <a:spLocks/>
          </p:cNvSpPr>
          <p:nvPr/>
        </p:nvSpPr>
        <p:spPr bwMode="auto">
          <a:xfrm>
            <a:off x="1611313" y="512763"/>
            <a:ext cx="1282700" cy="2767012"/>
          </a:xfrm>
          <a:custGeom>
            <a:avLst/>
            <a:gdLst>
              <a:gd name="T0" fmla="*/ 0 w 808"/>
              <a:gd name="T1" fmla="*/ 0 h 1743"/>
              <a:gd name="T2" fmla="*/ 2147483647 w 808"/>
              <a:gd name="T3" fmla="*/ 2147483647 h 1743"/>
              <a:gd name="T4" fmla="*/ 2147483647 w 808"/>
              <a:gd name="T5" fmla="*/ 2147483647 h 1743"/>
              <a:gd name="T6" fmla="*/ 0 60000 65536"/>
              <a:gd name="T7" fmla="*/ 0 60000 65536"/>
              <a:gd name="T8" fmla="*/ 0 60000 65536"/>
            </a:gdLst>
            <a:ahLst/>
            <a:cxnLst>
              <a:cxn ang="T6">
                <a:pos x="T0" y="T1"/>
              </a:cxn>
              <a:cxn ang="T7">
                <a:pos x="T2" y="T3"/>
              </a:cxn>
              <a:cxn ang="T8">
                <a:pos x="T4" y="T5"/>
              </a:cxn>
            </a:cxnLst>
            <a:rect l="0" t="0" r="r" b="b"/>
            <a:pathLst>
              <a:path w="808" h="1743">
                <a:moveTo>
                  <a:pt x="0" y="0"/>
                </a:moveTo>
                <a:cubicBezTo>
                  <a:pt x="85" y="183"/>
                  <a:pt x="350" y="806"/>
                  <a:pt x="485" y="1096"/>
                </a:cubicBezTo>
                <a:cubicBezTo>
                  <a:pt x="620" y="1386"/>
                  <a:pt x="741" y="1608"/>
                  <a:pt x="808" y="1743"/>
                </a:cubicBezTo>
              </a:path>
            </a:pathLst>
          </a:custGeom>
          <a:noFill/>
          <a:ln w="28575" cmpd="sng">
            <a:solidFill>
              <a:schemeClr val="accent2"/>
            </a:solidFill>
            <a:round/>
            <a:headEnd/>
            <a:tailEnd/>
          </a:ln>
          <a:effectLst/>
        </p:spPr>
        <p:txBody>
          <a:bodyPr wrap="none" anchor="ctr"/>
          <a:lstStyle/>
          <a:p>
            <a:endParaRPr lang="en-IN"/>
          </a:p>
        </p:txBody>
      </p:sp>
      <p:sp>
        <p:nvSpPr>
          <p:cNvPr id="73765" name="Freeform 37"/>
          <p:cNvSpPr>
            <a:spLocks/>
          </p:cNvSpPr>
          <p:nvPr/>
        </p:nvSpPr>
        <p:spPr bwMode="auto">
          <a:xfrm>
            <a:off x="2895600" y="3276600"/>
            <a:ext cx="1295400" cy="1447800"/>
          </a:xfrm>
          <a:custGeom>
            <a:avLst/>
            <a:gdLst>
              <a:gd name="T0" fmla="*/ 0 w 816"/>
              <a:gd name="T1" fmla="*/ 0 h 912"/>
              <a:gd name="T2" fmla="*/ 2147483647 w 816"/>
              <a:gd name="T3" fmla="*/ 2147483647 h 912"/>
              <a:gd name="T4" fmla="*/ 2147483647 w 816"/>
              <a:gd name="T5" fmla="*/ 2147483647 h 912"/>
              <a:gd name="T6" fmla="*/ 0 60000 65536"/>
              <a:gd name="T7" fmla="*/ 0 60000 65536"/>
              <a:gd name="T8" fmla="*/ 0 60000 65536"/>
            </a:gdLst>
            <a:ahLst/>
            <a:cxnLst>
              <a:cxn ang="T6">
                <a:pos x="T0" y="T1"/>
              </a:cxn>
              <a:cxn ang="T7">
                <a:pos x="T2" y="T3"/>
              </a:cxn>
              <a:cxn ang="T8">
                <a:pos x="T4" y="T5"/>
              </a:cxn>
            </a:cxnLst>
            <a:rect l="0" t="0" r="r" b="b"/>
            <a:pathLst>
              <a:path w="816" h="912">
                <a:moveTo>
                  <a:pt x="0" y="0"/>
                </a:moveTo>
                <a:cubicBezTo>
                  <a:pt x="124" y="164"/>
                  <a:pt x="248" y="328"/>
                  <a:pt x="384" y="480"/>
                </a:cubicBezTo>
                <a:cubicBezTo>
                  <a:pt x="520" y="632"/>
                  <a:pt x="744" y="840"/>
                  <a:pt x="816" y="912"/>
                </a:cubicBezTo>
              </a:path>
            </a:pathLst>
          </a:custGeom>
          <a:noFill/>
          <a:ln w="28575" cmpd="sng">
            <a:solidFill>
              <a:schemeClr val="accent2"/>
            </a:solidFill>
            <a:round/>
            <a:headEnd/>
            <a:tailEnd/>
          </a:ln>
          <a:effectLst/>
        </p:spPr>
        <p:txBody>
          <a:bodyPr wrap="none" anchor="ctr"/>
          <a:lstStyle/>
          <a:p>
            <a:endParaRPr lang="en-IN"/>
          </a:p>
        </p:txBody>
      </p:sp>
      <p:sp>
        <p:nvSpPr>
          <p:cNvPr id="73766" name="Freeform 38"/>
          <p:cNvSpPr>
            <a:spLocks/>
          </p:cNvSpPr>
          <p:nvPr/>
        </p:nvSpPr>
        <p:spPr bwMode="auto">
          <a:xfrm>
            <a:off x="4191000" y="4724400"/>
            <a:ext cx="1295400" cy="685800"/>
          </a:xfrm>
          <a:custGeom>
            <a:avLst/>
            <a:gdLst>
              <a:gd name="T0" fmla="*/ 0 w 816"/>
              <a:gd name="T1" fmla="*/ 0 h 432"/>
              <a:gd name="T2" fmla="*/ 2147483647 w 816"/>
              <a:gd name="T3" fmla="*/ 2147483647 h 432"/>
              <a:gd name="T4" fmla="*/ 2147483647 w 816"/>
              <a:gd name="T5" fmla="*/ 2147483647 h 432"/>
              <a:gd name="T6" fmla="*/ 0 60000 65536"/>
              <a:gd name="T7" fmla="*/ 0 60000 65536"/>
              <a:gd name="T8" fmla="*/ 0 60000 65536"/>
            </a:gdLst>
            <a:ahLst/>
            <a:cxnLst>
              <a:cxn ang="T6">
                <a:pos x="T0" y="T1"/>
              </a:cxn>
              <a:cxn ang="T7">
                <a:pos x="T2" y="T3"/>
              </a:cxn>
              <a:cxn ang="T8">
                <a:pos x="T4" y="T5"/>
              </a:cxn>
            </a:cxnLst>
            <a:rect l="0" t="0" r="r" b="b"/>
            <a:pathLst>
              <a:path w="816" h="432">
                <a:moveTo>
                  <a:pt x="0" y="0"/>
                </a:moveTo>
                <a:cubicBezTo>
                  <a:pt x="124" y="84"/>
                  <a:pt x="248" y="168"/>
                  <a:pt x="384" y="240"/>
                </a:cubicBezTo>
                <a:cubicBezTo>
                  <a:pt x="520" y="312"/>
                  <a:pt x="668" y="372"/>
                  <a:pt x="816" y="432"/>
                </a:cubicBezTo>
              </a:path>
            </a:pathLst>
          </a:custGeom>
          <a:noFill/>
          <a:ln w="28575" cmpd="sng">
            <a:solidFill>
              <a:schemeClr val="accent2"/>
            </a:solidFill>
            <a:round/>
            <a:headEnd/>
            <a:tailEnd/>
          </a:ln>
          <a:effectLst/>
        </p:spPr>
        <p:txBody>
          <a:bodyPr wrap="none" anchor="ctr"/>
          <a:lstStyle/>
          <a:p>
            <a:endParaRPr lang="en-IN"/>
          </a:p>
        </p:txBody>
      </p:sp>
      <p:sp>
        <p:nvSpPr>
          <p:cNvPr id="73767" name="Freeform 39"/>
          <p:cNvSpPr>
            <a:spLocks/>
          </p:cNvSpPr>
          <p:nvPr/>
        </p:nvSpPr>
        <p:spPr bwMode="auto">
          <a:xfrm>
            <a:off x="5486400" y="5410200"/>
            <a:ext cx="1295400" cy="304800"/>
          </a:xfrm>
          <a:custGeom>
            <a:avLst/>
            <a:gdLst>
              <a:gd name="T0" fmla="*/ 0 w 816"/>
              <a:gd name="T1" fmla="*/ 0 h 192"/>
              <a:gd name="T2" fmla="*/ 2147483647 w 816"/>
              <a:gd name="T3" fmla="*/ 2147483647 h 192"/>
              <a:gd name="T4" fmla="*/ 2147483647 w 816"/>
              <a:gd name="T5" fmla="*/ 2147483647 h 192"/>
              <a:gd name="T6" fmla="*/ 0 60000 65536"/>
              <a:gd name="T7" fmla="*/ 0 60000 65536"/>
              <a:gd name="T8" fmla="*/ 0 60000 65536"/>
            </a:gdLst>
            <a:ahLst/>
            <a:cxnLst>
              <a:cxn ang="T6">
                <a:pos x="T0" y="T1"/>
              </a:cxn>
              <a:cxn ang="T7">
                <a:pos x="T2" y="T3"/>
              </a:cxn>
              <a:cxn ang="T8">
                <a:pos x="T4" y="T5"/>
              </a:cxn>
            </a:cxnLst>
            <a:rect l="0" t="0" r="r" b="b"/>
            <a:pathLst>
              <a:path w="816" h="192">
                <a:moveTo>
                  <a:pt x="0" y="0"/>
                </a:moveTo>
                <a:cubicBezTo>
                  <a:pt x="66" y="19"/>
                  <a:pt x="262" y="80"/>
                  <a:pt x="398" y="112"/>
                </a:cubicBezTo>
                <a:cubicBezTo>
                  <a:pt x="534" y="144"/>
                  <a:pt x="729" y="175"/>
                  <a:pt x="816" y="192"/>
                </a:cubicBezTo>
              </a:path>
            </a:pathLst>
          </a:custGeom>
          <a:noFill/>
          <a:ln w="28575" cmpd="sng">
            <a:solidFill>
              <a:schemeClr val="accent2"/>
            </a:solidFill>
            <a:round/>
            <a:headEnd/>
            <a:tailEnd/>
          </a:ln>
          <a:effectLst/>
        </p:spPr>
        <p:txBody>
          <a:bodyPr wrap="none" anchor="ctr"/>
          <a:lstStyle/>
          <a:p>
            <a:endParaRPr lang="en-IN"/>
          </a:p>
        </p:txBody>
      </p:sp>
      <p:sp>
        <p:nvSpPr>
          <p:cNvPr id="73768" name="Freeform 40"/>
          <p:cNvSpPr>
            <a:spLocks/>
          </p:cNvSpPr>
          <p:nvPr/>
        </p:nvSpPr>
        <p:spPr bwMode="auto">
          <a:xfrm>
            <a:off x="6705600" y="5715000"/>
            <a:ext cx="1295400" cy="228600"/>
          </a:xfrm>
          <a:custGeom>
            <a:avLst/>
            <a:gdLst>
              <a:gd name="T0" fmla="*/ 0 w 816"/>
              <a:gd name="T1" fmla="*/ 0 h 144"/>
              <a:gd name="T2" fmla="*/ 2147483647 w 816"/>
              <a:gd name="T3" fmla="*/ 2147483647 h 144"/>
              <a:gd name="T4" fmla="*/ 2147483647 w 816"/>
              <a:gd name="T5" fmla="*/ 2147483647 h 144"/>
              <a:gd name="T6" fmla="*/ 0 w 816"/>
              <a:gd name="T7" fmla="*/ 0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6" h="144">
                <a:moveTo>
                  <a:pt x="0" y="0"/>
                </a:moveTo>
                <a:cubicBezTo>
                  <a:pt x="100" y="12"/>
                  <a:pt x="200" y="24"/>
                  <a:pt x="336" y="48"/>
                </a:cubicBezTo>
                <a:cubicBezTo>
                  <a:pt x="472" y="72"/>
                  <a:pt x="736" y="128"/>
                  <a:pt x="816" y="144"/>
                </a:cubicBezTo>
                <a:lnTo>
                  <a:pt x="0" y="0"/>
                </a:lnTo>
                <a:close/>
              </a:path>
            </a:pathLst>
          </a:custGeom>
          <a:noFill/>
          <a:ln w="25400" cmpd="sng">
            <a:solidFill>
              <a:schemeClr val="accent2"/>
            </a:solidFill>
            <a:round/>
            <a:headEnd/>
            <a:tailEnd/>
          </a:ln>
          <a:effectLst/>
        </p:spPr>
        <p:txBody>
          <a:bodyPr wrap="none" anchor="ctr"/>
          <a:lstStyle/>
          <a:p>
            <a:endParaRPr lang="en-IN"/>
          </a:p>
        </p:txBody>
      </p:sp>
      <p:sp>
        <p:nvSpPr>
          <p:cNvPr id="73769" name="Text Box 41"/>
          <p:cNvSpPr txBox="1">
            <a:spLocks noChangeArrowheads="1"/>
          </p:cNvSpPr>
          <p:nvPr/>
        </p:nvSpPr>
        <p:spPr bwMode="auto">
          <a:xfrm>
            <a:off x="1676400" y="-34925"/>
            <a:ext cx="6465888" cy="457200"/>
          </a:xfrm>
          <a:prstGeom prst="rect">
            <a:avLst/>
          </a:prstGeom>
          <a:noFill/>
          <a:ln w="9525">
            <a:noFill/>
            <a:miter lim="800000"/>
            <a:headEnd/>
            <a:tailEnd/>
          </a:ln>
          <a:effectLst/>
        </p:spPr>
        <p:txBody>
          <a:bodyPr wrap="none">
            <a:spAutoFit/>
          </a:bodyPr>
          <a:lstStyle/>
          <a:p>
            <a:r>
              <a:rPr lang="en-US" altLang="en-US" sz="2400">
                <a:solidFill>
                  <a:srgbClr val="FF0000"/>
                </a:solidFill>
                <a:latin typeface="Times New Roman" pitchFamily="18" charset="0"/>
              </a:rPr>
              <a:t>Comparing Light Transmittance to Cell Length </a:t>
            </a:r>
          </a:p>
        </p:txBody>
      </p:sp>
      <p:sp>
        <p:nvSpPr>
          <p:cNvPr id="73770" name="Text Box 42"/>
          <p:cNvSpPr txBox="1">
            <a:spLocks noChangeArrowheads="1"/>
          </p:cNvSpPr>
          <p:nvPr/>
        </p:nvSpPr>
        <p:spPr bwMode="auto">
          <a:xfrm>
            <a:off x="8382000" y="5486400"/>
            <a:ext cx="415925" cy="457200"/>
          </a:xfrm>
          <a:prstGeom prst="rect">
            <a:avLst/>
          </a:prstGeom>
          <a:noFill/>
          <a:ln w="9525">
            <a:noFill/>
            <a:miter lim="800000"/>
            <a:headEnd/>
            <a:tailEnd/>
          </a:ln>
          <a:effectLst/>
        </p:spPr>
        <p:txBody>
          <a:bodyPr wrap="none">
            <a:spAutoFit/>
          </a:bodyPr>
          <a:lstStyle/>
          <a:p>
            <a:r>
              <a:rPr lang="en-US" altLang="en-US" sz="2400">
                <a:solidFill>
                  <a:schemeClr val="accent2"/>
                </a:solidFill>
                <a:latin typeface="Times New Roman" pitchFamily="18" charset="0"/>
              </a:rPr>
              <a:t>I</a:t>
            </a:r>
            <a:r>
              <a:rPr lang="en-US" altLang="en-US" sz="2400" baseline="-25000">
                <a:solidFill>
                  <a:schemeClr val="accent2"/>
                </a:solidFill>
                <a:latin typeface="Times New Roman" pitchFamily="18" charset="0"/>
              </a:rPr>
              <a:t>n</a:t>
            </a:r>
            <a:endParaRPr lang="en-US" altLang="en-US" sz="2400">
              <a:solidFill>
                <a:schemeClr val="accent2"/>
              </a:solidFill>
              <a:latin typeface="Times New Roman" pitchFamily="18" charset="0"/>
            </a:endParaRPr>
          </a:p>
        </p:txBody>
      </p:sp>
      <p:sp>
        <p:nvSpPr>
          <p:cNvPr id="73771" name="Line 43"/>
          <p:cNvSpPr>
            <a:spLocks noChangeShapeType="1"/>
          </p:cNvSpPr>
          <p:nvPr/>
        </p:nvSpPr>
        <p:spPr bwMode="auto">
          <a:xfrm>
            <a:off x="1828800" y="381000"/>
            <a:ext cx="6172200" cy="0"/>
          </a:xfrm>
          <a:prstGeom prst="line">
            <a:avLst/>
          </a:prstGeom>
          <a:noFill/>
          <a:ln w="28575">
            <a:solidFill>
              <a:schemeClr val="accent2"/>
            </a:solidFill>
            <a:round/>
            <a:headEnd/>
            <a:tailEnd/>
          </a:ln>
          <a:effectLst/>
        </p:spPr>
        <p:txBody>
          <a:bodyPr wrap="none" anchor="ctr"/>
          <a:lstStyle/>
          <a:p>
            <a:endParaRPr lang="en-IN"/>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iterate type="wd">
                                    <p:tmPct val="100000"/>
                                  </p:iterate>
                                  <p:childTnLst>
                                    <p:set>
                                      <p:cBhvr>
                                        <p:cTn id="6" dur="1" fill="hold">
                                          <p:stCondLst>
                                            <p:cond delay="0"/>
                                          </p:stCondLst>
                                        </p:cTn>
                                        <p:tgtEl>
                                          <p:spTgt spid="73769"/>
                                        </p:tgtEl>
                                        <p:attrNameLst>
                                          <p:attrName>style.visibility</p:attrName>
                                        </p:attrNameLst>
                                      </p:cBhvr>
                                      <p:to>
                                        <p:strVal val="visible"/>
                                      </p:to>
                                    </p:set>
                                    <p:animEffect transition="in" filter="slide(fromLeft)">
                                      <p:cBhvr>
                                        <p:cTn id="7" dur="300"/>
                                        <p:tgtEl>
                                          <p:spTgt spid="73769"/>
                                        </p:tgtEl>
                                      </p:cBhvr>
                                    </p:animEffect>
                                  </p:childTnLst>
                                </p:cTn>
                              </p:par>
                            </p:childTnLst>
                          </p:cTn>
                        </p:par>
                        <p:par>
                          <p:cTn id="8" fill="hold" nodeType="afterGroup">
                            <p:stCondLst>
                              <p:cond delay="2100"/>
                            </p:stCondLst>
                            <p:childTnLst>
                              <p:par>
                                <p:cTn id="9" presetID="22" presetClass="entr" presetSubtype="8" fill="hold" grpId="0" nodeType="afterEffect">
                                  <p:stCondLst>
                                    <p:cond delay="0"/>
                                  </p:stCondLst>
                                  <p:childTnLst>
                                    <p:set>
                                      <p:cBhvr>
                                        <p:cTn id="10" dur="1" fill="hold">
                                          <p:stCondLst>
                                            <p:cond delay="0"/>
                                          </p:stCondLst>
                                        </p:cTn>
                                        <p:tgtEl>
                                          <p:spTgt spid="73771"/>
                                        </p:tgtEl>
                                        <p:attrNameLst>
                                          <p:attrName>style.visibility</p:attrName>
                                        </p:attrNameLst>
                                      </p:cBhvr>
                                      <p:to>
                                        <p:strVal val="visible"/>
                                      </p:to>
                                    </p:set>
                                    <p:animEffect transition="in" filter="wipe(left)">
                                      <p:cBhvr>
                                        <p:cTn id="11" dur="500"/>
                                        <p:tgtEl>
                                          <p:spTgt spid="737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3730"/>
                                        </p:tgtEl>
                                        <p:attrNameLst>
                                          <p:attrName>style.visibility</p:attrName>
                                        </p:attrNameLst>
                                      </p:cBhvr>
                                      <p:to>
                                        <p:strVal val="visible"/>
                                      </p:to>
                                    </p:set>
                                    <p:animEffect transition="in" filter="wipe(up)">
                                      <p:cBhvr>
                                        <p:cTn id="16" dur="500"/>
                                        <p:tgtEl>
                                          <p:spTgt spid="73730"/>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3731"/>
                                        </p:tgtEl>
                                        <p:attrNameLst>
                                          <p:attrName>style.visibility</p:attrName>
                                        </p:attrNameLst>
                                      </p:cBhvr>
                                      <p:to>
                                        <p:strVal val="visible"/>
                                      </p:to>
                                    </p:set>
                                    <p:animEffect transition="in" filter="wipe(left)">
                                      <p:cBhvr>
                                        <p:cTn id="20" dur="500"/>
                                        <p:tgtEl>
                                          <p:spTgt spid="7373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73732"/>
                                        </p:tgtEl>
                                        <p:attrNameLst>
                                          <p:attrName>style.visibility</p:attrName>
                                        </p:attrNameLst>
                                      </p:cBhvr>
                                      <p:to>
                                        <p:strVal val="visible"/>
                                      </p:to>
                                    </p:set>
                                    <p:anim calcmode="lin" valueType="num">
                                      <p:cBhvr additive="base">
                                        <p:cTn id="25" dur="500" fill="hold"/>
                                        <p:tgtEl>
                                          <p:spTgt spid="73732"/>
                                        </p:tgtEl>
                                        <p:attrNameLst>
                                          <p:attrName>ppt_x</p:attrName>
                                        </p:attrNameLst>
                                      </p:cBhvr>
                                      <p:tavLst>
                                        <p:tav tm="0">
                                          <p:val>
                                            <p:strVal val="#ppt_x"/>
                                          </p:val>
                                        </p:tav>
                                        <p:tav tm="100000">
                                          <p:val>
                                            <p:strVal val="#ppt_x"/>
                                          </p:val>
                                        </p:tav>
                                      </p:tavLst>
                                    </p:anim>
                                    <p:anim calcmode="lin" valueType="num">
                                      <p:cBhvr additive="base">
                                        <p:cTn id="26" dur="500" fill="hold"/>
                                        <p:tgtEl>
                                          <p:spTgt spid="73732"/>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iterate type="wd">
                                    <p:tmPct val="100000"/>
                                  </p:iterate>
                                  <p:childTnLst>
                                    <p:set>
                                      <p:cBhvr>
                                        <p:cTn id="30" dur="1" fill="hold">
                                          <p:stCondLst>
                                            <p:cond delay="0"/>
                                          </p:stCondLst>
                                        </p:cTn>
                                        <p:tgtEl>
                                          <p:spTgt spid="73734"/>
                                        </p:tgtEl>
                                        <p:attrNameLst>
                                          <p:attrName>style.visibility</p:attrName>
                                        </p:attrNameLst>
                                      </p:cBhvr>
                                      <p:to>
                                        <p:strVal val="visible"/>
                                      </p:to>
                                    </p:set>
                                    <p:anim calcmode="lin" valueType="num">
                                      <p:cBhvr additive="base">
                                        <p:cTn id="31" dur="300" fill="hold"/>
                                        <p:tgtEl>
                                          <p:spTgt spid="73734"/>
                                        </p:tgtEl>
                                        <p:attrNameLst>
                                          <p:attrName>ppt_x</p:attrName>
                                        </p:attrNameLst>
                                      </p:cBhvr>
                                      <p:tavLst>
                                        <p:tav tm="0">
                                          <p:val>
                                            <p:strVal val="1+#ppt_w/2"/>
                                          </p:val>
                                        </p:tav>
                                        <p:tav tm="100000">
                                          <p:val>
                                            <p:strVal val="#ppt_x"/>
                                          </p:val>
                                        </p:tav>
                                      </p:tavLst>
                                    </p:anim>
                                    <p:anim calcmode="lin" valueType="num">
                                      <p:cBhvr additive="base">
                                        <p:cTn id="32" dur="300" fill="hold"/>
                                        <p:tgtEl>
                                          <p:spTgt spid="7373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3733"/>
                                        </p:tgtEl>
                                        <p:attrNameLst>
                                          <p:attrName>style.visibility</p:attrName>
                                        </p:attrNameLst>
                                      </p:cBhvr>
                                      <p:to>
                                        <p:strVal val="visible"/>
                                      </p:to>
                                    </p:set>
                                    <p:anim calcmode="lin" valueType="num">
                                      <p:cBhvr additive="base">
                                        <p:cTn id="37" dur="500" fill="hold"/>
                                        <p:tgtEl>
                                          <p:spTgt spid="73733"/>
                                        </p:tgtEl>
                                        <p:attrNameLst>
                                          <p:attrName>ppt_x</p:attrName>
                                        </p:attrNameLst>
                                      </p:cBhvr>
                                      <p:tavLst>
                                        <p:tav tm="0">
                                          <p:val>
                                            <p:strVal val="0-#ppt_w/2"/>
                                          </p:val>
                                        </p:tav>
                                        <p:tav tm="100000">
                                          <p:val>
                                            <p:strVal val="#ppt_x"/>
                                          </p:val>
                                        </p:tav>
                                      </p:tavLst>
                                    </p:anim>
                                    <p:anim calcmode="lin" valueType="num">
                                      <p:cBhvr additive="base">
                                        <p:cTn id="38" dur="500" fill="hold"/>
                                        <p:tgtEl>
                                          <p:spTgt spid="7373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00"/>
                                        <p:tgtEl>
                                          <p:spTgt spid="2"/>
                                        </p:tgtEl>
                                      </p:cBhvr>
                                    </p:animEffect>
                                  </p:childTnLst>
                                </p:cTn>
                              </p:par>
                            </p:childTnLst>
                          </p:cTn>
                        </p:par>
                        <p:par>
                          <p:cTn id="44" fill="hold" nodeType="afterGroup">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73735"/>
                                        </p:tgtEl>
                                        <p:attrNameLst>
                                          <p:attrName>style.visibility</p:attrName>
                                        </p:attrNameLst>
                                      </p:cBhvr>
                                      <p:to>
                                        <p:strVal val="visible"/>
                                      </p:to>
                                    </p:set>
                                    <p:animEffect transition="in" filter="wipe(down)">
                                      <p:cBhvr>
                                        <p:cTn id="47" dur="500"/>
                                        <p:tgtEl>
                                          <p:spTgt spid="7373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3747"/>
                                        </p:tgtEl>
                                        <p:attrNameLst>
                                          <p:attrName>style.visibility</p:attrName>
                                        </p:attrNameLst>
                                      </p:cBhvr>
                                      <p:to>
                                        <p:strVal val="visible"/>
                                      </p:to>
                                    </p:set>
                                    <p:animEffect transition="in" filter="wipe(left)">
                                      <p:cBhvr>
                                        <p:cTn id="52" dur="500"/>
                                        <p:tgtEl>
                                          <p:spTgt spid="73747"/>
                                        </p:tgtEl>
                                      </p:cBhvr>
                                    </p:animEffect>
                                  </p:childTnLst>
                                </p:cTn>
                              </p:par>
                            </p:childTnLst>
                          </p:cTn>
                        </p:par>
                        <p:par>
                          <p:cTn id="53" fill="hold" nodeType="afterGroup">
                            <p:stCondLst>
                              <p:cond delay="500"/>
                            </p:stCondLst>
                            <p:childTnLst>
                              <p:par>
                                <p:cTn id="54" presetID="2" presetClass="entr" presetSubtype="8" fill="hold" grpId="0" nodeType="afterEffect">
                                  <p:stCondLst>
                                    <p:cond delay="0"/>
                                  </p:stCondLst>
                                  <p:childTnLst>
                                    <p:set>
                                      <p:cBhvr>
                                        <p:cTn id="55" dur="1" fill="hold">
                                          <p:stCondLst>
                                            <p:cond delay="0"/>
                                          </p:stCondLst>
                                        </p:cTn>
                                        <p:tgtEl>
                                          <p:spTgt spid="73746"/>
                                        </p:tgtEl>
                                        <p:attrNameLst>
                                          <p:attrName>style.visibility</p:attrName>
                                        </p:attrNameLst>
                                      </p:cBhvr>
                                      <p:to>
                                        <p:strVal val="visible"/>
                                      </p:to>
                                    </p:set>
                                    <p:anim calcmode="lin" valueType="num">
                                      <p:cBhvr additive="base">
                                        <p:cTn id="56" dur="500" fill="hold"/>
                                        <p:tgtEl>
                                          <p:spTgt spid="73746"/>
                                        </p:tgtEl>
                                        <p:attrNameLst>
                                          <p:attrName>ppt_x</p:attrName>
                                        </p:attrNameLst>
                                      </p:cBhvr>
                                      <p:tavLst>
                                        <p:tav tm="0">
                                          <p:val>
                                            <p:strVal val="0-#ppt_w/2"/>
                                          </p:val>
                                        </p:tav>
                                        <p:tav tm="100000">
                                          <p:val>
                                            <p:strVal val="#ppt_x"/>
                                          </p:val>
                                        </p:tav>
                                      </p:tavLst>
                                    </p:anim>
                                    <p:anim calcmode="lin" valueType="num">
                                      <p:cBhvr additive="base">
                                        <p:cTn id="57" dur="500" fill="hold"/>
                                        <p:tgtEl>
                                          <p:spTgt spid="73746"/>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73759"/>
                                        </p:tgtEl>
                                        <p:attrNameLst>
                                          <p:attrName>style.visibility</p:attrName>
                                        </p:attrNameLst>
                                      </p:cBhvr>
                                      <p:to>
                                        <p:strVal val="visible"/>
                                      </p:to>
                                    </p:set>
                                    <p:animEffect transition="in" filter="wipe(down)">
                                      <p:cBhvr>
                                        <p:cTn id="62" dur="500"/>
                                        <p:tgtEl>
                                          <p:spTgt spid="7375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3748"/>
                                        </p:tgtEl>
                                        <p:attrNameLst>
                                          <p:attrName>style.visibility</p:attrName>
                                        </p:attrNameLst>
                                      </p:cBhvr>
                                      <p:to>
                                        <p:strVal val="visible"/>
                                      </p:to>
                                    </p:set>
                                    <p:animEffect transition="in" filter="wipe(left)">
                                      <p:cBhvr>
                                        <p:cTn id="67" dur="500"/>
                                        <p:tgtEl>
                                          <p:spTgt spid="73748"/>
                                        </p:tgtEl>
                                      </p:cBhvr>
                                    </p:animEffect>
                                  </p:childTnLst>
                                </p:cTn>
                              </p:par>
                            </p:childTnLst>
                          </p:cTn>
                        </p:par>
                        <p:par>
                          <p:cTn id="68" fill="hold" nodeType="afterGroup">
                            <p:stCondLst>
                              <p:cond delay="500"/>
                            </p:stCondLst>
                            <p:childTnLst>
                              <p:par>
                                <p:cTn id="69" presetID="2" presetClass="entr" presetSubtype="8" fill="hold" grpId="0" nodeType="afterEffect">
                                  <p:stCondLst>
                                    <p:cond delay="0"/>
                                  </p:stCondLst>
                                  <p:childTnLst>
                                    <p:set>
                                      <p:cBhvr>
                                        <p:cTn id="70" dur="1" fill="hold">
                                          <p:stCondLst>
                                            <p:cond delay="0"/>
                                          </p:stCondLst>
                                        </p:cTn>
                                        <p:tgtEl>
                                          <p:spTgt spid="73754"/>
                                        </p:tgtEl>
                                        <p:attrNameLst>
                                          <p:attrName>style.visibility</p:attrName>
                                        </p:attrNameLst>
                                      </p:cBhvr>
                                      <p:to>
                                        <p:strVal val="visible"/>
                                      </p:to>
                                    </p:set>
                                    <p:anim calcmode="lin" valueType="num">
                                      <p:cBhvr additive="base">
                                        <p:cTn id="71" dur="500" fill="hold"/>
                                        <p:tgtEl>
                                          <p:spTgt spid="73754"/>
                                        </p:tgtEl>
                                        <p:attrNameLst>
                                          <p:attrName>ppt_x</p:attrName>
                                        </p:attrNameLst>
                                      </p:cBhvr>
                                      <p:tavLst>
                                        <p:tav tm="0">
                                          <p:val>
                                            <p:strVal val="0-#ppt_w/2"/>
                                          </p:val>
                                        </p:tav>
                                        <p:tav tm="100000">
                                          <p:val>
                                            <p:strVal val="#ppt_x"/>
                                          </p:val>
                                        </p:tav>
                                      </p:tavLst>
                                    </p:anim>
                                    <p:anim calcmode="lin" valueType="num">
                                      <p:cBhvr additive="base">
                                        <p:cTn id="72" dur="500" fill="hold"/>
                                        <p:tgtEl>
                                          <p:spTgt spid="73754"/>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73764"/>
                                        </p:tgtEl>
                                        <p:attrNameLst>
                                          <p:attrName>style.visibility</p:attrName>
                                        </p:attrNameLst>
                                      </p:cBhvr>
                                      <p:to>
                                        <p:strVal val="visible"/>
                                      </p:to>
                                    </p:set>
                                    <p:animEffect transition="in" filter="wipe(up)">
                                      <p:cBhvr>
                                        <p:cTn id="77" dur="500"/>
                                        <p:tgtEl>
                                          <p:spTgt spid="7376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73760"/>
                                        </p:tgtEl>
                                        <p:attrNameLst>
                                          <p:attrName>style.visibility</p:attrName>
                                        </p:attrNameLst>
                                      </p:cBhvr>
                                      <p:to>
                                        <p:strVal val="visible"/>
                                      </p:to>
                                    </p:set>
                                    <p:animEffect transition="in" filter="wipe(down)">
                                      <p:cBhvr>
                                        <p:cTn id="82" dur="500"/>
                                        <p:tgtEl>
                                          <p:spTgt spid="7376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3749"/>
                                        </p:tgtEl>
                                        <p:attrNameLst>
                                          <p:attrName>style.visibility</p:attrName>
                                        </p:attrNameLst>
                                      </p:cBhvr>
                                      <p:to>
                                        <p:strVal val="visible"/>
                                      </p:to>
                                    </p:set>
                                    <p:animEffect transition="in" filter="wipe(left)">
                                      <p:cBhvr>
                                        <p:cTn id="87" dur="500"/>
                                        <p:tgtEl>
                                          <p:spTgt spid="73749"/>
                                        </p:tgtEl>
                                      </p:cBhvr>
                                    </p:animEffect>
                                  </p:childTnLst>
                                </p:cTn>
                              </p:par>
                            </p:childTnLst>
                          </p:cTn>
                        </p:par>
                        <p:par>
                          <p:cTn id="88" fill="hold" nodeType="afterGroup">
                            <p:stCondLst>
                              <p:cond delay="500"/>
                            </p:stCondLst>
                            <p:childTnLst>
                              <p:par>
                                <p:cTn id="89" presetID="2" presetClass="entr" presetSubtype="8" fill="hold" grpId="0" nodeType="afterEffect">
                                  <p:stCondLst>
                                    <p:cond delay="0"/>
                                  </p:stCondLst>
                                  <p:childTnLst>
                                    <p:set>
                                      <p:cBhvr>
                                        <p:cTn id="90" dur="1" fill="hold">
                                          <p:stCondLst>
                                            <p:cond delay="0"/>
                                          </p:stCondLst>
                                        </p:cTn>
                                        <p:tgtEl>
                                          <p:spTgt spid="73755"/>
                                        </p:tgtEl>
                                        <p:attrNameLst>
                                          <p:attrName>style.visibility</p:attrName>
                                        </p:attrNameLst>
                                      </p:cBhvr>
                                      <p:to>
                                        <p:strVal val="visible"/>
                                      </p:to>
                                    </p:set>
                                    <p:anim calcmode="lin" valueType="num">
                                      <p:cBhvr additive="base">
                                        <p:cTn id="91" dur="500" fill="hold"/>
                                        <p:tgtEl>
                                          <p:spTgt spid="73755"/>
                                        </p:tgtEl>
                                        <p:attrNameLst>
                                          <p:attrName>ppt_x</p:attrName>
                                        </p:attrNameLst>
                                      </p:cBhvr>
                                      <p:tavLst>
                                        <p:tav tm="0">
                                          <p:val>
                                            <p:strVal val="0-#ppt_w/2"/>
                                          </p:val>
                                        </p:tav>
                                        <p:tav tm="100000">
                                          <p:val>
                                            <p:strVal val="#ppt_x"/>
                                          </p:val>
                                        </p:tav>
                                      </p:tavLst>
                                    </p:anim>
                                    <p:anim calcmode="lin" valueType="num">
                                      <p:cBhvr additive="base">
                                        <p:cTn id="92" dur="500" fill="hold"/>
                                        <p:tgtEl>
                                          <p:spTgt spid="73755"/>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73765"/>
                                        </p:tgtEl>
                                        <p:attrNameLst>
                                          <p:attrName>style.visibility</p:attrName>
                                        </p:attrNameLst>
                                      </p:cBhvr>
                                      <p:to>
                                        <p:strVal val="visible"/>
                                      </p:to>
                                    </p:set>
                                    <p:animEffect transition="in" filter="wipe(up)">
                                      <p:cBhvr>
                                        <p:cTn id="97" dur="500"/>
                                        <p:tgtEl>
                                          <p:spTgt spid="7376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73761"/>
                                        </p:tgtEl>
                                        <p:attrNameLst>
                                          <p:attrName>style.visibility</p:attrName>
                                        </p:attrNameLst>
                                      </p:cBhvr>
                                      <p:to>
                                        <p:strVal val="visible"/>
                                      </p:to>
                                    </p:set>
                                    <p:animEffect transition="in" filter="wipe(down)">
                                      <p:cBhvr>
                                        <p:cTn id="102" dur="500"/>
                                        <p:tgtEl>
                                          <p:spTgt spid="7376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73750"/>
                                        </p:tgtEl>
                                        <p:attrNameLst>
                                          <p:attrName>style.visibility</p:attrName>
                                        </p:attrNameLst>
                                      </p:cBhvr>
                                      <p:to>
                                        <p:strVal val="visible"/>
                                      </p:to>
                                    </p:set>
                                    <p:animEffect transition="in" filter="wipe(left)">
                                      <p:cBhvr>
                                        <p:cTn id="107" dur="500"/>
                                        <p:tgtEl>
                                          <p:spTgt spid="73750"/>
                                        </p:tgtEl>
                                      </p:cBhvr>
                                    </p:animEffect>
                                  </p:childTnLst>
                                </p:cTn>
                              </p:par>
                            </p:childTnLst>
                          </p:cTn>
                        </p:par>
                        <p:par>
                          <p:cTn id="108" fill="hold" nodeType="afterGroup">
                            <p:stCondLst>
                              <p:cond delay="500"/>
                            </p:stCondLst>
                            <p:childTnLst>
                              <p:par>
                                <p:cTn id="109" presetID="2" presetClass="entr" presetSubtype="8" fill="hold" grpId="0" nodeType="afterEffect">
                                  <p:stCondLst>
                                    <p:cond delay="0"/>
                                  </p:stCondLst>
                                  <p:childTnLst>
                                    <p:set>
                                      <p:cBhvr>
                                        <p:cTn id="110" dur="1" fill="hold">
                                          <p:stCondLst>
                                            <p:cond delay="0"/>
                                          </p:stCondLst>
                                        </p:cTn>
                                        <p:tgtEl>
                                          <p:spTgt spid="73756"/>
                                        </p:tgtEl>
                                        <p:attrNameLst>
                                          <p:attrName>style.visibility</p:attrName>
                                        </p:attrNameLst>
                                      </p:cBhvr>
                                      <p:to>
                                        <p:strVal val="visible"/>
                                      </p:to>
                                    </p:set>
                                    <p:anim calcmode="lin" valueType="num">
                                      <p:cBhvr additive="base">
                                        <p:cTn id="111" dur="500" fill="hold"/>
                                        <p:tgtEl>
                                          <p:spTgt spid="73756"/>
                                        </p:tgtEl>
                                        <p:attrNameLst>
                                          <p:attrName>ppt_x</p:attrName>
                                        </p:attrNameLst>
                                      </p:cBhvr>
                                      <p:tavLst>
                                        <p:tav tm="0">
                                          <p:val>
                                            <p:strVal val="0-#ppt_w/2"/>
                                          </p:val>
                                        </p:tav>
                                        <p:tav tm="100000">
                                          <p:val>
                                            <p:strVal val="#ppt_x"/>
                                          </p:val>
                                        </p:tav>
                                      </p:tavLst>
                                    </p:anim>
                                    <p:anim calcmode="lin" valueType="num">
                                      <p:cBhvr additive="base">
                                        <p:cTn id="112" dur="500" fill="hold"/>
                                        <p:tgtEl>
                                          <p:spTgt spid="73756"/>
                                        </p:tgtEl>
                                        <p:attrNameLst>
                                          <p:attrName>ppt_y</p:attrName>
                                        </p:attrNameLst>
                                      </p:cBhvr>
                                      <p:tavLst>
                                        <p:tav tm="0">
                                          <p:val>
                                            <p:strVal val="#ppt_y"/>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73766"/>
                                        </p:tgtEl>
                                        <p:attrNameLst>
                                          <p:attrName>style.visibility</p:attrName>
                                        </p:attrNameLst>
                                      </p:cBhvr>
                                      <p:to>
                                        <p:strVal val="visible"/>
                                      </p:to>
                                    </p:set>
                                    <p:animEffect transition="in" filter="wipe(left)">
                                      <p:cBhvr>
                                        <p:cTn id="117" dur="500"/>
                                        <p:tgtEl>
                                          <p:spTgt spid="73766"/>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73762"/>
                                        </p:tgtEl>
                                        <p:attrNameLst>
                                          <p:attrName>style.visibility</p:attrName>
                                        </p:attrNameLst>
                                      </p:cBhvr>
                                      <p:to>
                                        <p:strVal val="visible"/>
                                      </p:to>
                                    </p:set>
                                    <p:animEffect transition="in" filter="wipe(down)">
                                      <p:cBhvr>
                                        <p:cTn id="122" dur="500"/>
                                        <p:tgtEl>
                                          <p:spTgt spid="73762"/>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73751"/>
                                        </p:tgtEl>
                                        <p:attrNameLst>
                                          <p:attrName>style.visibility</p:attrName>
                                        </p:attrNameLst>
                                      </p:cBhvr>
                                      <p:to>
                                        <p:strVal val="visible"/>
                                      </p:to>
                                    </p:set>
                                    <p:animEffect transition="in" filter="wipe(left)">
                                      <p:cBhvr>
                                        <p:cTn id="127" dur="500"/>
                                        <p:tgtEl>
                                          <p:spTgt spid="73751"/>
                                        </p:tgtEl>
                                      </p:cBhvr>
                                    </p:animEffect>
                                  </p:childTnLst>
                                </p:cTn>
                              </p:par>
                            </p:childTnLst>
                          </p:cTn>
                        </p:par>
                        <p:par>
                          <p:cTn id="128" fill="hold" nodeType="afterGroup">
                            <p:stCondLst>
                              <p:cond delay="500"/>
                            </p:stCondLst>
                            <p:childTnLst>
                              <p:par>
                                <p:cTn id="129" presetID="2" presetClass="entr" presetSubtype="8" fill="hold" grpId="0" nodeType="afterEffect">
                                  <p:stCondLst>
                                    <p:cond delay="0"/>
                                  </p:stCondLst>
                                  <p:childTnLst>
                                    <p:set>
                                      <p:cBhvr>
                                        <p:cTn id="130" dur="1" fill="hold">
                                          <p:stCondLst>
                                            <p:cond delay="0"/>
                                          </p:stCondLst>
                                        </p:cTn>
                                        <p:tgtEl>
                                          <p:spTgt spid="73757"/>
                                        </p:tgtEl>
                                        <p:attrNameLst>
                                          <p:attrName>style.visibility</p:attrName>
                                        </p:attrNameLst>
                                      </p:cBhvr>
                                      <p:to>
                                        <p:strVal val="visible"/>
                                      </p:to>
                                    </p:set>
                                    <p:anim calcmode="lin" valueType="num">
                                      <p:cBhvr additive="base">
                                        <p:cTn id="131" dur="500" fill="hold"/>
                                        <p:tgtEl>
                                          <p:spTgt spid="73757"/>
                                        </p:tgtEl>
                                        <p:attrNameLst>
                                          <p:attrName>ppt_x</p:attrName>
                                        </p:attrNameLst>
                                      </p:cBhvr>
                                      <p:tavLst>
                                        <p:tav tm="0">
                                          <p:val>
                                            <p:strVal val="0-#ppt_w/2"/>
                                          </p:val>
                                        </p:tav>
                                        <p:tav tm="100000">
                                          <p:val>
                                            <p:strVal val="#ppt_x"/>
                                          </p:val>
                                        </p:tav>
                                      </p:tavLst>
                                    </p:anim>
                                    <p:anim calcmode="lin" valueType="num">
                                      <p:cBhvr additive="base">
                                        <p:cTn id="132" dur="500" fill="hold"/>
                                        <p:tgtEl>
                                          <p:spTgt spid="73757"/>
                                        </p:tgtEl>
                                        <p:attrNameLst>
                                          <p:attrName>ppt_y</p:attrName>
                                        </p:attrNameLst>
                                      </p:cBhvr>
                                      <p:tavLst>
                                        <p:tav tm="0">
                                          <p:val>
                                            <p:strVal val="#ppt_y"/>
                                          </p:val>
                                        </p:tav>
                                        <p:tav tm="100000">
                                          <p:val>
                                            <p:strVal val="#ppt_y"/>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73767"/>
                                        </p:tgtEl>
                                        <p:attrNameLst>
                                          <p:attrName>style.visibility</p:attrName>
                                        </p:attrNameLst>
                                      </p:cBhvr>
                                      <p:to>
                                        <p:strVal val="visible"/>
                                      </p:to>
                                    </p:set>
                                    <p:animEffect transition="in" filter="wipe(left)">
                                      <p:cBhvr>
                                        <p:cTn id="137" dur="500"/>
                                        <p:tgtEl>
                                          <p:spTgt spid="73767"/>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73763"/>
                                        </p:tgtEl>
                                        <p:attrNameLst>
                                          <p:attrName>style.visibility</p:attrName>
                                        </p:attrNameLst>
                                      </p:cBhvr>
                                      <p:to>
                                        <p:strVal val="visible"/>
                                      </p:to>
                                    </p:set>
                                    <p:animEffect transition="in" filter="wipe(down)">
                                      <p:cBhvr>
                                        <p:cTn id="142" dur="500"/>
                                        <p:tgtEl>
                                          <p:spTgt spid="73763"/>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73752"/>
                                        </p:tgtEl>
                                        <p:attrNameLst>
                                          <p:attrName>style.visibility</p:attrName>
                                        </p:attrNameLst>
                                      </p:cBhvr>
                                      <p:to>
                                        <p:strVal val="visible"/>
                                      </p:to>
                                    </p:set>
                                    <p:animEffect transition="in" filter="wipe(left)">
                                      <p:cBhvr>
                                        <p:cTn id="147" dur="500"/>
                                        <p:tgtEl>
                                          <p:spTgt spid="73752"/>
                                        </p:tgtEl>
                                      </p:cBhvr>
                                    </p:animEffect>
                                  </p:childTnLst>
                                </p:cTn>
                              </p:par>
                            </p:childTnLst>
                          </p:cTn>
                        </p:par>
                        <p:par>
                          <p:cTn id="148" fill="hold" nodeType="afterGroup">
                            <p:stCondLst>
                              <p:cond delay="500"/>
                            </p:stCondLst>
                            <p:childTnLst>
                              <p:par>
                                <p:cTn id="149" presetID="2" presetClass="entr" presetSubtype="8" fill="hold" grpId="0" nodeType="afterEffect">
                                  <p:stCondLst>
                                    <p:cond delay="0"/>
                                  </p:stCondLst>
                                  <p:childTnLst>
                                    <p:set>
                                      <p:cBhvr>
                                        <p:cTn id="150" dur="1" fill="hold">
                                          <p:stCondLst>
                                            <p:cond delay="0"/>
                                          </p:stCondLst>
                                        </p:cTn>
                                        <p:tgtEl>
                                          <p:spTgt spid="73758"/>
                                        </p:tgtEl>
                                        <p:attrNameLst>
                                          <p:attrName>style.visibility</p:attrName>
                                        </p:attrNameLst>
                                      </p:cBhvr>
                                      <p:to>
                                        <p:strVal val="visible"/>
                                      </p:to>
                                    </p:set>
                                    <p:anim calcmode="lin" valueType="num">
                                      <p:cBhvr additive="base">
                                        <p:cTn id="151" dur="500" fill="hold"/>
                                        <p:tgtEl>
                                          <p:spTgt spid="73758"/>
                                        </p:tgtEl>
                                        <p:attrNameLst>
                                          <p:attrName>ppt_x</p:attrName>
                                        </p:attrNameLst>
                                      </p:cBhvr>
                                      <p:tavLst>
                                        <p:tav tm="0">
                                          <p:val>
                                            <p:strVal val="0-#ppt_w/2"/>
                                          </p:val>
                                        </p:tav>
                                        <p:tav tm="100000">
                                          <p:val>
                                            <p:strVal val="#ppt_x"/>
                                          </p:val>
                                        </p:tav>
                                      </p:tavLst>
                                    </p:anim>
                                    <p:anim calcmode="lin" valueType="num">
                                      <p:cBhvr additive="base">
                                        <p:cTn id="152" dur="500" fill="hold"/>
                                        <p:tgtEl>
                                          <p:spTgt spid="73758"/>
                                        </p:tgtEl>
                                        <p:attrNameLst>
                                          <p:attrName>ppt_y</p:attrName>
                                        </p:attrNameLst>
                                      </p:cBhvr>
                                      <p:tavLst>
                                        <p:tav tm="0">
                                          <p:val>
                                            <p:strVal val="#ppt_y"/>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73768"/>
                                        </p:tgtEl>
                                        <p:attrNameLst>
                                          <p:attrName>style.visibility</p:attrName>
                                        </p:attrNameLst>
                                      </p:cBhvr>
                                      <p:to>
                                        <p:strVal val="visible"/>
                                      </p:to>
                                    </p:set>
                                    <p:animEffect transition="in" filter="wipe(left)">
                                      <p:cBhvr>
                                        <p:cTn id="157" dur="500"/>
                                        <p:tgtEl>
                                          <p:spTgt spid="73768"/>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73753"/>
                                        </p:tgtEl>
                                        <p:attrNameLst>
                                          <p:attrName>style.visibility</p:attrName>
                                        </p:attrNameLst>
                                      </p:cBhvr>
                                      <p:to>
                                        <p:strVal val="visible"/>
                                      </p:to>
                                    </p:set>
                                    <p:animEffect transition="in" filter="wipe(left)">
                                      <p:cBhvr>
                                        <p:cTn id="162" dur="500"/>
                                        <p:tgtEl>
                                          <p:spTgt spid="73753"/>
                                        </p:tgtEl>
                                      </p:cBhvr>
                                    </p:animEffect>
                                  </p:childTnLst>
                                </p:cTn>
                              </p:par>
                            </p:childTnLst>
                          </p:cTn>
                        </p:par>
                        <p:par>
                          <p:cTn id="163" fill="hold" nodeType="afterGroup">
                            <p:stCondLst>
                              <p:cond delay="500"/>
                            </p:stCondLst>
                            <p:childTnLst>
                              <p:par>
                                <p:cTn id="164" presetID="2" presetClass="entr" presetSubtype="1" fill="hold" grpId="0" nodeType="afterEffect">
                                  <p:stCondLst>
                                    <p:cond delay="0"/>
                                  </p:stCondLst>
                                  <p:childTnLst>
                                    <p:set>
                                      <p:cBhvr>
                                        <p:cTn id="165" dur="1" fill="hold">
                                          <p:stCondLst>
                                            <p:cond delay="0"/>
                                          </p:stCondLst>
                                        </p:cTn>
                                        <p:tgtEl>
                                          <p:spTgt spid="73770"/>
                                        </p:tgtEl>
                                        <p:attrNameLst>
                                          <p:attrName>style.visibility</p:attrName>
                                        </p:attrNameLst>
                                      </p:cBhvr>
                                      <p:to>
                                        <p:strVal val="visible"/>
                                      </p:to>
                                    </p:set>
                                    <p:anim calcmode="lin" valueType="num">
                                      <p:cBhvr additive="base">
                                        <p:cTn id="166" dur="500" fill="hold"/>
                                        <p:tgtEl>
                                          <p:spTgt spid="73770"/>
                                        </p:tgtEl>
                                        <p:attrNameLst>
                                          <p:attrName>ppt_x</p:attrName>
                                        </p:attrNameLst>
                                      </p:cBhvr>
                                      <p:tavLst>
                                        <p:tav tm="0">
                                          <p:val>
                                            <p:strVal val="#ppt_x"/>
                                          </p:val>
                                        </p:tav>
                                        <p:tav tm="100000">
                                          <p:val>
                                            <p:strVal val="#ppt_x"/>
                                          </p:val>
                                        </p:tav>
                                      </p:tavLst>
                                    </p:anim>
                                    <p:anim calcmode="lin" valueType="num">
                                      <p:cBhvr additive="base">
                                        <p:cTn id="167" dur="500" fill="hold"/>
                                        <p:tgtEl>
                                          <p:spTgt spid="7377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nimBg="1"/>
      <p:bldP spid="73731" grpId="0" animBg="1"/>
      <p:bldP spid="73732" grpId="0" autoUpdateAnimBg="0"/>
      <p:bldP spid="73733" grpId="0" autoUpdateAnimBg="0"/>
      <p:bldP spid="73734" grpId="0" autoUpdateAnimBg="0"/>
      <p:bldP spid="73735" grpId="0" autoUpdateAnimBg="0"/>
      <p:bldP spid="73746" grpId="0" autoUpdateAnimBg="0"/>
      <p:bldP spid="73747" grpId="0" animBg="1"/>
      <p:bldP spid="73748" grpId="0" animBg="1"/>
      <p:bldP spid="73749" grpId="0" animBg="1"/>
      <p:bldP spid="73750" grpId="0" animBg="1"/>
      <p:bldP spid="73751" grpId="0" animBg="1"/>
      <p:bldP spid="73752" grpId="0" animBg="1"/>
      <p:bldP spid="73753" grpId="0" animBg="1"/>
      <p:bldP spid="73754" grpId="0" autoUpdateAnimBg="0"/>
      <p:bldP spid="73755" grpId="0" autoUpdateAnimBg="0"/>
      <p:bldP spid="73756" grpId="0" autoUpdateAnimBg="0"/>
      <p:bldP spid="73757" grpId="0" autoUpdateAnimBg="0"/>
      <p:bldP spid="73758" grpId="0" autoUpdateAnimBg="0"/>
      <p:bldP spid="73759" grpId="0" animBg="1"/>
      <p:bldP spid="73760" grpId="0" animBg="1"/>
      <p:bldP spid="73761" grpId="0" animBg="1"/>
      <p:bldP spid="73762" grpId="0" animBg="1"/>
      <p:bldP spid="73763" grpId="0" animBg="1"/>
      <p:bldP spid="73764" grpId="0" animBg="1"/>
      <p:bldP spid="73765" grpId="0" animBg="1"/>
      <p:bldP spid="73766" grpId="0" animBg="1"/>
      <p:bldP spid="73767" grpId="0" animBg="1"/>
      <p:bldP spid="73768" grpId="0" animBg="1"/>
      <p:bldP spid="73769" grpId="0" autoUpdateAnimBg="0"/>
      <p:bldP spid="73770" grpId="0" autoUpdateAnimBg="0"/>
      <p:bldP spid="7377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146425" y="307975"/>
            <a:ext cx="305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altLang="en-US" sz="3600" u="sng" dirty="0">
                <a:effectLst>
                  <a:outerShdw blurRad="38100" dist="38100" dir="2700000" algn="tl">
                    <a:srgbClr val="000000"/>
                  </a:outerShdw>
                </a:effectLst>
              </a:rPr>
              <a:t>BEER’S LAW</a:t>
            </a:r>
          </a:p>
        </p:txBody>
      </p:sp>
      <p:sp>
        <p:nvSpPr>
          <p:cNvPr id="22531" name="Text Box 3"/>
          <p:cNvSpPr txBox="1">
            <a:spLocks noChangeArrowheads="1"/>
          </p:cNvSpPr>
          <p:nvPr/>
        </p:nvSpPr>
        <p:spPr bwMode="auto">
          <a:xfrm>
            <a:off x="0" y="1512888"/>
            <a:ext cx="9177338" cy="946150"/>
          </a:xfrm>
          <a:prstGeom prst="rect">
            <a:avLst/>
          </a:prstGeom>
          <a:noFill/>
          <a:ln w="9525">
            <a:noFill/>
            <a:miter lim="800000"/>
            <a:headEnd/>
            <a:tailEnd/>
          </a:ln>
          <a:effectLst/>
        </p:spPr>
        <p:txBody>
          <a:bodyPr>
            <a:spAutoFit/>
          </a:bodyPr>
          <a:lstStyle/>
          <a:p>
            <a:pPr algn="ctr"/>
            <a:r>
              <a:rPr lang="en-US" altLang="en-US" sz="2800" dirty="0"/>
              <a:t>Relates the absorption of light to the </a:t>
            </a:r>
            <a:r>
              <a:rPr lang="en-US" altLang="en-US" sz="2800" u="sng" dirty="0">
                <a:solidFill>
                  <a:srgbClr val="FF0000"/>
                </a:solidFill>
              </a:rPr>
              <a:t>concentration</a:t>
            </a:r>
            <a:endParaRPr lang="en-US" altLang="en-US" sz="2800" u="sng" dirty="0">
              <a:solidFill>
                <a:srgbClr val="6666FF"/>
              </a:solidFill>
            </a:endParaRPr>
          </a:p>
          <a:p>
            <a:pPr algn="ctr"/>
            <a:r>
              <a:rPr lang="en-US" altLang="en-US" sz="2800" dirty="0"/>
              <a:t>of the absorbing substance in the solution</a:t>
            </a:r>
          </a:p>
        </p:txBody>
      </p:sp>
      <p:sp>
        <p:nvSpPr>
          <p:cNvPr id="22532" name="Text Box 4"/>
          <p:cNvSpPr txBox="1">
            <a:spLocks noChangeArrowheads="1"/>
          </p:cNvSpPr>
          <p:nvPr/>
        </p:nvSpPr>
        <p:spPr bwMode="auto">
          <a:xfrm>
            <a:off x="253218" y="2817813"/>
            <a:ext cx="8609428" cy="954107"/>
          </a:xfrm>
          <a:prstGeom prst="rect">
            <a:avLst/>
          </a:prstGeom>
          <a:noFill/>
          <a:ln w="9525">
            <a:noFill/>
            <a:miter lim="800000"/>
            <a:headEnd/>
            <a:tailEnd/>
          </a:ln>
          <a:effectLst/>
        </p:spPr>
        <p:txBody>
          <a:bodyPr wrap="square">
            <a:spAutoFit/>
          </a:bodyPr>
          <a:lstStyle/>
          <a:p>
            <a:pPr algn="ctr"/>
            <a:r>
              <a:rPr lang="en-US" altLang="en-US" sz="2800" dirty="0"/>
              <a:t>The</a:t>
            </a:r>
            <a:r>
              <a:rPr lang="en-US" altLang="en-US" sz="2800" dirty="0">
                <a:solidFill>
                  <a:srgbClr val="6666FF"/>
                </a:solidFill>
              </a:rPr>
              <a:t> </a:t>
            </a:r>
            <a:r>
              <a:rPr lang="en-US" altLang="en-US" sz="2800" u="sng" dirty="0">
                <a:solidFill>
                  <a:srgbClr val="FF0000"/>
                </a:solidFill>
              </a:rPr>
              <a:t>fraction</a:t>
            </a:r>
            <a:r>
              <a:rPr lang="en-US" altLang="en-US" sz="2800" dirty="0">
                <a:solidFill>
                  <a:srgbClr val="6666FF"/>
                </a:solidFill>
              </a:rPr>
              <a:t> </a:t>
            </a:r>
            <a:r>
              <a:rPr lang="en-US" altLang="en-US" sz="2800" dirty="0"/>
              <a:t>of light absorbed is directly proportional to the concentration of the absorbing substance</a:t>
            </a:r>
          </a:p>
        </p:txBody>
      </p:sp>
      <p:sp>
        <p:nvSpPr>
          <p:cNvPr id="22533" name="Text Box 5"/>
          <p:cNvSpPr txBox="1">
            <a:spLocks noChangeArrowheads="1"/>
          </p:cNvSpPr>
          <p:nvPr/>
        </p:nvSpPr>
        <p:spPr bwMode="auto">
          <a:xfrm>
            <a:off x="0" y="4768850"/>
            <a:ext cx="9144000" cy="946150"/>
          </a:xfrm>
          <a:prstGeom prst="rect">
            <a:avLst/>
          </a:prstGeom>
          <a:noFill/>
          <a:ln w="9525">
            <a:noFill/>
            <a:miter lim="800000"/>
            <a:headEnd/>
            <a:tailEnd/>
          </a:ln>
          <a:effectLst/>
        </p:spPr>
        <p:txBody>
          <a:bodyPr>
            <a:spAutoFit/>
          </a:bodyPr>
          <a:lstStyle/>
          <a:p>
            <a:pPr algn="ctr"/>
            <a:r>
              <a:rPr lang="en-US" altLang="en-US" sz="2800" dirty="0"/>
              <a:t>An</a:t>
            </a:r>
            <a:r>
              <a:rPr lang="en-US" altLang="en-US" sz="2800" dirty="0">
                <a:solidFill>
                  <a:srgbClr val="6666FF"/>
                </a:solidFill>
              </a:rPr>
              <a:t> </a:t>
            </a:r>
            <a:r>
              <a:rPr lang="en-US" altLang="en-US" sz="2800" u="sng" dirty="0">
                <a:solidFill>
                  <a:srgbClr val="FF0000"/>
                </a:solidFill>
              </a:rPr>
              <a:t>arithmetic increase</a:t>
            </a:r>
            <a:r>
              <a:rPr lang="en-US" altLang="en-US" sz="2800" dirty="0">
                <a:solidFill>
                  <a:srgbClr val="6666FF"/>
                </a:solidFill>
              </a:rPr>
              <a:t> </a:t>
            </a:r>
            <a:r>
              <a:rPr lang="en-US" altLang="en-US" sz="2800" dirty="0"/>
              <a:t>in concentration gives a </a:t>
            </a:r>
          </a:p>
          <a:p>
            <a:pPr algn="ctr"/>
            <a:r>
              <a:rPr lang="en-US" altLang="en-US" sz="2800" u="sng" dirty="0">
                <a:solidFill>
                  <a:srgbClr val="FF0000"/>
                </a:solidFill>
              </a:rPr>
              <a:t>geometric decrease</a:t>
            </a:r>
            <a:r>
              <a:rPr lang="en-US" altLang="en-US" sz="2800" dirty="0">
                <a:solidFill>
                  <a:srgbClr val="6666FF"/>
                </a:solidFill>
              </a:rPr>
              <a:t> </a:t>
            </a:r>
            <a:r>
              <a:rPr lang="en-US" altLang="en-US" sz="2800" dirty="0"/>
              <a:t>in light intensity transmitted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ox(out)">
                                      <p:cBhvr>
                                        <p:cTn id="7" dur="5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2531"/>
                                        </p:tgtEl>
                                        <p:attrNameLst>
                                          <p:attrName>style.visibility</p:attrName>
                                        </p:attrNameLst>
                                      </p:cBhvr>
                                      <p:to>
                                        <p:strVal val="visible"/>
                                      </p:to>
                                    </p:set>
                                    <p:anim calcmode="lin" valueType="num">
                                      <p:cBhvr>
                                        <p:cTn id="12" dur="1000" fill="hold"/>
                                        <p:tgtEl>
                                          <p:spTgt spid="22531"/>
                                        </p:tgtEl>
                                        <p:attrNameLst>
                                          <p:attrName>ppt_w</p:attrName>
                                        </p:attrNameLst>
                                      </p:cBhvr>
                                      <p:tavLst>
                                        <p:tav tm="0">
                                          <p:val>
                                            <p:strVal val="#ppt_w*0.70"/>
                                          </p:val>
                                        </p:tav>
                                        <p:tav tm="100000">
                                          <p:val>
                                            <p:strVal val="#ppt_w"/>
                                          </p:val>
                                        </p:tav>
                                      </p:tavLst>
                                    </p:anim>
                                    <p:anim calcmode="lin" valueType="num">
                                      <p:cBhvr>
                                        <p:cTn id="13" dur="1000" fill="hold"/>
                                        <p:tgtEl>
                                          <p:spTgt spid="22531"/>
                                        </p:tgtEl>
                                        <p:attrNameLst>
                                          <p:attrName>ppt_h</p:attrName>
                                        </p:attrNameLst>
                                      </p:cBhvr>
                                      <p:tavLst>
                                        <p:tav tm="0">
                                          <p:val>
                                            <p:strVal val="#ppt_h"/>
                                          </p:val>
                                        </p:tav>
                                        <p:tav tm="100000">
                                          <p:val>
                                            <p:strVal val="#ppt_h"/>
                                          </p:val>
                                        </p:tav>
                                      </p:tavLst>
                                    </p:anim>
                                    <p:animEffect transition="in" filter="fade">
                                      <p:cBhvr>
                                        <p:cTn id="14" dur="1000"/>
                                        <p:tgtEl>
                                          <p:spTgt spid="2253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2532"/>
                                        </p:tgtEl>
                                        <p:attrNameLst>
                                          <p:attrName>style.visibility</p:attrName>
                                        </p:attrNameLst>
                                      </p:cBhvr>
                                      <p:to>
                                        <p:strVal val="visible"/>
                                      </p:to>
                                    </p:set>
                                    <p:anim calcmode="lin" valueType="num">
                                      <p:cBhvr>
                                        <p:cTn id="19" dur="1000" fill="hold"/>
                                        <p:tgtEl>
                                          <p:spTgt spid="22532"/>
                                        </p:tgtEl>
                                        <p:attrNameLst>
                                          <p:attrName>ppt_w</p:attrName>
                                        </p:attrNameLst>
                                      </p:cBhvr>
                                      <p:tavLst>
                                        <p:tav tm="0">
                                          <p:val>
                                            <p:strVal val="#ppt_w*0.70"/>
                                          </p:val>
                                        </p:tav>
                                        <p:tav tm="100000">
                                          <p:val>
                                            <p:strVal val="#ppt_w"/>
                                          </p:val>
                                        </p:tav>
                                      </p:tavLst>
                                    </p:anim>
                                    <p:anim calcmode="lin" valueType="num">
                                      <p:cBhvr>
                                        <p:cTn id="20" dur="1000" fill="hold"/>
                                        <p:tgtEl>
                                          <p:spTgt spid="22532"/>
                                        </p:tgtEl>
                                        <p:attrNameLst>
                                          <p:attrName>ppt_h</p:attrName>
                                        </p:attrNameLst>
                                      </p:cBhvr>
                                      <p:tavLst>
                                        <p:tav tm="0">
                                          <p:val>
                                            <p:strVal val="#ppt_h"/>
                                          </p:val>
                                        </p:tav>
                                        <p:tav tm="100000">
                                          <p:val>
                                            <p:strVal val="#ppt_h"/>
                                          </p:val>
                                        </p:tav>
                                      </p:tavLst>
                                    </p:anim>
                                    <p:animEffect transition="in" filter="fade">
                                      <p:cBhvr>
                                        <p:cTn id="21" dur="1000"/>
                                        <p:tgtEl>
                                          <p:spTgt spid="2253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2533"/>
                                        </p:tgtEl>
                                        <p:attrNameLst>
                                          <p:attrName>style.visibility</p:attrName>
                                        </p:attrNameLst>
                                      </p:cBhvr>
                                      <p:to>
                                        <p:strVal val="visible"/>
                                      </p:to>
                                    </p:set>
                                    <p:animEffect transition="in" filter="wipe(up)">
                                      <p:cBhvr>
                                        <p:cTn id="26" dur="20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autoUpdateAnimBg="0"/>
      <p:bldP spid="22532" grpId="0" autoUpdateAnimBg="0"/>
      <p:bldP spid="2253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22032" y="1346590"/>
            <a:ext cx="8385480" cy="4893647"/>
          </a:xfrm>
          <a:prstGeom prst="rect">
            <a:avLst/>
          </a:prstGeom>
          <a:noFill/>
          <a:ln w="9525">
            <a:noFill/>
            <a:miter lim="800000"/>
            <a:headEnd/>
            <a:tailEnd/>
          </a:ln>
          <a:effectLst/>
        </p:spPr>
        <p:txBody>
          <a:bodyPr wrap="square">
            <a:prstTxWarp prst="textNoShape">
              <a:avLst/>
            </a:prstTxWarp>
            <a:spAutoFit/>
          </a:bodyPr>
          <a:lstStyle/>
          <a:p>
            <a:pPr algn="just">
              <a:buFont typeface="Wingdings" pitchFamily="1" charset="2"/>
              <a:buChar char="Ø"/>
            </a:pPr>
            <a:r>
              <a:rPr lang="en-US" sz="2400" b="1" u="sng" dirty="0">
                <a:solidFill>
                  <a:srgbClr val="FF0000"/>
                </a:solidFill>
                <a:latin typeface="Times New Roman" pitchFamily="18" charset="0"/>
                <a:cs typeface="Times New Roman" pitchFamily="18" charset="0"/>
              </a:rPr>
              <a:t>Colorimetry</a:t>
            </a:r>
            <a:r>
              <a:rPr lang="en-US" sz="2400" dirty="0">
                <a:latin typeface="Times New Roman" pitchFamily="18" charset="0"/>
                <a:cs typeface="Times New Roman" pitchFamily="18" charset="0"/>
              </a:rPr>
              <a:t> </a:t>
            </a:r>
            <a:r>
              <a:rPr lang="en-IN" sz="2400" dirty="0">
                <a:latin typeface="Times New Roman" pitchFamily="18" charset="0"/>
                <a:cs typeface="Times New Roman" pitchFamily="18" charset="0"/>
              </a:rPr>
              <a:t>Colorimetry is a scientific technique that is used to determine the concentration of coloured compounds in solutions.</a:t>
            </a:r>
          </a:p>
          <a:p>
            <a:pPr algn="just"/>
            <a:endParaRPr lang="en-US" sz="2400" dirty="0">
              <a:latin typeface="Times New Roman" pitchFamily="18" charset="0"/>
              <a:cs typeface="Times New Roman" pitchFamily="18" charset="0"/>
            </a:endParaRPr>
          </a:p>
          <a:p>
            <a:pPr algn="just">
              <a:buFont typeface="Wingdings" pitchFamily="1" charset="2"/>
              <a:buChar char="Ø"/>
            </a:pPr>
            <a:r>
              <a:rPr lang="en-US" sz="2400" b="1" u="sng" dirty="0">
                <a:solidFill>
                  <a:srgbClr val="FF0000"/>
                </a:solidFill>
                <a:latin typeface="Times New Roman" pitchFamily="18" charset="0"/>
                <a:cs typeface="Times New Roman" pitchFamily="18" charset="0"/>
              </a:rPr>
              <a:t>Photometry</a:t>
            </a:r>
            <a:r>
              <a:rPr lang="en-US" sz="2400" dirty="0">
                <a:latin typeface="Times New Roman" pitchFamily="18" charset="0"/>
                <a:cs typeface="Times New Roman" pitchFamily="18" charset="0"/>
              </a:rPr>
              <a:t> </a:t>
            </a:r>
            <a:r>
              <a:rPr lang="en-IN" sz="2400" dirty="0">
                <a:latin typeface="Times New Roman" pitchFamily="18" charset="0"/>
                <a:cs typeface="Times New Roman" pitchFamily="18" charset="0"/>
              </a:rPr>
              <a:t>Photometry is the science of the measurement of light, in terms of its perceived brightness to the human eye. Photometry deals with the study of phenomenon of light absorption by molecules in solution.</a:t>
            </a:r>
          </a:p>
          <a:p>
            <a:pPr algn="just"/>
            <a:endParaRPr lang="en-IN" sz="2400" dirty="0">
              <a:latin typeface="Times New Roman" pitchFamily="18" charset="0"/>
              <a:cs typeface="Times New Roman" pitchFamily="18" charset="0"/>
            </a:endParaRPr>
          </a:p>
          <a:p>
            <a:pPr algn="just">
              <a:buFont typeface="Wingdings" pitchFamily="1" charset="2"/>
              <a:buChar char="Ø"/>
            </a:pPr>
            <a:r>
              <a:rPr lang="en-US" sz="2400" b="1" u="sng" dirty="0">
                <a:solidFill>
                  <a:srgbClr val="FF0000"/>
                </a:solidFill>
                <a:latin typeface="Times New Roman" pitchFamily="18" charset="0"/>
                <a:cs typeface="Times New Roman" pitchFamily="18" charset="0"/>
              </a:rPr>
              <a:t>Spectrophotometry</a:t>
            </a:r>
            <a:r>
              <a:rPr lang="en-US" sz="2400" dirty="0">
                <a:latin typeface="Times New Roman" pitchFamily="18" charset="0"/>
                <a:cs typeface="Times New Roman" pitchFamily="18" charset="0"/>
              </a:rPr>
              <a:t> </a:t>
            </a:r>
            <a:r>
              <a:rPr lang="en-IN" sz="2400" dirty="0">
                <a:latin typeface="Times New Roman" pitchFamily="18" charset="0"/>
                <a:cs typeface="Times New Roman" pitchFamily="18" charset="0"/>
              </a:rPr>
              <a:t>Spectrophotometry is a method to measure how much a chemical substance absorbs light by measuring the intensity of light as a beam of light passes through sample solution. The basic principle is that each compound absorbs or transmits light over a certain range of wavelength.</a:t>
            </a:r>
            <a:endParaRPr lang="en-US" sz="2400" dirty="0">
              <a:latin typeface="Times New Roman" pitchFamily="18" charset="0"/>
              <a:cs typeface="Times New Roman" pitchFamily="18" charset="0"/>
            </a:endParaRPr>
          </a:p>
        </p:txBody>
      </p:sp>
      <p:sp>
        <p:nvSpPr>
          <p:cNvPr id="3075" name="Text Box 3"/>
          <p:cNvSpPr txBox="1">
            <a:spLocks noChangeArrowheads="1"/>
          </p:cNvSpPr>
          <p:nvPr/>
        </p:nvSpPr>
        <p:spPr bwMode="auto">
          <a:xfrm>
            <a:off x="2341343" y="316523"/>
            <a:ext cx="4489450" cy="701675"/>
          </a:xfrm>
          <a:prstGeom prst="rect">
            <a:avLst/>
          </a:prstGeom>
          <a:noFill/>
          <a:ln w="9525">
            <a:noFill/>
            <a:miter lim="800000"/>
            <a:headEnd/>
            <a:tailEnd/>
          </a:ln>
          <a:effectLst/>
        </p:spPr>
        <p:txBody>
          <a:bodyPr wrap="none">
            <a:prstTxWarp prst="textNoShape">
              <a:avLst/>
            </a:prstTxWarp>
            <a:spAutoFit/>
          </a:bodyPr>
          <a:lstStyle/>
          <a:p>
            <a:r>
              <a:rPr lang="en-US" sz="4000" b="1" u="sng" dirty="0">
                <a:solidFill>
                  <a:srgbClr val="3333FF"/>
                </a:solidFill>
                <a:latin typeface="Times New Roman" pitchFamily="1" charset="0"/>
              </a:rPr>
              <a:t>Useful Terminology</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144" y="2757267"/>
            <a:ext cx="7399607" cy="3368895"/>
          </a:xfrm>
        </p:spPr>
        <p:txBody>
          <a:bodyPr/>
          <a:lstStyle/>
          <a:p>
            <a:pPr>
              <a:buNone/>
            </a:pPr>
            <a:r>
              <a:rPr lang="en-IN" dirty="0"/>
              <a:t>Where:</a:t>
            </a:r>
          </a:p>
          <a:p>
            <a:r>
              <a:rPr lang="en-IN" dirty="0"/>
              <a:t>K’ – constant</a:t>
            </a:r>
          </a:p>
          <a:p>
            <a:r>
              <a:rPr lang="en-IN" dirty="0"/>
              <a:t>T – the transmittance – the fraction of transmitted radiant energy</a:t>
            </a:r>
          </a:p>
          <a:p>
            <a:r>
              <a:rPr lang="en-IN" dirty="0"/>
              <a:t>c – the concentration of the medium</a:t>
            </a:r>
          </a:p>
        </p:txBody>
      </p:sp>
      <p:pic>
        <p:nvPicPr>
          <p:cNvPr id="30723" name="Picture 3"/>
          <p:cNvPicPr>
            <a:picLocks noChangeAspect="1" noChangeArrowheads="1"/>
          </p:cNvPicPr>
          <p:nvPr/>
        </p:nvPicPr>
        <p:blipFill>
          <a:blip r:embed="rId2" cstate="print"/>
          <a:srcRect/>
          <a:stretch>
            <a:fillRect/>
          </a:stretch>
        </p:blipFill>
        <p:spPr bwMode="auto">
          <a:xfrm>
            <a:off x="1946105" y="695985"/>
            <a:ext cx="5476875" cy="1724025"/>
          </a:xfrm>
          <a:prstGeom prst="rect">
            <a:avLst/>
          </a:prstGeom>
          <a:noFill/>
          <a:ln w="9525">
            <a:noFill/>
            <a:miter lim="800000"/>
            <a:headEnd/>
            <a:tailEnd/>
          </a:ln>
          <a:effectLst/>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1600200" y="190500"/>
            <a:ext cx="0" cy="5943600"/>
          </a:xfrm>
          <a:prstGeom prst="line">
            <a:avLst/>
          </a:prstGeom>
          <a:noFill/>
          <a:ln w="63500">
            <a:solidFill>
              <a:srgbClr val="FF0000"/>
            </a:solidFill>
            <a:round/>
            <a:headEnd/>
            <a:tailEnd/>
          </a:ln>
          <a:effectLst/>
        </p:spPr>
        <p:txBody>
          <a:bodyPr wrap="none" anchor="ctr"/>
          <a:lstStyle/>
          <a:p>
            <a:endParaRPr lang="en-IN"/>
          </a:p>
        </p:txBody>
      </p:sp>
      <p:sp>
        <p:nvSpPr>
          <p:cNvPr id="17411" name="Line 3"/>
          <p:cNvSpPr>
            <a:spLocks noChangeShapeType="1"/>
          </p:cNvSpPr>
          <p:nvPr/>
        </p:nvSpPr>
        <p:spPr bwMode="auto">
          <a:xfrm>
            <a:off x="1600200" y="6096000"/>
            <a:ext cx="6477000" cy="0"/>
          </a:xfrm>
          <a:prstGeom prst="line">
            <a:avLst/>
          </a:prstGeom>
          <a:noFill/>
          <a:ln w="63500">
            <a:solidFill>
              <a:srgbClr val="FF0000"/>
            </a:solidFill>
            <a:round/>
            <a:headEnd/>
            <a:tailEnd/>
          </a:ln>
          <a:effectLst/>
        </p:spPr>
        <p:txBody>
          <a:bodyPr wrap="none" anchor="ctr"/>
          <a:lstStyle/>
          <a:p>
            <a:endParaRPr lang="en-IN"/>
          </a:p>
        </p:txBody>
      </p:sp>
      <p:sp>
        <p:nvSpPr>
          <p:cNvPr id="86020" name="Text Box 4"/>
          <p:cNvSpPr txBox="1">
            <a:spLocks noChangeArrowheads="1"/>
          </p:cNvSpPr>
          <p:nvPr/>
        </p:nvSpPr>
        <p:spPr bwMode="auto">
          <a:xfrm>
            <a:off x="3336925" y="6324600"/>
            <a:ext cx="3165475" cy="457200"/>
          </a:xfrm>
          <a:prstGeom prst="rect">
            <a:avLst/>
          </a:prstGeom>
          <a:noFill/>
          <a:ln w="9525">
            <a:noFill/>
            <a:miter lim="800000"/>
            <a:headEnd/>
            <a:tailEnd/>
          </a:ln>
          <a:effectLst/>
        </p:spPr>
        <p:txBody>
          <a:bodyPr wrap="none">
            <a:spAutoFit/>
          </a:bodyPr>
          <a:lstStyle/>
          <a:p>
            <a:r>
              <a:rPr lang="en-US" altLang="en-US" sz="2400">
                <a:solidFill>
                  <a:srgbClr val="009900"/>
                </a:solidFill>
                <a:latin typeface="Times New Roman" pitchFamily="18" charset="0"/>
              </a:rPr>
              <a:t>Units of Concentration</a:t>
            </a:r>
          </a:p>
        </p:txBody>
      </p:sp>
      <p:sp>
        <p:nvSpPr>
          <p:cNvPr id="17413" name="Text Box 5"/>
          <p:cNvSpPr txBox="1">
            <a:spLocks noChangeArrowheads="1"/>
          </p:cNvSpPr>
          <p:nvPr/>
        </p:nvSpPr>
        <p:spPr bwMode="auto">
          <a:xfrm rot="-5400000">
            <a:off x="-389731" y="2761456"/>
            <a:ext cx="2416175" cy="519113"/>
          </a:xfrm>
          <a:prstGeom prst="rect">
            <a:avLst/>
          </a:prstGeom>
          <a:noFill/>
          <a:ln w="9525">
            <a:noFill/>
            <a:miter lim="800000"/>
            <a:headEnd/>
            <a:tailEnd/>
          </a:ln>
          <a:effectLst/>
        </p:spPr>
        <p:txBody>
          <a:bodyPr wrap="none">
            <a:spAutoFit/>
          </a:bodyPr>
          <a:lstStyle/>
          <a:p>
            <a:r>
              <a:rPr lang="en-US" altLang="en-US" sz="2800">
                <a:solidFill>
                  <a:srgbClr val="009900"/>
                </a:solidFill>
                <a:latin typeface="Times New Roman" pitchFamily="18" charset="0"/>
              </a:rPr>
              <a:t>Transmittance</a:t>
            </a:r>
          </a:p>
        </p:txBody>
      </p:sp>
      <p:sp>
        <p:nvSpPr>
          <p:cNvPr id="17414" name="Text Box 6"/>
          <p:cNvSpPr txBox="1">
            <a:spLocks noChangeArrowheads="1"/>
          </p:cNvSpPr>
          <p:nvPr/>
        </p:nvSpPr>
        <p:spPr bwMode="auto">
          <a:xfrm>
            <a:off x="1524000" y="6096000"/>
            <a:ext cx="6756400" cy="457200"/>
          </a:xfrm>
          <a:prstGeom prst="rect">
            <a:avLst/>
          </a:prstGeom>
          <a:noFill/>
          <a:ln w="9525">
            <a:noFill/>
            <a:miter lim="800000"/>
            <a:headEnd/>
            <a:tailEnd/>
          </a:ln>
          <a:effectLst/>
        </p:spPr>
        <p:txBody>
          <a:bodyPr wrap="none">
            <a:spAutoFit/>
          </a:bodyPr>
          <a:lstStyle/>
          <a:p>
            <a:r>
              <a:rPr lang="en-US" altLang="en-US" sz="2400">
                <a:solidFill>
                  <a:srgbClr val="009900"/>
                </a:solidFill>
              </a:rPr>
              <a:t>0             1             2             3              4             5</a:t>
            </a:r>
          </a:p>
        </p:txBody>
      </p:sp>
      <p:sp>
        <p:nvSpPr>
          <p:cNvPr id="17415" name="Text Box 7"/>
          <p:cNvSpPr txBox="1">
            <a:spLocks noChangeArrowheads="1"/>
          </p:cNvSpPr>
          <p:nvPr/>
        </p:nvSpPr>
        <p:spPr bwMode="auto">
          <a:xfrm>
            <a:off x="1174750" y="381000"/>
            <a:ext cx="501650" cy="5859463"/>
          </a:xfrm>
          <a:prstGeom prst="rect">
            <a:avLst/>
          </a:prstGeom>
          <a:noFill/>
          <a:ln w="9525">
            <a:noFill/>
            <a:miter lim="800000"/>
            <a:headEnd/>
            <a:tailEnd/>
          </a:ln>
          <a:effectLst/>
        </p:spPr>
        <p:txBody>
          <a:bodyPr wrap="none">
            <a:spAutoFit/>
          </a:bodyPr>
          <a:lstStyle/>
          <a:p>
            <a:r>
              <a:rPr lang="en-US" altLang="en-US">
                <a:solidFill>
                  <a:srgbClr val="009900"/>
                </a:solidFill>
              </a:rPr>
              <a:t>1.0</a:t>
            </a:r>
          </a:p>
          <a:p>
            <a:endParaRPr lang="en-US" altLang="en-US">
              <a:solidFill>
                <a:srgbClr val="009900"/>
              </a:solidFill>
            </a:endParaRPr>
          </a:p>
          <a:p>
            <a:r>
              <a:rPr lang="en-US" altLang="en-US">
                <a:solidFill>
                  <a:srgbClr val="009900"/>
                </a:solidFill>
              </a:rPr>
              <a:t>.9</a:t>
            </a:r>
          </a:p>
          <a:p>
            <a:endParaRPr lang="en-US" altLang="en-US">
              <a:solidFill>
                <a:srgbClr val="009900"/>
              </a:solidFill>
            </a:endParaRPr>
          </a:p>
          <a:p>
            <a:r>
              <a:rPr lang="en-US" altLang="en-US">
                <a:solidFill>
                  <a:srgbClr val="009900"/>
                </a:solidFill>
              </a:rPr>
              <a:t>.8</a:t>
            </a:r>
          </a:p>
          <a:p>
            <a:endParaRPr lang="en-US" altLang="en-US">
              <a:solidFill>
                <a:srgbClr val="009900"/>
              </a:solidFill>
            </a:endParaRPr>
          </a:p>
          <a:p>
            <a:r>
              <a:rPr lang="en-US" altLang="en-US">
                <a:solidFill>
                  <a:srgbClr val="009900"/>
                </a:solidFill>
              </a:rPr>
              <a:t>.7</a:t>
            </a:r>
          </a:p>
          <a:p>
            <a:endParaRPr lang="en-US" altLang="en-US">
              <a:solidFill>
                <a:srgbClr val="009900"/>
              </a:solidFill>
            </a:endParaRPr>
          </a:p>
          <a:p>
            <a:r>
              <a:rPr lang="en-US" altLang="en-US">
                <a:solidFill>
                  <a:srgbClr val="009900"/>
                </a:solidFill>
              </a:rPr>
              <a:t>.6</a:t>
            </a:r>
          </a:p>
          <a:p>
            <a:endParaRPr lang="en-US" altLang="en-US">
              <a:solidFill>
                <a:srgbClr val="009900"/>
              </a:solidFill>
            </a:endParaRPr>
          </a:p>
          <a:p>
            <a:r>
              <a:rPr lang="en-US" altLang="en-US">
                <a:solidFill>
                  <a:srgbClr val="009900"/>
                </a:solidFill>
              </a:rPr>
              <a:t>.5</a:t>
            </a:r>
          </a:p>
          <a:p>
            <a:endParaRPr lang="en-US" altLang="en-US">
              <a:solidFill>
                <a:srgbClr val="009900"/>
              </a:solidFill>
            </a:endParaRPr>
          </a:p>
          <a:p>
            <a:r>
              <a:rPr lang="en-US" altLang="en-US">
                <a:solidFill>
                  <a:srgbClr val="009900"/>
                </a:solidFill>
              </a:rPr>
              <a:t>.4</a:t>
            </a:r>
          </a:p>
          <a:p>
            <a:endParaRPr lang="en-US" altLang="en-US">
              <a:solidFill>
                <a:srgbClr val="009900"/>
              </a:solidFill>
            </a:endParaRPr>
          </a:p>
          <a:p>
            <a:r>
              <a:rPr lang="en-US" altLang="en-US">
                <a:solidFill>
                  <a:srgbClr val="009900"/>
                </a:solidFill>
              </a:rPr>
              <a:t>.3</a:t>
            </a:r>
          </a:p>
          <a:p>
            <a:endParaRPr lang="en-US" altLang="en-US">
              <a:solidFill>
                <a:srgbClr val="009900"/>
              </a:solidFill>
            </a:endParaRPr>
          </a:p>
          <a:p>
            <a:r>
              <a:rPr lang="en-US" altLang="en-US">
                <a:solidFill>
                  <a:srgbClr val="009900"/>
                </a:solidFill>
              </a:rPr>
              <a:t>.2</a:t>
            </a:r>
          </a:p>
          <a:p>
            <a:endParaRPr lang="en-US" altLang="en-US">
              <a:solidFill>
                <a:srgbClr val="009900"/>
              </a:solidFill>
            </a:endParaRPr>
          </a:p>
          <a:p>
            <a:r>
              <a:rPr lang="en-US" altLang="en-US">
                <a:solidFill>
                  <a:srgbClr val="009900"/>
                </a:solidFill>
              </a:rPr>
              <a:t>.1</a:t>
            </a:r>
          </a:p>
          <a:p>
            <a:endParaRPr lang="en-US" altLang="en-US">
              <a:solidFill>
                <a:srgbClr val="009900"/>
              </a:solidFill>
            </a:endParaRPr>
          </a:p>
          <a:p>
            <a:r>
              <a:rPr lang="en-US" altLang="en-US">
                <a:solidFill>
                  <a:srgbClr val="009900"/>
                </a:solidFill>
              </a:rPr>
              <a:t> 0</a:t>
            </a:r>
          </a:p>
        </p:txBody>
      </p:sp>
      <p:grpSp>
        <p:nvGrpSpPr>
          <p:cNvPr id="2" name="Group 8"/>
          <p:cNvGrpSpPr>
            <a:grpSpLocks/>
          </p:cNvGrpSpPr>
          <p:nvPr/>
        </p:nvGrpSpPr>
        <p:grpSpPr bwMode="auto">
          <a:xfrm>
            <a:off x="1600200" y="533400"/>
            <a:ext cx="228600" cy="5029200"/>
            <a:chOff x="1008" y="336"/>
            <a:chExt cx="144" cy="3168"/>
          </a:xfrm>
        </p:grpSpPr>
        <p:sp>
          <p:nvSpPr>
            <p:cNvPr id="17443" name="Line 9"/>
            <p:cNvSpPr>
              <a:spLocks noChangeShapeType="1"/>
            </p:cNvSpPr>
            <p:nvPr/>
          </p:nvSpPr>
          <p:spPr bwMode="auto">
            <a:xfrm>
              <a:off x="1008" y="3504"/>
              <a:ext cx="144" cy="0"/>
            </a:xfrm>
            <a:prstGeom prst="line">
              <a:avLst/>
            </a:prstGeom>
            <a:noFill/>
            <a:ln w="38100">
              <a:solidFill>
                <a:srgbClr val="009900"/>
              </a:solidFill>
              <a:round/>
              <a:headEnd/>
              <a:tailEnd/>
            </a:ln>
            <a:effectLst/>
          </p:spPr>
          <p:txBody>
            <a:bodyPr wrap="none" anchor="ctr"/>
            <a:lstStyle/>
            <a:p>
              <a:endParaRPr lang="en-IN"/>
            </a:p>
          </p:txBody>
        </p:sp>
        <p:sp>
          <p:nvSpPr>
            <p:cNvPr id="17444" name="Line 10"/>
            <p:cNvSpPr>
              <a:spLocks noChangeShapeType="1"/>
            </p:cNvSpPr>
            <p:nvPr/>
          </p:nvSpPr>
          <p:spPr bwMode="auto">
            <a:xfrm>
              <a:off x="1008" y="3120"/>
              <a:ext cx="144" cy="0"/>
            </a:xfrm>
            <a:prstGeom prst="line">
              <a:avLst/>
            </a:prstGeom>
            <a:noFill/>
            <a:ln w="38100">
              <a:solidFill>
                <a:srgbClr val="009900"/>
              </a:solidFill>
              <a:round/>
              <a:headEnd/>
              <a:tailEnd/>
            </a:ln>
            <a:effectLst/>
          </p:spPr>
          <p:txBody>
            <a:bodyPr wrap="none" anchor="ctr"/>
            <a:lstStyle/>
            <a:p>
              <a:endParaRPr lang="en-IN"/>
            </a:p>
          </p:txBody>
        </p:sp>
        <p:sp>
          <p:nvSpPr>
            <p:cNvPr id="17445" name="Line 11"/>
            <p:cNvSpPr>
              <a:spLocks noChangeShapeType="1"/>
            </p:cNvSpPr>
            <p:nvPr/>
          </p:nvSpPr>
          <p:spPr bwMode="auto">
            <a:xfrm>
              <a:off x="1008" y="2784"/>
              <a:ext cx="144" cy="0"/>
            </a:xfrm>
            <a:prstGeom prst="line">
              <a:avLst/>
            </a:prstGeom>
            <a:noFill/>
            <a:ln w="38100">
              <a:solidFill>
                <a:srgbClr val="009900"/>
              </a:solidFill>
              <a:round/>
              <a:headEnd/>
              <a:tailEnd/>
            </a:ln>
            <a:effectLst/>
          </p:spPr>
          <p:txBody>
            <a:bodyPr wrap="none" anchor="ctr"/>
            <a:lstStyle/>
            <a:p>
              <a:endParaRPr lang="en-IN"/>
            </a:p>
          </p:txBody>
        </p:sp>
        <p:sp>
          <p:nvSpPr>
            <p:cNvPr id="17446" name="Line 12"/>
            <p:cNvSpPr>
              <a:spLocks noChangeShapeType="1"/>
            </p:cNvSpPr>
            <p:nvPr/>
          </p:nvSpPr>
          <p:spPr bwMode="auto">
            <a:xfrm>
              <a:off x="1008" y="2448"/>
              <a:ext cx="144" cy="0"/>
            </a:xfrm>
            <a:prstGeom prst="line">
              <a:avLst/>
            </a:prstGeom>
            <a:noFill/>
            <a:ln w="38100">
              <a:solidFill>
                <a:srgbClr val="009900"/>
              </a:solidFill>
              <a:round/>
              <a:headEnd/>
              <a:tailEnd/>
            </a:ln>
            <a:effectLst/>
          </p:spPr>
          <p:txBody>
            <a:bodyPr wrap="none" anchor="ctr"/>
            <a:lstStyle/>
            <a:p>
              <a:endParaRPr lang="en-IN"/>
            </a:p>
          </p:txBody>
        </p:sp>
        <p:sp>
          <p:nvSpPr>
            <p:cNvPr id="17447" name="Line 13"/>
            <p:cNvSpPr>
              <a:spLocks noChangeShapeType="1"/>
            </p:cNvSpPr>
            <p:nvPr/>
          </p:nvSpPr>
          <p:spPr bwMode="auto">
            <a:xfrm>
              <a:off x="1008" y="2064"/>
              <a:ext cx="144" cy="0"/>
            </a:xfrm>
            <a:prstGeom prst="line">
              <a:avLst/>
            </a:prstGeom>
            <a:noFill/>
            <a:ln w="38100">
              <a:solidFill>
                <a:srgbClr val="009900"/>
              </a:solidFill>
              <a:round/>
              <a:headEnd/>
              <a:tailEnd/>
            </a:ln>
            <a:effectLst/>
          </p:spPr>
          <p:txBody>
            <a:bodyPr wrap="none" anchor="ctr"/>
            <a:lstStyle/>
            <a:p>
              <a:endParaRPr lang="en-IN"/>
            </a:p>
          </p:txBody>
        </p:sp>
        <p:sp>
          <p:nvSpPr>
            <p:cNvPr id="17448" name="Line 14"/>
            <p:cNvSpPr>
              <a:spLocks noChangeShapeType="1"/>
            </p:cNvSpPr>
            <p:nvPr/>
          </p:nvSpPr>
          <p:spPr bwMode="auto">
            <a:xfrm>
              <a:off x="1008" y="1728"/>
              <a:ext cx="144" cy="0"/>
            </a:xfrm>
            <a:prstGeom prst="line">
              <a:avLst/>
            </a:prstGeom>
            <a:noFill/>
            <a:ln w="38100">
              <a:solidFill>
                <a:srgbClr val="009900"/>
              </a:solidFill>
              <a:round/>
              <a:headEnd/>
              <a:tailEnd/>
            </a:ln>
            <a:effectLst/>
          </p:spPr>
          <p:txBody>
            <a:bodyPr wrap="none" anchor="ctr"/>
            <a:lstStyle/>
            <a:p>
              <a:endParaRPr lang="en-IN"/>
            </a:p>
          </p:txBody>
        </p:sp>
        <p:sp>
          <p:nvSpPr>
            <p:cNvPr id="17449" name="Line 15"/>
            <p:cNvSpPr>
              <a:spLocks noChangeShapeType="1"/>
            </p:cNvSpPr>
            <p:nvPr/>
          </p:nvSpPr>
          <p:spPr bwMode="auto">
            <a:xfrm>
              <a:off x="1008" y="1344"/>
              <a:ext cx="144" cy="0"/>
            </a:xfrm>
            <a:prstGeom prst="line">
              <a:avLst/>
            </a:prstGeom>
            <a:noFill/>
            <a:ln w="38100">
              <a:solidFill>
                <a:srgbClr val="009900"/>
              </a:solidFill>
              <a:round/>
              <a:headEnd/>
              <a:tailEnd/>
            </a:ln>
            <a:effectLst/>
          </p:spPr>
          <p:txBody>
            <a:bodyPr wrap="none" anchor="ctr"/>
            <a:lstStyle/>
            <a:p>
              <a:endParaRPr lang="en-IN"/>
            </a:p>
          </p:txBody>
        </p:sp>
        <p:sp>
          <p:nvSpPr>
            <p:cNvPr id="17450" name="Line 16"/>
            <p:cNvSpPr>
              <a:spLocks noChangeShapeType="1"/>
            </p:cNvSpPr>
            <p:nvPr/>
          </p:nvSpPr>
          <p:spPr bwMode="auto">
            <a:xfrm>
              <a:off x="1008" y="1008"/>
              <a:ext cx="144" cy="0"/>
            </a:xfrm>
            <a:prstGeom prst="line">
              <a:avLst/>
            </a:prstGeom>
            <a:noFill/>
            <a:ln w="38100">
              <a:solidFill>
                <a:srgbClr val="009900"/>
              </a:solidFill>
              <a:round/>
              <a:headEnd/>
              <a:tailEnd/>
            </a:ln>
            <a:effectLst/>
          </p:spPr>
          <p:txBody>
            <a:bodyPr wrap="none" anchor="ctr"/>
            <a:lstStyle/>
            <a:p>
              <a:endParaRPr lang="en-IN"/>
            </a:p>
          </p:txBody>
        </p:sp>
        <p:sp>
          <p:nvSpPr>
            <p:cNvPr id="17451" name="Line 17"/>
            <p:cNvSpPr>
              <a:spLocks noChangeShapeType="1"/>
            </p:cNvSpPr>
            <p:nvPr/>
          </p:nvSpPr>
          <p:spPr bwMode="auto">
            <a:xfrm>
              <a:off x="1008" y="672"/>
              <a:ext cx="144" cy="0"/>
            </a:xfrm>
            <a:prstGeom prst="line">
              <a:avLst/>
            </a:prstGeom>
            <a:noFill/>
            <a:ln w="38100">
              <a:solidFill>
                <a:srgbClr val="009900"/>
              </a:solidFill>
              <a:round/>
              <a:headEnd/>
              <a:tailEnd/>
            </a:ln>
            <a:effectLst/>
          </p:spPr>
          <p:txBody>
            <a:bodyPr wrap="none" anchor="ctr"/>
            <a:lstStyle/>
            <a:p>
              <a:endParaRPr lang="en-IN"/>
            </a:p>
          </p:txBody>
        </p:sp>
        <p:sp>
          <p:nvSpPr>
            <p:cNvPr id="17452" name="Line 18"/>
            <p:cNvSpPr>
              <a:spLocks noChangeShapeType="1"/>
            </p:cNvSpPr>
            <p:nvPr/>
          </p:nvSpPr>
          <p:spPr bwMode="auto">
            <a:xfrm>
              <a:off x="1008" y="336"/>
              <a:ext cx="144" cy="0"/>
            </a:xfrm>
            <a:prstGeom prst="line">
              <a:avLst/>
            </a:prstGeom>
            <a:noFill/>
            <a:ln w="38100">
              <a:solidFill>
                <a:srgbClr val="009900"/>
              </a:solidFill>
              <a:round/>
              <a:headEnd/>
              <a:tailEnd/>
            </a:ln>
            <a:effectLst/>
          </p:spPr>
          <p:txBody>
            <a:bodyPr wrap="none" anchor="ctr"/>
            <a:lstStyle/>
            <a:p>
              <a:endParaRPr lang="en-IN"/>
            </a:p>
          </p:txBody>
        </p:sp>
      </p:grpSp>
      <p:sp>
        <p:nvSpPr>
          <p:cNvPr id="86035" name="Text Box 19"/>
          <p:cNvSpPr txBox="1">
            <a:spLocks noChangeArrowheads="1"/>
          </p:cNvSpPr>
          <p:nvPr/>
        </p:nvSpPr>
        <p:spPr bwMode="auto">
          <a:xfrm>
            <a:off x="593725" y="422275"/>
            <a:ext cx="404813" cy="457200"/>
          </a:xfrm>
          <a:prstGeom prst="rect">
            <a:avLst/>
          </a:prstGeom>
          <a:noFill/>
          <a:ln w="9525">
            <a:noFill/>
            <a:miter lim="800000"/>
            <a:headEnd/>
            <a:tailEnd/>
          </a:ln>
          <a:effectLst/>
        </p:spPr>
        <p:txBody>
          <a:bodyPr wrap="none">
            <a:spAutoFit/>
          </a:bodyPr>
          <a:lstStyle/>
          <a:p>
            <a:r>
              <a:rPr lang="en-US" altLang="en-US" sz="2400">
                <a:solidFill>
                  <a:schemeClr val="accent2"/>
                </a:solidFill>
                <a:latin typeface="Times New Roman" pitchFamily="18" charset="0"/>
              </a:rPr>
              <a:t>I</a:t>
            </a:r>
            <a:r>
              <a:rPr lang="en-US" altLang="en-US" sz="2400" baseline="-25000">
                <a:solidFill>
                  <a:schemeClr val="accent2"/>
                </a:solidFill>
                <a:latin typeface="Times New Roman" pitchFamily="18" charset="0"/>
              </a:rPr>
              <a:t>0</a:t>
            </a:r>
            <a:endParaRPr lang="en-US" altLang="en-US" sz="2400">
              <a:solidFill>
                <a:schemeClr val="accent2"/>
              </a:solidFill>
              <a:latin typeface="Times New Roman" pitchFamily="18" charset="0"/>
            </a:endParaRPr>
          </a:p>
        </p:txBody>
      </p:sp>
      <p:sp>
        <p:nvSpPr>
          <p:cNvPr id="86036" name="Line 20"/>
          <p:cNvSpPr>
            <a:spLocks noChangeShapeType="1"/>
          </p:cNvSpPr>
          <p:nvPr/>
        </p:nvSpPr>
        <p:spPr bwMode="auto">
          <a:xfrm>
            <a:off x="533400" y="533400"/>
            <a:ext cx="685800" cy="0"/>
          </a:xfrm>
          <a:prstGeom prst="line">
            <a:avLst/>
          </a:prstGeom>
          <a:noFill/>
          <a:ln w="31750">
            <a:solidFill>
              <a:schemeClr val="accent2"/>
            </a:solidFill>
            <a:round/>
            <a:headEnd/>
            <a:tailEnd type="triangle" w="med" len="med"/>
          </a:ln>
          <a:effectLst/>
        </p:spPr>
        <p:txBody>
          <a:bodyPr wrap="none" anchor="ctr"/>
          <a:lstStyle/>
          <a:p>
            <a:endParaRPr lang="en-IN"/>
          </a:p>
        </p:txBody>
      </p:sp>
      <p:sp>
        <p:nvSpPr>
          <p:cNvPr id="86037" name="Line 21"/>
          <p:cNvSpPr>
            <a:spLocks noChangeShapeType="1"/>
          </p:cNvSpPr>
          <p:nvPr/>
        </p:nvSpPr>
        <p:spPr bwMode="auto">
          <a:xfrm>
            <a:off x="2209800" y="3276600"/>
            <a:ext cx="685800" cy="0"/>
          </a:xfrm>
          <a:prstGeom prst="line">
            <a:avLst/>
          </a:prstGeom>
          <a:noFill/>
          <a:ln w="31750">
            <a:solidFill>
              <a:schemeClr val="accent2"/>
            </a:solidFill>
            <a:round/>
            <a:headEnd/>
            <a:tailEnd type="triangle" w="med" len="med"/>
          </a:ln>
          <a:effectLst/>
        </p:spPr>
        <p:txBody>
          <a:bodyPr wrap="none" anchor="ctr"/>
          <a:lstStyle/>
          <a:p>
            <a:endParaRPr lang="en-IN"/>
          </a:p>
        </p:txBody>
      </p:sp>
      <p:sp>
        <p:nvSpPr>
          <p:cNvPr id="86038" name="Line 22"/>
          <p:cNvSpPr>
            <a:spLocks noChangeShapeType="1"/>
          </p:cNvSpPr>
          <p:nvPr/>
        </p:nvSpPr>
        <p:spPr bwMode="auto">
          <a:xfrm>
            <a:off x="3505200" y="4724400"/>
            <a:ext cx="685800" cy="0"/>
          </a:xfrm>
          <a:prstGeom prst="line">
            <a:avLst/>
          </a:prstGeom>
          <a:noFill/>
          <a:ln w="31750">
            <a:solidFill>
              <a:schemeClr val="accent2"/>
            </a:solidFill>
            <a:round/>
            <a:headEnd/>
            <a:tailEnd type="triangle" w="med" len="med"/>
          </a:ln>
          <a:effectLst/>
        </p:spPr>
        <p:txBody>
          <a:bodyPr wrap="none" anchor="ctr"/>
          <a:lstStyle/>
          <a:p>
            <a:endParaRPr lang="en-IN"/>
          </a:p>
        </p:txBody>
      </p:sp>
      <p:sp>
        <p:nvSpPr>
          <p:cNvPr id="86039" name="Line 23"/>
          <p:cNvSpPr>
            <a:spLocks noChangeShapeType="1"/>
          </p:cNvSpPr>
          <p:nvPr/>
        </p:nvSpPr>
        <p:spPr bwMode="auto">
          <a:xfrm>
            <a:off x="4800600" y="5410200"/>
            <a:ext cx="685800" cy="0"/>
          </a:xfrm>
          <a:prstGeom prst="line">
            <a:avLst/>
          </a:prstGeom>
          <a:noFill/>
          <a:ln w="31750">
            <a:solidFill>
              <a:schemeClr val="accent2"/>
            </a:solidFill>
            <a:round/>
            <a:headEnd/>
            <a:tailEnd type="triangle" w="med" len="med"/>
          </a:ln>
          <a:effectLst/>
        </p:spPr>
        <p:txBody>
          <a:bodyPr wrap="none" anchor="ctr"/>
          <a:lstStyle/>
          <a:p>
            <a:endParaRPr lang="en-IN"/>
          </a:p>
        </p:txBody>
      </p:sp>
      <p:sp>
        <p:nvSpPr>
          <p:cNvPr id="86040" name="Line 24"/>
          <p:cNvSpPr>
            <a:spLocks noChangeShapeType="1"/>
          </p:cNvSpPr>
          <p:nvPr/>
        </p:nvSpPr>
        <p:spPr bwMode="auto">
          <a:xfrm>
            <a:off x="6096000" y="5715000"/>
            <a:ext cx="685800" cy="0"/>
          </a:xfrm>
          <a:prstGeom prst="line">
            <a:avLst/>
          </a:prstGeom>
          <a:noFill/>
          <a:ln w="31750">
            <a:solidFill>
              <a:schemeClr val="accent2"/>
            </a:solidFill>
            <a:round/>
            <a:headEnd/>
            <a:tailEnd type="triangle" w="med" len="med"/>
          </a:ln>
          <a:effectLst/>
        </p:spPr>
        <p:txBody>
          <a:bodyPr wrap="none" anchor="ctr"/>
          <a:lstStyle/>
          <a:p>
            <a:endParaRPr lang="en-IN"/>
          </a:p>
        </p:txBody>
      </p:sp>
      <p:sp>
        <p:nvSpPr>
          <p:cNvPr id="86041" name="Line 25"/>
          <p:cNvSpPr>
            <a:spLocks noChangeShapeType="1"/>
          </p:cNvSpPr>
          <p:nvPr/>
        </p:nvSpPr>
        <p:spPr bwMode="auto">
          <a:xfrm>
            <a:off x="7391400" y="5943600"/>
            <a:ext cx="685800" cy="0"/>
          </a:xfrm>
          <a:prstGeom prst="line">
            <a:avLst/>
          </a:prstGeom>
          <a:noFill/>
          <a:ln w="31750">
            <a:solidFill>
              <a:schemeClr val="accent2"/>
            </a:solidFill>
            <a:round/>
            <a:headEnd/>
            <a:tailEnd type="triangle" w="med" len="med"/>
          </a:ln>
          <a:effectLst/>
        </p:spPr>
        <p:txBody>
          <a:bodyPr wrap="none" anchor="ctr"/>
          <a:lstStyle/>
          <a:p>
            <a:endParaRPr lang="en-IN"/>
          </a:p>
        </p:txBody>
      </p:sp>
      <p:sp>
        <p:nvSpPr>
          <p:cNvPr id="86042" name="Line 26"/>
          <p:cNvSpPr>
            <a:spLocks noChangeShapeType="1"/>
          </p:cNvSpPr>
          <p:nvPr/>
        </p:nvSpPr>
        <p:spPr bwMode="auto">
          <a:xfrm>
            <a:off x="8229600" y="5943600"/>
            <a:ext cx="685800" cy="0"/>
          </a:xfrm>
          <a:prstGeom prst="line">
            <a:avLst/>
          </a:prstGeom>
          <a:noFill/>
          <a:ln w="31750">
            <a:solidFill>
              <a:schemeClr val="accent2"/>
            </a:solidFill>
            <a:round/>
            <a:headEnd/>
            <a:tailEnd type="triangle" w="med" len="med"/>
          </a:ln>
          <a:effectLst/>
        </p:spPr>
        <p:txBody>
          <a:bodyPr wrap="none" anchor="ctr"/>
          <a:lstStyle/>
          <a:p>
            <a:endParaRPr lang="en-IN"/>
          </a:p>
        </p:txBody>
      </p:sp>
      <p:sp>
        <p:nvSpPr>
          <p:cNvPr id="86043" name="Text Box 27"/>
          <p:cNvSpPr txBox="1">
            <a:spLocks noChangeArrowheads="1"/>
          </p:cNvSpPr>
          <p:nvPr/>
        </p:nvSpPr>
        <p:spPr bwMode="auto">
          <a:xfrm>
            <a:off x="2414588" y="3200400"/>
            <a:ext cx="404812" cy="457200"/>
          </a:xfrm>
          <a:prstGeom prst="rect">
            <a:avLst/>
          </a:prstGeom>
          <a:noFill/>
          <a:ln w="9525">
            <a:noFill/>
            <a:miter lim="800000"/>
            <a:headEnd/>
            <a:tailEnd/>
          </a:ln>
          <a:effectLst/>
        </p:spPr>
        <p:txBody>
          <a:bodyPr wrap="none">
            <a:spAutoFit/>
          </a:bodyPr>
          <a:lstStyle/>
          <a:p>
            <a:r>
              <a:rPr lang="en-US" altLang="en-US" sz="2400">
                <a:solidFill>
                  <a:schemeClr val="accent2"/>
                </a:solidFill>
                <a:latin typeface="Times New Roman" pitchFamily="18" charset="0"/>
              </a:rPr>
              <a:t>I</a:t>
            </a:r>
            <a:r>
              <a:rPr lang="en-US" altLang="en-US" sz="2400" baseline="-25000">
                <a:solidFill>
                  <a:schemeClr val="accent2"/>
                </a:solidFill>
                <a:latin typeface="Times New Roman" pitchFamily="18" charset="0"/>
              </a:rPr>
              <a:t>1</a:t>
            </a:r>
            <a:endParaRPr lang="en-US" altLang="en-US" sz="2400">
              <a:solidFill>
                <a:schemeClr val="accent2"/>
              </a:solidFill>
              <a:latin typeface="Times New Roman" pitchFamily="18" charset="0"/>
            </a:endParaRPr>
          </a:p>
        </p:txBody>
      </p:sp>
      <p:sp>
        <p:nvSpPr>
          <p:cNvPr id="86044" name="Text Box 28"/>
          <p:cNvSpPr txBox="1">
            <a:spLocks noChangeArrowheads="1"/>
          </p:cNvSpPr>
          <p:nvPr/>
        </p:nvSpPr>
        <p:spPr bwMode="auto">
          <a:xfrm>
            <a:off x="3709988" y="4648200"/>
            <a:ext cx="404812" cy="457200"/>
          </a:xfrm>
          <a:prstGeom prst="rect">
            <a:avLst/>
          </a:prstGeom>
          <a:noFill/>
          <a:ln w="9525">
            <a:noFill/>
            <a:miter lim="800000"/>
            <a:headEnd/>
            <a:tailEnd/>
          </a:ln>
          <a:effectLst/>
        </p:spPr>
        <p:txBody>
          <a:bodyPr wrap="none">
            <a:spAutoFit/>
          </a:bodyPr>
          <a:lstStyle/>
          <a:p>
            <a:r>
              <a:rPr lang="en-US" altLang="en-US" sz="2400">
                <a:solidFill>
                  <a:schemeClr val="accent2"/>
                </a:solidFill>
                <a:latin typeface="Times New Roman" pitchFamily="18" charset="0"/>
              </a:rPr>
              <a:t>I</a:t>
            </a:r>
            <a:r>
              <a:rPr lang="en-US" altLang="en-US" sz="2400" baseline="-25000">
                <a:solidFill>
                  <a:schemeClr val="accent2"/>
                </a:solidFill>
                <a:latin typeface="Times New Roman" pitchFamily="18" charset="0"/>
              </a:rPr>
              <a:t>2</a:t>
            </a:r>
            <a:endParaRPr lang="en-US" altLang="en-US" sz="2400">
              <a:solidFill>
                <a:schemeClr val="accent2"/>
              </a:solidFill>
              <a:latin typeface="Times New Roman" pitchFamily="18" charset="0"/>
            </a:endParaRPr>
          </a:p>
        </p:txBody>
      </p:sp>
      <p:sp>
        <p:nvSpPr>
          <p:cNvPr id="86045" name="Text Box 29"/>
          <p:cNvSpPr txBox="1">
            <a:spLocks noChangeArrowheads="1"/>
          </p:cNvSpPr>
          <p:nvPr/>
        </p:nvSpPr>
        <p:spPr bwMode="auto">
          <a:xfrm>
            <a:off x="5005388" y="5334000"/>
            <a:ext cx="404812" cy="457200"/>
          </a:xfrm>
          <a:prstGeom prst="rect">
            <a:avLst/>
          </a:prstGeom>
          <a:noFill/>
          <a:ln w="9525">
            <a:noFill/>
            <a:miter lim="800000"/>
            <a:headEnd/>
            <a:tailEnd/>
          </a:ln>
          <a:effectLst/>
        </p:spPr>
        <p:txBody>
          <a:bodyPr wrap="none">
            <a:spAutoFit/>
          </a:bodyPr>
          <a:lstStyle/>
          <a:p>
            <a:r>
              <a:rPr lang="en-US" altLang="en-US" sz="2400">
                <a:solidFill>
                  <a:schemeClr val="accent2"/>
                </a:solidFill>
                <a:latin typeface="Times New Roman" pitchFamily="18" charset="0"/>
              </a:rPr>
              <a:t>I</a:t>
            </a:r>
            <a:r>
              <a:rPr lang="en-US" altLang="en-US" sz="2400" baseline="-25000">
                <a:solidFill>
                  <a:schemeClr val="accent2"/>
                </a:solidFill>
                <a:latin typeface="Times New Roman" pitchFamily="18" charset="0"/>
              </a:rPr>
              <a:t>3</a:t>
            </a:r>
            <a:endParaRPr lang="en-US" altLang="en-US" sz="2400">
              <a:solidFill>
                <a:schemeClr val="accent2"/>
              </a:solidFill>
              <a:latin typeface="Times New Roman" pitchFamily="18" charset="0"/>
            </a:endParaRPr>
          </a:p>
        </p:txBody>
      </p:sp>
      <p:sp>
        <p:nvSpPr>
          <p:cNvPr id="86046" name="Text Box 30"/>
          <p:cNvSpPr txBox="1">
            <a:spLocks noChangeArrowheads="1"/>
          </p:cNvSpPr>
          <p:nvPr/>
        </p:nvSpPr>
        <p:spPr bwMode="auto">
          <a:xfrm>
            <a:off x="6300788" y="5638800"/>
            <a:ext cx="404812" cy="457200"/>
          </a:xfrm>
          <a:prstGeom prst="rect">
            <a:avLst/>
          </a:prstGeom>
          <a:noFill/>
          <a:ln w="9525">
            <a:noFill/>
            <a:miter lim="800000"/>
            <a:headEnd/>
            <a:tailEnd/>
          </a:ln>
          <a:effectLst/>
        </p:spPr>
        <p:txBody>
          <a:bodyPr wrap="none">
            <a:spAutoFit/>
          </a:bodyPr>
          <a:lstStyle/>
          <a:p>
            <a:r>
              <a:rPr lang="en-US" altLang="en-US" sz="2400">
                <a:solidFill>
                  <a:schemeClr val="accent2"/>
                </a:solidFill>
                <a:latin typeface="Times New Roman" pitchFamily="18" charset="0"/>
              </a:rPr>
              <a:t>I</a:t>
            </a:r>
            <a:r>
              <a:rPr lang="en-US" altLang="en-US" sz="2400" baseline="-25000">
                <a:solidFill>
                  <a:schemeClr val="accent2"/>
                </a:solidFill>
                <a:latin typeface="Times New Roman" pitchFamily="18" charset="0"/>
              </a:rPr>
              <a:t>4</a:t>
            </a:r>
            <a:endParaRPr lang="en-US" altLang="en-US" sz="2400">
              <a:solidFill>
                <a:schemeClr val="accent2"/>
              </a:solidFill>
              <a:latin typeface="Times New Roman" pitchFamily="18" charset="0"/>
            </a:endParaRPr>
          </a:p>
        </p:txBody>
      </p:sp>
      <p:sp>
        <p:nvSpPr>
          <p:cNvPr id="86047" name="Text Box 31"/>
          <p:cNvSpPr txBox="1">
            <a:spLocks noChangeArrowheads="1"/>
          </p:cNvSpPr>
          <p:nvPr/>
        </p:nvSpPr>
        <p:spPr bwMode="auto">
          <a:xfrm>
            <a:off x="7543800" y="5410200"/>
            <a:ext cx="404813" cy="457200"/>
          </a:xfrm>
          <a:prstGeom prst="rect">
            <a:avLst/>
          </a:prstGeom>
          <a:noFill/>
          <a:ln w="9525">
            <a:noFill/>
            <a:miter lim="800000"/>
            <a:headEnd/>
            <a:tailEnd/>
          </a:ln>
          <a:effectLst/>
        </p:spPr>
        <p:txBody>
          <a:bodyPr wrap="none">
            <a:spAutoFit/>
          </a:bodyPr>
          <a:lstStyle/>
          <a:p>
            <a:r>
              <a:rPr lang="en-US" altLang="en-US" sz="2400">
                <a:solidFill>
                  <a:schemeClr val="accent2"/>
                </a:solidFill>
                <a:latin typeface="Times New Roman" pitchFamily="18" charset="0"/>
              </a:rPr>
              <a:t>I</a:t>
            </a:r>
            <a:r>
              <a:rPr lang="en-US" altLang="en-US" sz="2400" baseline="-25000">
                <a:solidFill>
                  <a:schemeClr val="accent2"/>
                </a:solidFill>
                <a:latin typeface="Times New Roman" pitchFamily="18" charset="0"/>
              </a:rPr>
              <a:t>5</a:t>
            </a:r>
            <a:endParaRPr lang="en-US" altLang="en-US" sz="2400">
              <a:solidFill>
                <a:schemeClr val="accent2"/>
              </a:solidFill>
              <a:latin typeface="Times New Roman" pitchFamily="18" charset="0"/>
            </a:endParaRPr>
          </a:p>
        </p:txBody>
      </p:sp>
      <p:sp>
        <p:nvSpPr>
          <p:cNvPr id="86048" name="Line 32"/>
          <p:cNvSpPr>
            <a:spLocks noChangeShapeType="1"/>
          </p:cNvSpPr>
          <p:nvPr/>
        </p:nvSpPr>
        <p:spPr bwMode="auto">
          <a:xfrm>
            <a:off x="2895600" y="533400"/>
            <a:ext cx="0" cy="5562600"/>
          </a:xfrm>
          <a:prstGeom prst="line">
            <a:avLst/>
          </a:prstGeom>
          <a:noFill/>
          <a:ln w="28575">
            <a:solidFill>
              <a:schemeClr val="accent1"/>
            </a:solidFill>
            <a:prstDash val="dash"/>
            <a:round/>
            <a:headEnd/>
            <a:tailEnd/>
          </a:ln>
          <a:effectLst/>
        </p:spPr>
        <p:txBody>
          <a:bodyPr wrap="none" anchor="ctr"/>
          <a:lstStyle/>
          <a:p>
            <a:endParaRPr lang="en-IN"/>
          </a:p>
        </p:txBody>
      </p:sp>
      <p:sp>
        <p:nvSpPr>
          <p:cNvPr id="86049" name="Line 33"/>
          <p:cNvSpPr>
            <a:spLocks noChangeShapeType="1"/>
          </p:cNvSpPr>
          <p:nvPr/>
        </p:nvSpPr>
        <p:spPr bwMode="auto">
          <a:xfrm>
            <a:off x="4191000" y="533400"/>
            <a:ext cx="0" cy="5562600"/>
          </a:xfrm>
          <a:prstGeom prst="line">
            <a:avLst/>
          </a:prstGeom>
          <a:noFill/>
          <a:ln w="28575">
            <a:solidFill>
              <a:schemeClr val="accent1"/>
            </a:solidFill>
            <a:prstDash val="dash"/>
            <a:round/>
            <a:headEnd/>
            <a:tailEnd/>
          </a:ln>
          <a:effectLst/>
        </p:spPr>
        <p:txBody>
          <a:bodyPr wrap="none" anchor="ctr"/>
          <a:lstStyle/>
          <a:p>
            <a:endParaRPr lang="en-IN"/>
          </a:p>
        </p:txBody>
      </p:sp>
      <p:sp>
        <p:nvSpPr>
          <p:cNvPr id="86050" name="Line 34"/>
          <p:cNvSpPr>
            <a:spLocks noChangeShapeType="1"/>
          </p:cNvSpPr>
          <p:nvPr/>
        </p:nvSpPr>
        <p:spPr bwMode="auto">
          <a:xfrm>
            <a:off x="5486400" y="533400"/>
            <a:ext cx="0" cy="5562600"/>
          </a:xfrm>
          <a:prstGeom prst="line">
            <a:avLst/>
          </a:prstGeom>
          <a:noFill/>
          <a:ln w="28575">
            <a:solidFill>
              <a:schemeClr val="accent1"/>
            </a:solidFill>
            <a:prstDash val="dash"/>
            <a:round/>
            <a:headEnd/>
            <a:tailEnd/>
          </a:ln>
          <a:effectLst/>
        </p:spPr>
        <p:txBody>
          <a:bodyPr wrap="none" anchor="ctr"/>
          <a:lstStyle/>
          <a:p>
            <a:endParaRPr lang="en-IN"/>
          </a:p>
        </p:txBody>
      </p:sp>
      <p:sp>
        <p:nvSpPr>
          <p:cNvPr id="86051" name="Line 35"/>
          <p:cNvSpPr>
            <a:spLocks noChangeShapeType="1"/>
          </p:cNvSpPr>
          <p:nvPr/>
        </p:nvSpPr>
        <p:spPr bwMode="auto">
          <a:xfrm>
            <a:off x="6781800" y="533400"/>
            <a:ext cx="0" cy="5562600"/>
          </a:xfrm>
          <a:prstGeom prst="line">
            <a:avLst/>
          </a:prstGeom>
          <a:noFill/>
          <a:ln w="28575">
            <a:solidFill>
              <a:schemeClr val="accent1"/>
            </a:solidFill>
            <a:prstDash val="dash"/>
            <a:round/>
            <a:headEnd/>
            <a:tailEnd/>
          </a:ln>
          <a:effectLst/>
        </p:spPr>
        <p:txBody>
          <a:bodyPr wrap="none" anchor="ctr"/>
          <a:lstStyle/>
          <a:p>
            <a:endParaRPr lang="en-IN"/>
          </a:p>
        </p:txBody>
      </p:sp>
      <p:sp>
        <p:nvSpPr>
          <p:cNvPr id="86052" name="Line 36"/>
          <p:cNvSpPr>
            <a:spLocks noChangeShapeType="1"/>
          </p:cNvSpPr>
          <p:nvPr/>
        </p:nvSpPr>
        <p:spPr bwMode="auto">
          <a:xfrm>
            <a:off x="8077200" y="533400"/>
            <a:ext cx="0" cy="5562600"/>
          </a:xfrm>
          <a:prstGeom prst="line">
            <a:avLst/>
          </a:prstGeom>
          <a:noFill/>
          <a:ln w="28575">
            <a:solidFill>
              <a:schemeClr val="accent1"/>
            </a:solidFill>
            <a:prstDash val="dash"/>
            <a:round/>
            <a:headEnd/>
            <a:tailEnd/>
          </a:ln>
          <a:effectLst/>
        </p:spPr>
        <p:txBody>
          <a:bodyPr wrap="none" anchor="ctr"/>
          <a:lstStyle/>
          <a:p>
            <a:endParaRPr lang="en-IN"/>
          </a:p>
        </p:txBody>
      </p:sp>
      <p:sp>
        <p:nvSpPr>
          <p:cNvPr id="86053" name="Freeform 37"/>
          <p:cNvSpPr>
            <a:spLocks/>
          </p:cNvSpPr>
          <p:nvPr/>
        </p:nvSpPr>
        <p:spPr bwMode="auto">
          <a:xfrm>
            <a:off x="1611313" y="512763"/>
            <a:ext cx="1282700" cy="2767012"/>
          </a:xfrm>
          <a:custGeom>
            <a:avLst/>
            <a:gdLst>
              <a:gd name="T0" fmla="*/ 0 w 808"/>
              <a:gd name="T1" fmla="*/ 0 h 1743"/>
              <a:gd name="T2" fmla="*/ 2147483647 w 808"/>
              <a:gd name="T3" fmla="*/ 2147483647 h 1743"/>
              <a:gd name="T4" fmla="*/ 2147483647 w 808"/>
              <a:gd name="T5" fmla="*/ 2147483647 h 1743"/>
              <a:gd name="T6" fmla="*/ 0 60000 65536"/>
              <a:gd name="T7" fmla="*/ 0 60000 65536"/>
              <a:gd name="T8" fmla="*/ 0 60000 65536"/>
            </a:gdLst>
            <a:ahLst/>
            <a:cxnLst>
              <a:cxn ang="T6">
                <a:pos x="T0" y="T1"/>
              </a:cxn>
              <a:cxn ang="T7">
                <a:pos x="T2" y="T3"/>
              </a:cxn>
              <a:cxn ang="T8">
                <a:pos x="T4" y="T5"/>
              </a:cxn>
            </a:cxnLst>
            <a:rect l="0" t="0" r="r" b="b"/>
            <a:pathLst>
              <a:path w="808" h="1743">
                <a:moveTo>
                  <a:pt x="0" y="0"/>
                </a:moveTo>
                <a:cubicBezTo>
                  <a:pt x="85" y="183"/>
                  <a:pt x="350" y="806"/>
                  <a:pt x="485" y="1096"/>
                </a:cubicBezTo>
                <a:cubicBezTo>
                  <a:pt x="620" y="1386"/>
                  <a:pt x="741" y="1608"/>
                  <a:pt x="808" y="1743"/>
                </a:cubicBezTo>
              </a:path>
            </a:pathLst>
          </a:custGeom>
          <a:noFill/>
          <a:ln w="28575" cmpd="sng">
            <a:solidFill>
              <a:schemeClr val="accent2"/>
            </a:solidFill>
            <a:round/>
            <a:headEnd/>
            <a:tailEnd/>
          </a:ln>
          <a:effectLst/>
        </p:spPr>
        <p:txBody>
          <a:bodyPr wrap="none" anchor="ctr"/>
          <a:lstStyle/>
          <a:p>
            <a:endParaRPr lang="en-IN"/>
          </a:p>
        </p:txBody>
      </p:sp>
      <p:sp>
        <p:nvSpPr>
          <p:cNvPr id="86054" name="Freeform 38"/>
          <p:cNvSpPr>
            <a:spLocks/>
          </p:cNvSpPr>
          <p:nvPr/>
        </p:nvSpPr>
        <p:spPr bwMode="auto">
          <a:xfrm>
            <a:off x="2895600" y="3276600"/>
            <a:ext cx="1295400" cy="1447800"/>
          </a:xfrm>
          <a:custGeom>
            <a:avLst/>
            <a:gdLst>
              <a:gd name="T0" fmla="*/ 0 w 816"/>
              <a:gd name="T1" fmla="*/ 0 h 912"/>
              <a:gd name="T2" fmla="*/ 2147483647 w 816"/>
              <a:gd name="T3" fmla="*/ 2147483647 h 912"/>
              <a:gd name="T4" fmla="*/ 2147483647 w 816"/>
              <a:gd name="T5" fmla="*/ 2147483647 h 912"/>
              <a:gd name="T6" fmla="*/ 0 60000 65536"/>
              <a:gd name="T7" fmla="*/ 0 60000 65536"/>
              <a:gd name="T8" fmla="*/ 0 60000 65536"/>
            </a:gdLst>
            <a:ahLst/>
            <a:cxnLst>
              <a:cxn ang="T6">
                <a:pos x="T0" y="T1"/>
              </a:cxn>
              <a:cxn ang="T7">
                <a:pos x="T2" y="T3"/>
              </a:cxn>
              <a:cxn ang="T8">
                <a:pos x="T4" y="T5"/>
              </a:cxn>
            </a:cxnLst>
            <a:rect l="0" t="0" r="r" b="b"/>
            <a:pathLst>
              <a:path w="816" h="912">
                <a:moveTo>
                  <a:pt x="0" y="0"/>
                </a:moveTo>
                <a:cubicBezTo>
                  <a:pt x="124" y="164"/>
                  <a:pt x="248" y="328"/>
                  <a:pt x="384" y="480"/>
                </a:cubicBezTo>
                <a:cubicBezTo>
                  <a:pt x="520" y="632"/>
                  <a:pt x="744" y="840"/>
                  <a:pt x="816" y="912"/>
                </a:cubicBezTo>
              </a:path>
            </a:pathLst>
          </a:custGeom>
          <a:noFill/>
          <a:ln w="28575" cmpd="sng">
            <a:solidFill>
              <a:schemeClr val="accent2"/>
            </a:solidFill>
            <a:round/>
            <a:headEnd/>
            <a:tailEnd/>
          </a:ln>
          <a:effectLst/>
        </p:spPr>
        <p:txBody>
          <a:bodyPr wrap="none" anchor="ctr"/>
          <a:lstStyle/>
          <a:p>
            <a:endParaRPr lang="en-IN"/>
          </a:p>
        </p:txBody>
      </p:sp>
      <p:sp>
        <p:nvSpPr>
          <p:cNvPr id="86055" name="Freeform 39"/>
          <p:cNvSpPr>
            <a:spLocks/>
          </p:cNvSpPr>
          <p:nvPr/>
        </p:nvSpPr>
        <p:spPr bwMode="auto">
          <a:xfrm>
            <a:off x="4191000" y="4724400"/>
            <a:ext cx="1295400" cy="685800"/>
          </a:xfrm>
          <a:custGeom>
            <a:avLst/>
            <a:gdLst>
              <a:gd name="T0" fmla="*/ 0 w 816"/>
              <a:gd name="T1" fmla="*/ 0 h 432"/>
              <a:gd name="T2" fmla="*/ 2147483647 w 816"/>
              <a:gd name="T3" fmla="*/ 2147483647 h 432"/>
              <a:gd name="T4" fmla="*/ 2147483647 w 816"/>
              <a:gd name="T5" fmla="*/ 2147483647 h 432"/>
              <a:gd name="T6" fmla="*/ 0 60000 65536"/>
              <a:gd name="T7" fmla="*/ 0 60000 65536"/>
              <a:gd name="T8" fmla="*/ 0 60000 65536"/>
            </a:gdLst>
            <a:ahLst/>
            <a:cxnLst>
              <a:cxn ang="T6">
                <a:pos x="T0" y="T1"/>
              </a:cxn>
              <a:cxn ang="T7">
                <a:pos x="T2" y="T3"/>
              </a:cxn>
              <a:cxn ang="T8">
                <a:pos x="T4" y="T5"/>
              </a:cxn>
            </a:cxnLst>
            <a:rect l="0" t="0" r="r" b="b"/>
            <a:pathLst>
              <a:path w="816" h="432">
                <a:moveTo>
                  <a:pt x="0" y="0"/>
                </a:moveTo>
                <a:cubicBezTo>
                  <a:pt x="124" y="84"/>
                  <a:pt x="248" y="168"/>
                  <a:pt x="384" y="240"/>
                </a:cubicBezTo>
                <a:cubicBezTo>
                  <a:pt x="520" y="312"/>
                  <a:pt x="668" y="372"/>
                  <a:pt x="816" y="432"/>
                </a:cubicBezTo>
              </a:path>
            </a:pathLst>
          </a:custGeom>
          <a:noFill/>
          <a:ln w="28575" cmpd="sng">
            <a:solidFill>
              <a:schemeClr val="accent2"/>
            </a:solidFill>
            <a:round/>
            <a:headEnd/>
            <a:tailEnd/>
          </a:ln>
          <a:effectLst/>
        </p:spPr>
        <p:txBody>
          <a:bodyPr wrap="none" anchor="ctr"/>
          <a:lstStyle/>
          <a:p>
            <a:endParaRPr lang="en-IN"/>
          </a:p>
        </p:txBody>
      </p:sp>
      <p:sp>
        <p:nvSpPr>
          <p:cNvPr id="86056" name="Freeform 40"/>
          <p:cNvSpPr>
            <a:spLocks/>
          </p:cNvSpPr>
          <p:nvPr/>
        </p:nvSpPr>
        <p:spPr bwMode="auto">
          <a:xfrm>
            <a:off x="5486400" y="5410200"/>
            <a:ext cx="1295400" cy="304800"/>
          </a:xfrm>
          <a:custGeom>
            <a:avLst/>
            <a:gdLst>
              <a:gd name="T0" fmla="*/ 0 w 816"/>
              <a:gd name="T1" fmla="*/ 0 h 192"/>
              <a:gd name="T2" fmla="*/ 2147483647 w 816"/>
              <a:gd name="T3" fmla="*/ 2147483647 h 192"/>
              <a:gd name="T4" fmla="*/ 2147483647 w 816"/>
              <a:gd name="T5" fmla="*/ 2147483647 h 192"/>
              <a:gd name="T6" fmla="*/ 0 60000 65536"/>
              <a:gd name="T7" fmla="*/ 0 60000 65536"/>
              <a:gd name="T8" fmla="*/ 0 60000 65536"/>
            </a:gdLst>
            <a:ahLst/>
            <a:cxnLst>
              <a:cxn ang="T6">
                <a:pos x="T0" y="T1"/>
              </a:cxn>
              <a:cxn ang="T7">
                <a:pos x="T2" y="T3"/>
              </a:cxn>
              <a:cxn ang="T8">
                <a:pos x="T4" y="T5"/>
              </a:cxn>
            </a:cxnLst>
            <a:rect l="0" t="0" r="r" b="b"/>
            <a:pathLst>
              <a:path w="816" h="192">
                <a:moveTo>
                  <a:pt x="0" y="0"/>
                </a:moveTo>
                <a:cubicBezTo>
                  <a:pt x="66" y="19"/>
                  <a:pt x="262" y="80"/>
                  <a:pt x="398" y="112"/>
                </a:cubicBezTo>
                <a:cubicBezTo>
                  <a:pt x="534" y="144"/>
                  <a:pt x="729" y="175"/>
                  <a:pt x="816" y="192"/>
                </a:cubicBezTo>
              </a:path>
            </a:pathLst>
          </a:custGeom>
          <a:noFill/>
          <a:ln w="28575" cmpd="sng">
            <a:solidFill>
              <a:schemeClr val="accent2"/>
            </a:solidFill>
            <a:round/>
            <a:headEnd/>
            <a:tailEnd/>
          </a:ln>
          <a:effectLst/>
        </p:spPr>
        <p:txBody>
          <a:bodyPr wrap="none" anchor="ctr"/>
          <a:lstStyle/>
          <a:p>
            <a:endParaRPr lang="en-IN"/>
          </a:p>
        </p:txBody>
      </p:sp>
      <p:sp>
        <p:nvSpPr>
          <p:cNvPr id="86057" name="Freeform 41"/>
          <p:cNvSpPr>
            <a:spLocks/>
          </p:cNvSpPr>
          <p:nvPr/>
        </p:nvSpPr>
        <p:spPr bwMode="auto">
          <a:xfrm>
            <a:off x="6705600" y="5715000"/>
            <a:ext cx="1295400" cy="228600"/>
          </a:xfrm>
          <a:custGeom>
            <a:avLst/>
            <a:gdLst>
              <a:gd name="T0" fmla="*/ 0 w 816"/>
              <a:gd name="T1" fmla="*/ 0 h 144"/>
              <a:gd name="T2" fmla="*/ 2147483647 w 816"/>
              <a:gd name="T3" fmla="*/ 2147483647 h 144"/>
              <a:gd name="T4" fmla="*/ 2147483647 w 816"/>
              <a:gd name="T5" fmla="*/ 2147483647 h 144"/>
              <a:gd name="T6" fmla="*/ 0 w 816"/>
              <a:gd name="T7" fmla="*/ 0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6" h="144">
                <a:moveTo>
                  <a:pt x="0" y="0"/>
                </a:moveTo>
                <a:cubicBezTo>
                  <a:pt x="100" y="12"/>
                  <a:pt x="200" y="24"/>
                  <a:pt x="336" y="48"/>
                </a:cubicBezTo>
                <a:cubicBezTo>
                  <a:pt x="472" y="72"/>
                  <a:pt x="736" y="128"/>
                  <a:pt x="816" y="144"/>
                </a:cubicBezTo>
                <a:lnTo>
                  <a:pt x="0" y="0"/>
                </a:lnTo>
                <a:close/>
              </a:path>
            </a:pathLst>
          </a:custGeom>
          <a:noFill/>
          <a:ln w="28575" cmpd="sng">
            <a:solidFill>
              <a:schemeClr val="accent2"/>
            </a:solidFill>
            <a:round/>
            <a:headEnd/>
            <a:tailEnd/>
          </a:ln>
          <a:effectLst/>
        </p:spPr>
        <p:txBody>
          <a:bodyPr wrap="none" anchor="ctr"/>
          <a:lstStyle/>
          <a:p>
            <a:endParaRPr lang="en-IN"/>
          </a:p>
        </p:txBody>
      </p:sp>
      <p:sp>
        <p:nvSpPr>
          <p:cNvPr id="86058" name="Text Box 42"/>
          <p:cNvSpPr txBox="1">
            <a:spLocks noChangeArrowheads="1"/>
          </p:cNvSpPr>
          <p:nvPr/>
        </p:nvSpPr>
        <p:spPr bwMode="auto">
          <a:xfrm>
            <a:off x="1676400" y="-34925"/>
            <a:ext cx="6813550" cy="457200"/>
          </a:xfrm>
          <a:prstGeom prst="rect">
            <a:avLst/>
          </a:prstGeom>
          <a:noFill/>
          <a:ln w="9525">
            <a:noFill/>
            <a:miter lim="800000"/>
            <a:headEnd/>
            <a:tailEnd/>
          </a:ln>
          <a:effectLst/>
        </p:spPr>
        <p:txBody>
          <a:bodyPr wrap="none">
            <a:spAutoFit/>
          </a:bodyPr>
          <a:lstStyle/>
          <a:p>
            <a:r>
              <a:rPr lang="en-US" altLang="en-US" sz="2400">
                <a:solidFill>
                  <a:srgbClr val="FF0000"/>
                </a:solidFill>
                <a:latin typeface="Times New Roman" pitchFamily="18" charset="0"/>
              </a:rPr>
              <a:t>Comparing Light Transmittance to Concentration </a:t>
            </a:r>
          </a:p>
        </p:txBody>
      </p:sp>
      <p:sp>
        <p:nvSpPr>
          <p:cNvPr id="86059" name="Text Box 43"/>
          <p:cNvSpPr txBox="1">
            <a:spLocks noChangeArrowheads="1"/>
          </p:cNvSpPr>
          <p:nvPr/>
        </p:nvSpPr>
        <p:spPr bwMode="auto">
          <a:xfrm>
            <a:off x="8366125" y="5486400"/>
            <a:ext cx="415925" cy="457200"/>
          </a:xfrm>
          <a:prstGeom prst="rect">
            <a:avLst/>
          </a:prstGeom>
          <a:noFill/>
          <a:ln w="9525">
            <a:noFill/>
            <a:miter lim="800000"/>
            <a:headEnd/>
            <a:tailEnd/>
          </a:ln>
          <a:effectLst/>
        </p:spPr>
        <p:txBody>
          <a:bodyPr wrap="none">
            <a:spAutoFit/>
          </a:bodyPr>
          <a:lstStyle/>
          <a:p>
            <a:r>
              <a:rPr lang="en-US" altLang="en-US" sz="2400">
                <a:solidFill>
                  <a:schemeClr val="accent2"/>
                </a:solidFill>
                <a:latin typeface="Times New Roman" pitchFamily="18" charset="0"/>
              </a:rPr>
              <a:t>I</a:t>
            </a:r>
            <a:r>
              <a:rPr lang="en-US" altLang="en-US" sz="2400" baseline="-25000">
                <a:solidFill>
                  <a:schemeClr val="accent2"/>
                </a:solidFill>
                <a:latin typeface="Times New Roman" pitchFamily="18" charset="0"/>
              </a:rPr>
              <a:t>n</a:t>
            </a:r>
            <a:endParaRPr lang="en-US" altLang="en-US" sz="2400">
              <a:solidFill>
                <a:schemeClr val="accent2"/>
              </a:solidFill>
              <a:latin typeface="Times New Roman" pitchFamily="18" charset="0"/>
            </a:endParaRPr>
          </a:p>
        </p:txBody>
      </p:sp>
      <p:sp>
        <p:nvSpPr>
          <p:cNvPr id="86060" name="Line 44"/>
          <p:cNvSpPr>
            <a:spLocks noChangeShapeType="1"/>
          </p:cNvSpPr>
          <p:nvPr/>
        </p:nvSpPr>
        <p:spPr bwMode="auto">
          <a:xfrm>
            <a:off x="1828800" y="381000"/>
            <a:ext cx="6553200" cy="0"/>
          </a:xfrm>
          <a:prstGeom prst="line">
            <a:avLst/>
          </a:prstGeom>
          <a:noFill/>
          <a:ln w="28575">
            <a:solidFill>
              <a:schemeClr val="accent2"/>
            </a:solidFill>
            <a:round/>
            <a:headEnd/>
            <a:tailEnd/>
          </a:ln>
          <a:effectLst/>
        </p:spPr>
        <p:txBody>
          <a:bodyPr wrap="none" anchor="ctr"/>
          <a:lstStyle/>
          <a:p>
            <a:endParaRPr lang="en-IN"/>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6058"/>
                                        </p:tgtEl>
                                        <p:attrNameLst>
                                          <p:attrName>style.visibility</p:attrName>
                                        </p:attrNameLst>
                                      </p:cBhvr>
                                      <p:to>
                                        <p:strVal val="visible"/>
                                      </p:to>
                                    </p:set>
                                    <p:anim calcmode="discrete" valueType="clr">
                                      <p:cBhvr override="childStyle">
                                        <p:cTn id="7" dur="80"/>
                                        <p:tgtEl>
                                          <p:spTgt spid="860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6058"/>
                                        </p:tgtEl>
                                        <p:attrNameLst>
                                          <p:attrName>fillcolor</p:attrName>
                                        </p:attrNameLst>
                                      </p:cBhvr>
                                      <p:tavLst>
                                        <p:tav tm="0">
                                          <p:val>
                                            <p:clrVal>
                                              <a:schemeClr val="accent2"/>
                                            </p:clrVal>
                                          </p:val>
                                        </p:tav>
                                        <p:tav tm="50000">
                                          <p:val>
                                            <p:clrVal>
                                              <a:schemeClr val="hlink"/>
                                            </p:clrVal>
                                          </p:val>
                                        </p:tav>
                                      </p:tavLst>
                                    </p:anim>
                                    <p:set>
                                      <p:cBhvr>
                                        <p:cTn id="9" dur="80"/>
                                        <p:tgtEl>
                                          <p:spTgt spid="86058"/>
                                        </p:tgtEl>
                                        <p:attrNameLst>
                                          <p:attrName>fill.type</p:attrName>
                                        </p:attrNameLst>
                                      </p:cBhvr>
                                      <p:to>
                                        <p:strVal val="solid"/>
                                      </p:to>
                                    </p:set>
                                  </p:childTnLst>
                                </p:cTn>
                              </p:par>
                            </p:childTnLst>
                          </p:cTn>
                        </p:par>
                        <p:par>
                          <p:cTn id="10" fill="hold" nodeType="afterGroup">
                            <p:stCondLst>
                              <p:cond delay="1720"/>
                            </p:stCondLst>
                            <p:childTnLst>
                              <p:par>
                                <p:cTn id="11" presetID="22" presetClass="entr" presetSubtype="8" fill="hold" grpId="0" nodeType="afterEffect">
                                  <p:stCondLst>
                                    <p:cond delay="0"/>
                                  </p:stCondLst>
                                  <p:childTnLst>
                                    <p:set>
                                      <p:cBhvr>
                                        <p:cTn id="12" dur="1" fill="hold">
                                          <p:stCondLst>
                                            <p:cond delay="0"/>
                                          </p:stCondLst>
                                        </p:cTn>
                                        <p:tgtEl>
                                          <p:spTgt spid="86060"/>
                                        </p:tgtEl>
                                        <p:attrNameLst>
                                          <p:attrName>style.visibility</p:attrName>
                                        </p:attrNameLst>
                                      </p:cBhvr>
                                      <p:to>
                                        <p:strVal val="visible"/>
                                      </p:to>
                                    </p:set>
                                    <p:animEffect transition="in" filter="wipe(left)">
                                      <p:cBhvr>
                                        <p:cTn id="13" dur="500"/>
                                        <p:tgtEl>
                                          <p:spTgt spid="8606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86020"/>
                                        </p:tgtEl>
                                        <p:attrNameLst>
                                          <p:attrName>style.visibility</p:attrName>
                                        </p:attrNameLst>
                                      </p:cBhvr>
                                      <p:to>
                                        <p:strVal val="visible"/>
                                      </p:to>
                                    </p:set>
                                    <p:anim by="(-#ppt_w*2)" calcmode="lin" valueType="num">
                                      <p:cBhvr rctx="PPT">
                                        <p:cTn id="18" dur="500" autoRev="1" fill="hold">
                                          <p:stCondLst>
                                            <p:cond delay="0"/>
                                          </p:stCondLst>
                                        </p:cTn>
                                        <p:tgtEl>
                                          <p:spTgt spid="86020"/>
                                        </p:tgtEl>
                                        <p:attrNameLst>
                                          <p:attrName>ppt_w</p:attrName>
                                        </p:attrNameLst>
                                      </p:cBhvr>
                                    </p:anim>
                                    <p:anim by="(#ppt_w*0.50)" calcmode="lin" valueType="num">
                                      <p:cBhvr>
                                        <p:cTn id="19" dur="500" decel="50000" autoRev="1" fill="hold">
                                          <p:stCondLst>
                                            <p:cond delay="0"/>
                                          </p:stCondLst>
                                        </p:cTn>
                                        <p:tgtEl>
                                          <p:spTgt spid="86020"/>
                                        </p:tgtEl>
                                        <p:attrNameLst>
                                          <p:attrName>ppt_x</p:attrName>
                                        </p:attrNameLst>
                                      </p:cBhvr>
                                    </p:anim>
                                    <p:anim from="(-#ppt_h/2)" to="(#ppt_y)" calcmode="lin" valueType="num">
                                      <p:cBhvr>
                                        <p:cTn id="20" dur="1000" fill="hold">
                                          <p:stCondLst>
                                            <p:cond delay="0"/>
                                          </p:stCondLst>
                                        </p:cTn>
                                        <p:tgtEl>
                                          <p:spTgt spid="86020"/>
                                        </p:tgtEl>
                                        <p:attrNameLst>
                                          <p:attrName>ppt_y</p:attrName>
                                        </p:attrNameLst>
                                      </p:cBhvr>
                                    </p:anim>
                                    <p:animRot by="21600000">
                                      <p:cBhvr>
                                        <p:cTn id="21" dur="1000" fill="hold">
                                          <p:stCondLst>
                                            <p:cond delay="0"/>
                                          </p:stCondLst>
                                        </p:cTn>
                                        <p:tgtEl>
                                          <p:spTgt spid="86020"/>
                                        </p:tgtEl>
                                        <p:attrNameLst>
                                          <p:attrName>r</p:attrName>
                                        </p:attrNameLst>
                                      </p:cBhvr>
                                    </p:animRo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6036"/>
                                        </p:tgtEl>
                                        <p:attrNameLst>
                                          <p:attrName>style.visibility</p:attrName>
                                        </p:attrNameLst>
                                      </p:cBhvr>
                                      <p:to>
                                        <p:strVal val="visible"/>
                                      </p:to>
                                    </p:set>
                                    <p:animEffect transition="in" filter="wipe(left)">
                                      <p:cBhvr>
                                        <p:cTn id="26" dur="500"/>
                                        <p:tgtEl>
                                          <p:spTgt spid="86036"/>
                                        </p:tgtEl>
                                      </p:cBhvr>
                                    </p:animEffect>
                                  </p:childTnLst>
                                </p:cTn>
                              </p:par>
                            </p:childTnLst>
                          </p:cTn>
                        </p:par>
                        <p:par>
                          <p:cTn id="27" fill="hold" nodeType="afterGroup">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86035"/>
                                        </p:tgtEl>
                                        <p:attrNameLst>
                                          <p:attrName>style.visibility</p:attrName>
                                        </p:attrNameLst>
                                      </p:cBhvr>
                                      <p:to>
                                        <p:strVal val="visible"/>
                                      </p:to>
                                    </p:set>
                                    <p:anim calcmode="lin" valueType="num">
                                      <p:cBhvr additive="base">
                                        <p:cTn id="30" dur="500" fill="hold"/>
                                        <p:tgtEl>
                                          <p:spTgt spid="86035"/>
                                        </p:tgtEl>
                                        <p:attrNameLst>
                                          <p:attrName>ppt_x</p:attrName>
                                        </p:attrNameLst>
                                      </p:cBhvr>
                                      <p:tavLst>
                                        <p:tav tm="0">
                                          <p:val>
                                            <p:strVal val="0-#ppt_w/2"/>
                                          </p:val>
                                        </p:tav>
                                        <p:tav tm="100000">
                                          <p:val>
                                            <p:strVal val="#ppt_x"/>
                                          </p:val>
                                        </p:tav>
                                      </p:tavLst>
                                    </p:anim>
                                    <p:anim calcmode="lin" valueType="num">
                                      <p:cBhvr additive="base">
                                        <p:cTn id="31" dur="500" fill="hold"/>
                                        <p:tgtEl>
                                          <p:spTgt spid="86035"/>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6048"/>
                                        </p:tgtEl>
                                        <p:attrNameLst>
                                          <p:attrName>style.visibility</p:attrName>
                                        </p:attrNameLst>
                                      </p:cBhvr>
                                      <p:to>
                                        <p:strVal val="visible"/>
                                      </p:to>
                                    </p:set>
                                    <p:animEffect transition="in" filter="wipe(down)">
                                      <p:cBhvr>
                                        <p:cTn id="36" dur="500"/>
                                        <p:tgtEl>
                                          <p:spTgt spid="8604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6037"/>
                                        </p:tgtEl>
                                        <p:attrNameLst>
                                          <p:attrName>style.visibility</p:attrName>
                                        </p:attrNameLst>
                                      </p:cBhvr>
                                      <p:to>
                                        <p:strVal val="visible"/>
                                      </p:to>
                                    </p:set>
                                    <p:animEffect transition="in" filter="wipe(left)">
                                      <p:cBhvr>
                                        <p:cTn id="41" dur="500"/>
                                        <p:tgtEl>
                                          <p:spTgt spid="86037"/>
                                        </p:tgtEl>
                                      </p:cBhvr>
                                    </p:animEffect>
                                  </p:childTnLst>
                                </p:cTn>
                              </p:par>
                            </p:childTnLst>
                          </p:cTn>
                        </p:par>
                        <p:par>
                          <p:cTn id="42" fill="hold" nodeType="afterGroup">
                            <p:stCondLst>
                              <p:cond delay="500"/>
                            </p:stCondLst>
                            <p:childTnLst>
                              <p:par>
                                <p:cTn id="43" presetID="2" presetClass="entr" presetSubtype="8" fill="hold" grpId="0" nodeType="afterEffect">
                                  <p:stCondLst>
                                    <p:cond delay="0"/>
                                  </p:stCondLst>
                                  <p:childTnLst>
                                    <p:set>
                                      <p:cBhvr>
                                        <p:cTn id="44" dur="1" fill="hold">
                                          <p:stCondLst>
                                            <p:cond delay="0"/>
                                          </p:stCondLst>
                                        </p:cTn>
                                        <p:tgtEl>
                                          <p:spTgt spid="86043"/>
                                        </p:tgtEl>
                                        <p:attrNameLst>
                                          <p:attrName>style.visibility</p:attrName>
                                        </p:attrNameLst>
                                      </p:cBhvr>
                                      <p:to>
                                        <p:strVal val="visible"/>
                                      </p:to>
                                    </p:set>
                                    <p:anim calcmode="lin" valueType="num">
                                      <p:cBhvr additive="base">
                                        <p:cTn id="45" dur="500" fill="hold"/>
                                        <p:tgtEl>
                                          <p:spTgt spid="86043"/>
                                        </p:tgtEl>
                                        <p:attrNameLst>
                                          <p:attrName>ppt_x</p:attrName>
                                        </p:attrNameLst>
                                      </p:cBhvr>
                                      <p:tavLst>
                                        <p:tav tm="0">
                                          <p:val>
                                            <p:strVal val="0-#ppt_w/2"/>
                                          </p:val>
                                        </p:tav>
                                        <p:tav tm="100000">
                                          <p:val>
                                            <p:strVal val="#ppt_x"/>
                                          </p:val>
                                        </p:tav>
                                      </p:tavLst>
                                    </p:anim>
                                    <p:anim calcmode="lin" valueType="num">
                                      <p:cBhvr additive="base">
                                        <p:cTn id="46" dur="500" fill="hold"/>
                                        <p:tgtEl>
                                          <p:spTgt spid="86043"/>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86053"/>
                                        </p:tgtEl>
                                        <p:attrNameLst>
                                          <p:attrName>style.visibility</p:attrName>
                                        </p:attrNameLst>
                                      </p:cBhvr>
                                      <p:to>
                                        <p:strVal val="visible"/>
                                      </p:to>
                                    </p:set>
                                    <p:animEffect transition="in" filter="wipe(up)">
                                      <p:cBhvr>
                                        <p:cTn id="51" dur="500"/>
                                        <p:tgtEl>
                                          <p:spTgt spid="8605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86049"/>
                                        </p:tgtEl>
                                        <p:attrNameLst>
                                          <p:attrName>style.visibility</p:attrName>
                                        </p:attrNameLst>
                                      </p:cBhvr>
                                      <p:to>
                                        <p:strVal val="visible"/>
                                      </p:to>
                                    </p:set>
                                    <p:animEffect transition="in" filter="wipe(down)">
                                      <p:cBhvr>
                                        <p:cTn id="56" dur="500"/>
                                        <p:tgtEl>
                                          <p:spTgt spid="8604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86038"/>
                                        </p:tgtEl>
                                        <p:attrNameLst>
                                          <p:attrName>style.visibility</p:attrName>
                                        </p:attrNameLst>
                                      </p:cBhvr>
                                      <p:to>
                                        <p:strVal val="visible"/>
                                      </p:to>
                                    </p:set>
                                    <p:animEffect transition="in" filter="wipe(left)">
                                      <p:cBhvr>
                                        <p:cTn id="61" dur="500"/>
                                        <p:tgtEl>
                                          <p:spTgt spid="86038"/>
                                        </p:tgtEl>
                                      </p:cBhvr>
                                    </p:animEffect>
                                  </p:childTnLst>
                                </p:cTn>
                              </p:par>
                            </p:childTnLst>
                          </p:cTn>
                        </p:par>
                        <p:par>
                          <p:cTn id="62" fill="hold" nodeType="afterGroup">
                            <p:stCondLst>
                              <p:cond delay="500"/>
                            </p:stCondLst>
                            <p:childTnLst>
                              <p:par>
                                <p:cTn id="63" presetID="2" presetClass="entr" presetSubtype="8" fill="hold" grpId="0" nodeType="afterEffect">
                                  <p:stCondLst>
                                    <p:cond delay="0"/>
                                  </p:stCondLst>
                                  <p:childTnLst>
                                    <p:set>
                                      <p:cBhvr>
                                        <p:cTn id="64" dur="1" fill="hold">
                                          <p:stCondLst>
                                            <p:cond delay="0"/>
                                          </p:stCondLst>
                                        </p:cTn>
                                        <p:tgtEl>
                                          <p:spTgt spid="86044"/>
                                        </p:tgtEl>
                                        <p:attrNameLst>
                                          <p:attrName>style.visibility</p:attrName>
                                        </p:attrNameLst>
                                      </p:cBhvr>
                                      <p:to>
                                        <p:strVal val="visible"/>
                                      </p:to>
                                    </p:set>
                                    <p:anim calcmode="lin" valueType="num">
                                      <p:cBhvr additive="base">
                                        <p:cTn id="65" dur="500" fill="hold"/>
                                        <p:tgtEl>
                                          <p:spTgt spid="86044"/>
                                        </p:tgtEl>
                                        <p:attrNameLst>
                                          <p:attrName>ppt_x</p:attrName>
                                        </p:attrNameLst>
                                      </p:cBhvr>
                                      <p:tavLst>
                                        <p:tav tm="0">
                                          <p:val>
                                            <p:strVal val="0-#ppt_w/2"/>
                                          </p:val>
                                        </p:tav>
                                        <p:tav tm="100000">
                                          <p:val>
                                            <p:strVal val="#ppt_x"/>
                                          </p:val>
                                        </p:tav>
                                      </p:tavLst>
                                    </p:anim>
                                    <p:anim calcmode="lin" valueType="num">
                                      <p:cBhvr additive="base">
                                        <p:cTn id="66" dur="500" fill="hold"/>
                                        <p:tgtEl>
                                          <p:spTgt spid="86044"/>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86054"/>
                                        </p:tgtEl>
                                        <p:attrNameLst>
                                          <p:attrName>style.visibility</p:attrName>
                                        </p:attrNameLst>
                                      </p:cBhvr>
                                      <p:to>
                                        <p:strVal val="visible"/>
                                      </p:to>
                                    </p:set>
                                    <p:animEffect transition="in" filter="wipe(up)">
                                      <p:cBhvr>
                                        <p:cTn id="71" dur="500"/>
                                        <p:tgtEl>
                                          <p:spTgt spid="8605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86050"/>
                                        </p:tgtEl>
                                        <p:attrNameLst>
                                          <p:attrName>style.visibility</p:attrName>
                                        </p:attrNameLst>
                                      </p:cBhvr>
                                      <p:to>
                                        <p:strVal val="visible"/>
                                      </p:to>
                                    </p:set>
                                    <p:animEffect transition="in" filter="wipe(down)">
                                      <p:cBhvr>
                                        <p:cTn id="76" dur="500"/>
                                        <p:tgtEl>
                                          <p:spTgt spid="8605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86039"/>
                                        </p:tgtEl>
                                        <p:attrNameLst>
                                          <p:attrName>style.visibility</p:attrName>
                                        </p:attrNameLst>
                                      </p:cBhvr>
                                      <p:to>
                                        <p:strVal val="visible"/>
                                      </p:to>
                                    </p:set>
                                    <p:animEffect transition="in" filter="wipe(left)">
                                      <p:cBhvr>
                                        <p:cTn id="81" dur="500"/>
                                        <p:tgtEl>
                                          <p:spTgt spid="86039"/>
                                        </p:tgtEl>
                                      </p:cBhvr>
                                    </p:animEffect>
                                  </p:childTnLst>
                                </p:cTn>
                              </p:par>
                            </p:childTnLst>
                          </p:cTn>
                        </p:par>
                        <p:par>
                          <p:cTn id="82" fill="hold" nodeType="afterGroup">
                            <p:stCondLst>
                              <p:cond delay="500"/>
                            </p:stCondLst>
                            <p:childTnLst>
                              <p:par>
                                <p:cTn id="83" presetID="2" presetClass="entr" presetSubtype="8" fill="hold" grpId="0" nodeType="afterEffect">
                                  <p:stCondLst>
                                    <p:cond delay="0"/>
                                  </p:stCondLst>
                                  <p:childTnLst>
                                    <p:set>
                                      <p:cBhvr>
                                        <p:cTn id="84" dur="1" fill="hold">
                                          <p:stCondLst>
                                            <p:cond delay="0"/>
                                          </p:stCondLst>
                                        </p:cTn>
                                        <p:tgtEl>
                                          <p:spTgt spid="86045"/>
                                        </p:tgtEl>
                                        <p:attrNameLst>
                                          <p:attrName>style.visibility</p:attrName>
                                        </p:attrNameLst>
                                      </p:cBhvr>
                                      <p:to>
                                        <p:strVal val="visible"/>
                                      </p:to>
                                    </p:set>
                                    <p:anim calcmode="lin" valueType="num">
                                      <p:cBhvr additive="base">
                                        <p:cTn id="85" dur="500" fill="hold"/>
                                        <p:tgtEl>
                                          <p:spTgt spid="86045"/>
                                        </p:tgtEl>
                                        <p:attrNameLst>
                                          <p:attrName>ppt_x</p:attrName>
                                        </p:attrNameLst>
                                      </p:cBhvr>
                                      <p:tavLst>
                                        <p:tav tm="0">
                                          <p:val>
                                            <p:strVal val="0-#ppt_w/2"/>
                                          </p:val>
                                        </p:tav>
                                        <p:tav tm="100000">
                                          <p:val>
                                            <p:strVal val="#ppt_x"/>
                                          </p:val>
                                        </p:tav>
                                      </p:tavLst>
                                    </p:anim>
                                    <p:anim calcmode="lin" valueType="num">
                                      <p:cBhvr additive="base">
                                        <p:cTn id="86" dur="500" fill="hold"/>
                                        <p:tgtEl>
                                          <p:spTgt spid="86045"/>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86055"/>
                                        </p:tgtEl>
                                        <p:attrNameLst>
                                          <p:attrName>style.visibility</p:attrName>
                                        </p:attrNameLst>
                                      </p:cBhvr>
                                      <p:to>
                                        <p:strVal val="visible"/>
                                      </p:to>
                                    </p:set>
                                    <p:animEffect transition="in" filter="wipe(left)">
                                      <p:cBhvr>
                                        <p:cTn id="91" dur="500"/>
                                        <p:tgtEl>
                                          <p:spTgt spid="86055"/>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86051"/>
                                        </p:tgtEl>
                                        <p:attrNameLst>
                                          <p:attrName>style.visibility</p:attrName>
                                        </p:attrNameLst>
                                      </p:cBhvr>
                                      <p:to>
                                        <p:strVal val="visible"/>
                                      </p:to>
                                    </p:set>
                                    <p:animEffect transition="in" filter="wipe(down)">
                                      <p:cBhvr>
                                        <p:cTn id="96" dur="500"/>
                                        <p:tgtEl>
                                          <p:spTgt spid="86051"/>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86040"/>
                                        </p:tgtEl>
                                        <p:attrNameLst>
                                          <p:attrName>style.visibility</p:attrName>
                                        </p:attrNameLst>
                                      </p:cBhvr>
                                      <p:to>
                                        <p:strVal val="visible"/>
                                      </p:to>
                                    </p:set>
                                    <p:animEffect transition="in" filter="wipe(left)">
                                      <p:cBhvr>
                                        <p:cTn id="101" dur="500"/>
                                        <p:tgtEl>
                                          <p:spTgt spid="86040"/>
                                        </p:tgtEl>
                                      </p:cBhvr>
                                    </p:animEffect>
                                  </p:childTnLst>
                                </p:cTn>
                              </p:par>
                            </p:childTnLst>
                          </p:cTn>
                        </p:par>
                        <p:par>
                          <p:cTn id="102" fill="hold" nodeType="afterGroup">
                            <p:stCondLst>
                              <p:cond delay="500"/>
                            </p:stCondLst>
                            <p:childTnLst>
                              <p:par>
                                <p:cTn id="103" presetID="2" presetClass="entr" presetSubtype="8" fill="hold" grpId="0" nodeType="afterEffect">
                                  <p:stCondLst>
                                    <p:cond delay="0"/>
                                  </p:stCondLst>
                                  <p:childTnLst>
                                    <p:set>
                                      <p:cBhvr>
                                        <p:cTn id="104" dur="1" fill="hold">
                                          <p:stCondLst>
                                            <p:cond delay="0"/>
                                          </p:stCondLst>
                                        </p:cTn>
                                        <p:tgtEl>
                                          <p:spTgt spid="86046"/>
                                        </p:tgtEl>
                                        <p:attrNameLst>
                                          <p:attrName>style.visibility</p:attrName>
                                        </p:attrNameLst>
                                      </p:cBhvr>
                                      <p:to>
                                        <p:strVal val="visible"/>
                                      </p:to>
                                    </p:set>
                                    <p:anim calcmode="lin" valueType="num">
                                      <p:cBhvr additive="base">
                                        <p:cTn id="105" dur="500" fill="hold"/>
                                        <p:tgtEl>
                                          <p:spTgt spid="86046"/>
                                        </p:tgtEl>
                                        <p:attrNameLst>
                                          <p:attrName>ppt_x</p:attrName>
                                        </p:attrNameLst>
                                      </p:cBhvr>
                                      <p:tavLst>
                                        <p:tav tm="0">
                                          <p:val>
                                            <p:strVal val="0-#ppt_w/2"/>
                                          </p:val>
                                        </p:tav>
                                        <p:tav tm="100000">
                                          <p:val>
                                            <p:strVal val="#ppt_x"/>
                                          </p:val>
                                        </p:tav>
                                      </p:tavLst>
                                    </p:anim>
                                    <p:anim calcmode="lin" valueType="num">
                                      <p:cBhvr additive="base">
                                        <p:cTn id="106" dur="500" fill="hold"/>
                                        <p:tgtEl>
                                          <p:spTgt spid="86046"/>
                                        </p:tgtEl>
                                        <p:attrNameLst>
                                          <p:attrName>ppt_y</p:attrName>
                                        </p:attrNameLst>
                                      </p:cBhvr>
                                      <p:tavLst>
                                        <p:tav tm="0">
                                          <p:val>
                                            <p:strVal val="#ppt_y"/>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86056"/>
                                        </p:tgtEl>
                                        <p:attrNameLst>
                                          <p:attrName>style.visibility</p:attrName>
                                        </p:attrNameLst>
                                      </p:cBhvr>
                                      <p:to>
                                        <p:strVal val="visible"/>
                                      </p:to>
                                    </p:set>
                                    <p:animEffect transition="in" filter="wipe(left)">
                                      <p:cBhvr>
                                        <p:cTn id="111" dur="500"/>
                                        <p:tgtEl>
                                          <p:spTgt spid="86056"/>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86052"/>
                                        </p:tgtEl>
                                        <p:attrNameLst>
                                          <p:attrName>style.visibility</p:attrName>
                                        </p:attrNameLst>
                                      </p:cBhvr>
                                      <p:to>
                                        <p:strVal val="visible"/>
                                      </p:to>
                                    </p:set>
                                    <p:animEffect transition="in" filter="wipe(down)">
                                      <p:cBhvr>
                                        <p:cTn id="116" dur="500"/>
                                        <p:tgtEl>
                                          <p:spTgt spid="86052"/>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86041"/>
                                        </p:tgtEl>
                                        <p:attrNameLst>
                                          <p:attrName>style.visibility</p:attrName>
                                        </p:attrNameLst>
                                      </p:cBhvr>
                                      <p:to>
                                        <p:strVal val="visible"/>
                                      </p:to>
                                    </p:set>
                                    <p:animEffect transition="in" filter="wipe(left)">
                                      <p:cBhvr>
                                        <p:cTn id="121" dur="500"/>
                                        <p:tgtEl>
                                          <p:spTgt spid="86041"/>
                                        </p:tgtEl>
                                      </p:cBhvr>
                                    </p:animEffect>
                                  </p:childTnLst>
                                </p:cTn>
                              </p:par>
                            </p:childTnLst>
                          </p:cTn>
                        </p:par>
                        <p:par>
                          <p:cTn id="122" fill="hold" nodeType="afterGroup">
                            <p:stCondLst>
                              <p:cond delay="500"/>
                            </p:stCondLst>
                            <p:childTnLst>
                              <p:par>
                                <p:cTn id="123" presetID="2" presetClass="entr" presetSubtype="8" fill="hold" grpId="0" nodeType="afterEffect">
                                  <p:stCondLst>
                                    <p:cond delay="0"/>
                                  </p:stCondLst>
                                  <p:childTnLst>
                                    <p:set>
                                      <p:cBhvr>
                                        <p:cTn id="124" dur="1" fill="hold">
                                          <p:stCondLst>
                                            <p:cond delay="0"/>
                                          </p:stCondLst>
                                        </p:cTn>
                                        <p:tgtEl>
                                          <p:spTgt spid="86047"/>
                                        </p:tgtEl>
                                        <p:attrNameLst>
                                          <p:attrName>style.visibility</p:attrName>
                                        </p:attrNameLst>
                                      </p:cBhvr>
                                      <p:to>
                                        <p:strVal val="visible"/>
                                      </p:to>
                                    </p:set>
                                    <p:anim calcmode="lin" valueType="num">
                                      <p:cBhvr additive="base">
                                        <p:cTn id="125" dur="500" fill="hold"/>
                                        <p:tgtEl>
                                          <p:spTgt spid="86047"/>
                                        </p:tgtEl>
                                        <p:attrNameLst>
                                          <p:attrName>ppt_x</p:attrName>
                                        </p:attrNameLst>
                                      </p:cBhvr>
                                      <p:tavLst>
                                        <p:tav tm="0">
                                          <p:val>
                                            <p:strVal val="0-#ppt_w/2"/>
                                          </p:val>
                                        </p:tav>
                                        <p:tav tm="100000">
                                          <p:val>
                                            <p:strVal val="#ppt_x"/>
                                          </p:val>
                                        </p:tav>
                                      </p:tavLst>
                                    </p:anim>
                                    <p:anim calcmode="lin" valueType="num">
                                      <p:cBhvr additive="base">
                                        <p:cTn id="126" dur="500" fill="hold"/>
                                        <p:tgtEl>
                                          <p:spTgt spid="86047"/>
                                        </p:tgtEl>
                                        <p:attrNameLst>
                                          <p:attrName>ppt_y</p:attrName>
                                        </p:attrNameLst>
                                      </p:cBhvr>
                                      <p:tavLst>
                                        <p:tav tm="0">
                                          <p:val>
                                            <p:strVal val="#ppt_y"/>
                                          </p:val>
                                        </p:tav>
                                        <p:tav tm="100000">
                                          <p:val>
                                            <p:strVal val="#ppt_y"/>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86057"/>
                                        </p:tgtEl>
                                        <p:attrNameLst>
                                          <p:attrName>style.visibility</p:attrName>
                                        </p:attrNameLst>
                                      </p:cBhvr>
                                      <p:to>
                                        <p:strVal val="visible"/>
                                      </p:to>
                                    </p:set>
                                    <p:animEffect transition="in" filter="wipe(left)">
                                      <p:cBhvr>
                                        <p:cTn id="131" dur="500"/>
                                        <p:tgtEl>
                                          <p:spTgt spid="86057"/>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86042"/>
                                        </p:tgtEl>
                                        <p:attrNameLst>
                                          <p:attrName>style.visibility</p:attrName>
                                        </p:attrNameLst>
                                      </p:cBhvr>
                                      <p:to>
                                        <p:strVal val="visible"/>
                                      </p:to>
                                    </p:set>
                                    <p:animEffect transition="in" filter="wipe(left)">
                                      <p:cBhvr>
                                        <p:cTn id="136" dur="500"/>
                                        <p:tgtEl>
                                          <p:spTgt spid="86042"/>
                                        </p:tgtEl>
                                      </p:cBhvr>
                                    </p:animEffect>
                                  </p:childTnLst>
                                </p:cTn>
                              </p:par>
                            </p:childTnLst>
                          </p:cTn>
                        </p:par>
                        <p:par>
                          <p:cTn id="137" fill="hold" nodeType="afterGroup">
                            <p:stCondLst>
                              <p:cond delay="500"/>
                            </p:stCondLst>
                            <p:childTnLst>
                              <p:par>
                                <p:cTn id="138" presetID="2" presetClass="entr" presetSubtype="1" fill="hold" grpId="0" nodeType="afterEffect">
                                  <p:stCondLst>
                                    <p:cond delay="0"/>
                                  </p:stCondLst>
                                  <p:childTnLst>
                                    <p:set>
                                      <p:cBhvr>
                                        <p:cTn id="139" dur="1" fill="hold">
                                          <p:stCondLst>
                                            <p:cond delay="0"/>
                                          </p:stCondLst>
                                        </p:cTn>
                                        <p:tgtEl>
                                          <p:spTgt spid="86059"/>
                                        </p:tgtEl>
                                        <p:attrNameLst>
                                          <p:attrName>style.visibility</p:attrName>
                                        </p:attrNameLst>
                                      </p:cBhvr>
                                      <p:to>
                                        <p:strVal val="visible"/>
                                      </p:to>
                                    </p:set>
                                    <p:anim calcmode="lin" valueType="num">
                                      <p:cBhvr additive="base">
                                        <p:cTn id="140" dur="500" fill="hold"/>
                                        <p:tgtEl>
                                          <p:spTgt spid="86059"/>
                                        </p:tgtEl>
                                        <p:attrNameLst>
                                          <p:attrName>ppt_x</p:attrName>
                                        </p:attrNameLst>
                                      </p:cBhvr>
                                      <p:tavLst>
                                        <p:tav tm="0">
                                          <p:val>
                                            <p:strVal val="#ppt_x"/>
                                          </p:val>
                                        </p:tav>
                                        <p:tav tm="100000">
                                          <p:val>
                                            <p:strVal val="#ppt_x"/>
                                          </p:val>
                                        </p:tav>
                                      </p:tavLst>
                                    </p:anim>
                                    <p:anim calcmode="lin" valueType="num">
                                      <p:cBhvr additive="base">
                                        <p:cTn id="141" dur="500" fill="hold"/>
                                        <p:tgtEl>
                                          <p:spTgt spid="860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P spid="86035" grpId="0" autoUpdateAnimBg="0"/>
      <p:bldP spid="86036" grpId="0" animBg="1"/>
      <p:bldP spid="86037" grpId="0" animBg="1"/>
      <p:bldP spid="86038" grpId="0" animBg="1"/>
      <p:bldP spid="86039" grpId="0" animBg="1"/>
      <p:bldP spid="86040" grpId="0" animBg="1"/>
      <p:bldP spid="86041" grpId="0" animBg="1"/>
      <p:bldP spid="86042" grpId="0" animBg="1"/>
      <p:bldP spid="86043" grpId="0" autoUpdateAnimBg="0"/>
      <p:bldP spid="86044" grpId="0" autoUpdateAnimBg="0"/>
      <p:bldP spid="86045" grpId="0" autoUpdateAnimBg="0"/>
      <p:bldP spid="86046" grpId="0" autoUpdateAnimBg="0"/>
      <p:bldP spid="86047" grpId="0" autoUpdateAnimBg="0"/>
      <p:bldP spid="86048" grpId="0" animBg="1"/>
      <p:bldP spid="86049" grpId="0" animBg="1"/>
      <p:bldP spid="86050" grpId="0" animBg="1"/>
      <p:bldP spid="86051" grpId="0" animBg="1"/>
      <p:bldP spid="86052" grpId="0" animBg="1"/>
      <p:bldP spid="86053" grpId="0" animBg="1"/>
      <p:bldP spid="86054" grpId="0" animBg="1"/>
      <p:bldP spid="86055" grpId="0" animBg="1"/>
      <p:bldP spid="86056" grpId="0" animBg="1"/>
      <p:bldP spid="86057" grpId="0" animBg="1"/>
      <p:bldP spid="86058" grpId="0"/>
      <p:bldP spid="86059" grpId="0" autoUpdateAnimBg="0"/>
      <p:bldP spid="860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844550" y="152400"/>
            <a:ext cx="7677150" cy="1190625"/>
          </a:xfrm>
          <a:prstGeom prst="rect">
            <a:avLst/>
          </a:prstGeom>
          <a:noFill/>
          <a:ln w="9525">
            <a:noFill/>
            <a:miter lim="800000"/>
            <a:headEnd/>
            <a:tailEnd/>
          </a:ln>
          <a:effectLst/>
        </p:spPr>
        <p:txBody>
          <a:bodyPr wrap="none">
            <a:spAutoFit/>
          </a:bodyPr>
          <a:lstStyle/>
          <a:p>
            <a:pPr algn="ctr"/>
            <a:r>
              <a:rPr lang="en-US" altLang="en-US" sz="3600" u="sng">
                <a:solidFill>
                  <a:srgbClr val="FF0000"/>
                </a:solidFill>
              </a:rPr>
              <a:t>THE COMBINED LAMBERT’S LAW</a:t>
            </a:r>
          </a:p>
          <a:p>
            <a:pPr algn="ctr"/>
            <a:r>
              <a:rPr lang="en-US" altLang="en-US" sz="3600" u="sng">
                <a:solidFill>
                  <a:srgbClr val="FF0000"/>
                </a:solidFill>
              </a:rPr>
              <a:t>AND BEER’S LAW</a:t>
            </a:r>
          </a:p>
        </p:txBody>
      </p:sp>
      <p:sp>
        <p:nvSpPr>
          <p:cNvPr id="38917" name="Text Box 5"/>
          <p:cNvSpPr txBox="1">
            <a:spLocks noChangeArrowheads="1"/>
          </p:cNvSpPr>
          <p:nvPr/>
        </p:nvSpPr>
        <p:spPr bwMode="auto">
          <a:xfrm>
            <a:off x="0" y="1827579"/>
            <a:ext cx="9144000" cy="914400"/>
          </a:xfrm>
          <a:prstGeom prst="rect">
            <a:avLst/>
          </a:prstGeom>
          <a:noFill/>
          <a:ln w="9525">
            <a:noFill/>
            <a:miter lim="800000"/>
            <a:headEnd/>
            <a:tailEnd/>
          </a:ln>
          <a:effectLst/>
        </p:spPr>
        <p:txBody>
          <a:bodyPr>
            <a:spAutoFit/>
          </a:bodyPr>
          <a:lstStyle/>
          <a:p>
            <a:pPr algn="ctr"/>
            <a:r>
              <a:rPr lang="en-US" altLang="en-US" sz="5400" dirty="0"/>
              <a:t>T  =  10  </a:t>
            </a:r>
            <a:r>
              <a:rPr lang="en-US" altLang="en-US" sz="5400" baseline="30000" dirty="0"/>
              <a:t>-</a:t>
            </a:r>
            <a:r>
              <a:rPr lang="en-US" altLang="en-US" sz="5400" baseline="30000" dirty="0" err="1"/>
              <a:t>abc</a:t>
            </a:r>
            <a:endParaRPr lang="en-US" altLang="en-US" sz="5400" dirty="0"/>
          </a:p>
        </p:txBody>
      </p:sp>
      <p:sp>
        <p:nvSpPr>
          <p:cNvPr id="38918" name="Text Box 6"/>
          <p:cNvSpPr txBox="1">
            <a:spLocks noChangeArrowheads="1"/>
          </p:cNvSpPr>
          <p:nvPr/>
        </p:nvSpPr>
        <p:spPr bwMode="auto">
          <a:xfrm>
            <a:off x="533400" y="3465513"/>
            <a:ext cx="1217613" cy="457200"/>
          </a:xfrm>
          <a:prstGeom prst="rect">
            <a:avLst/>
          </a:prstGeom>
          <a:noFill/>
          <a:ln w="9525">
            <a:noFill/>
            <a:miter lim="800000"/>
            <a:headEnd/>
            <a:tailEnd/>
          </a:ln>
          <a:effectLst/>
        </p:spPr>
        <p:txBody>
          <a:bodyPr wrap="none">
            <a:spAutoFit/>
          </a:bodyPr>
          <a:lstStyle/>
          <a:p>
            <a:r>
              <a:rPr lang="en-US" altLang="en-US" sz="2400">
                <a:solidFill>
                  <a:srgbClr val="6666FF"/>
                </a:solidFill>
              </a:rPr>
              <a:t>Where:</a:t>
            </a:r>
          </a:p>
        </p:txBody>
      </p:sp>
      <p:sp>
        <p:nvSpPr>
          <p:cNvPr id="38919" name="Text Box 7"/>
          <p:cNvSpPr txBox="1">
            <a:spLocks noChangeArrowheads="1"/>
          </p:cNvSpPr>
          <p:nvPr/>
        </p:nvSpPr>
        <p:spPr bwMode="auto">
          <a:xfrm>
            <a:off x="609600" y="4100513"/>
            <a:ext cx="5593198" cy="523220"/>
          </a:xfrm>
          <a:prstGeom prst="rect">
            <a:avLst/>
          </a:prstGeom>
          <a:noFill/>
          <a:ln w="9525">
            <a:noFill/>
            <a:miter lim="800000"/>
            <a:headEnd/>
            <a:tailEnd/>
          </a:ln>
          <a:effectLst/>
        </p:spPr>
        <p:txBody>
          <a:bodyPr wrap="none">
            <a:spAutoFit/>
          </a:bodyPr>
          <a:lstStyle/>
          <a:p>
            <a:r>
              <a:rPr lang="en-US" altLang="en-US" sz="2800" dirty="0">
                <a:solidFill>
                  <a:srgbClr val="008000"/>
                </a:solidFill>
              </a:rPr>
              <a:t>a = constant for particular solution</a:t>
            </a:r>
          </a:p>
        </p:txBody>
      </p:sp>
      <p:sp>
        <p:nvSpPr>
          <p:cNvPr id="38920" name="Text Box 8"/>
          <p:cNvSpPr txBox="1">
            <a:spLocks noChangeArrowheads="1"/>
          </p:cNvSpPr>
          <p:nvPr/>
        </p:nvSpPr>
        <p:spPr bwMode="auto">
          <a:xfrm>
            <a:off x="609600" y="4633913"/>
            <a:ext cx="8164513" cy="519112"/>
          </a:xfrm>
          <a:prstGeom prst="rect">
            <a:avLst/>
          </a:prstGeom>
          <a:noFill/>
          <a:ln w="9525">
            <a:noFill/>
            <a:miter lim="800000"/>
            <a:headEnd/>
            <a:tailEnd/>
          </a:ln>
          <a:effectLst/>
        </p:spPr>
        <p:txBody>
          <a:bodyPr wrap="none">
            <a:spAutoFit/>
          </a:bodyPr>
          <a:lstStyle/>
          <a:p>
            <a:r>
              <a:rPr lang="en-US" altLang="en-US" sz="2800" dirty="0">
                <a:solidFill>
                  <a:schemeClr val="accent2"/>
                </a:solidFill>
              </a:rPr>
              <a:t>b = length of absorbing layer (light path length)</a:t>
            </a:r>
          </a:p>
        </p:txBody>
      </p:sp>
      <p:sp>
        <p:nvSpPr>
          <p:cNvPr id="38921" name="Text Box 9"/>
          <p:cNvSpPr txBox="1">
            <a:spLocks noChangeArrowheads="1"/>
          </p:cNvSpPr>
          <p:nvPr/>
        </p:nvSpPr>
        <p:spPr bwMode="auto">
          <a:xfrm>
            <a:off x="609600" y="5167313"/>
            <a:ext cx="7259638" cy="519112"/>
          </a:xfrm>
          <a:prstGeom prst="rect">
            <a:avLst/>
          </a:prstGeom>
          <a:noFill/>
          <a:ln w="9525">
            <a:noFill/>
            <a:miter lim="800000"/>
            <a:headEnd/>
            <a:tailEnd/>
          </a:ln>
          <a:effectLst/>
        </p:spPr>
        <p:txBody>
          <a:bodyPr wrap="none">
            <a:spAutoFit/>
          </a:bodyPr>
          <a:lstStyle/>
          <a:p>
            <a:r>
              <a:rPr lang="en-US" altLang="en-US" sz="2800">
                <a:solidFill>
                  <a:srgbClr val="FF0000"/>
                </a:solidFill>
              </a:rPr>
              <a:t>c = concentration of absorbing substance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ssolve">
                                      <p:cBhvr>
                                        <p:cTn id="7" dur="5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38917"/>
                                        </p:tgtEl>
                                        <p:attrNameLst>
                                          <p:attrName>style.visibility</p:attrName>
                                        </p:attrNameLst>
                                      </p:cBhvr>
                                      <p:to>
                                        <p:strVal val="visible"/>
                                      </p:to>
                                    </p:set>
                                    <p:anim calcmode="lin" valueType="num">
                                      <p:cBhvr>
                                        <p:cTn id="12" dur="500" fill="hold"/>
                                        <p:tgtEl>
                                          <p:spTgt spid="38917"/>
                                        </p:tgtEl>
                                        <p:attrNameLst>
                                          <p:attrName>ppt_w</p:attrName>
                                        </p:attrNameLst>
                                      </p:cBhvr>
                                      <p:tavLst>
                                        <p:tav tm="0">
                                          <p:val>
                                            <p:strVal val="4*#ppt_w"/>
                                          </p:val>
                                        </p:tav>
                                        <p:tav tm="100000">
                                          <p:val>
                                            <p:strVal val="#ppt_w"/>
                                          </p:val>
                                        </p:tav>
                                      </p:tavLst>
                                    </p:anim>
                                    <p:anim calcmode="lin" valueType="num">
                                      <p:cBhvr>
                                        <p:cTn id="13" dur="500" fill="hold"/>
                                        <p:tgtEl>
                                          <p:spTgt spid="38917"/>
                                        </p:tgtEl>
                                        <p:attrNameLst>
                                          <p:attrName>ppt_h</p:attrName>
                                        </p:attrNameLst>
                                      </p:cBhvr>
                                      <p:tavLst>
                                        <p:tav tm="0">
                                          <p:val>
                                            <p:strVal val="4*#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3891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iterate type="wd">
                                    <p:tmPct val="100000"/>
                                  </p:iterate>
                                  <p:childTnLst>
                                    <p:set>
                                      <p:cBhvr>
                                        <p:cTn id="21" dur="1" fill="hold">
                                          <p:stCondLst>
                                            <p:cond delay="0"/>
                                          </p:stCondLst>
                                        </p:cTn>
                                        <p:tgtEl>
                                          <p:spTgt spid="38919"/>
                                        </p:tgtEl>
                                        <p:attrNameLst>
                                          <p:attrName>style.visibility</p:attrName>
                                        </p:attrNameLst>
                                      </p:cBhvr>
                                      <p:to>
                                        <p:strVal val="visible"/>
                                      </p:to>
                                    </p:set>
                                    <p:anim calcmode="lin" valueType="num">
                                      <p:cBhvr additive="base">
                                        <p:cTn id="22" dur="300" fill="hold"/>
                                        <p:tgtEl>
                                          <p:spTgt spid="38919"/>
                                        </p:tgtEl>
                                        <p:attrNameLst>
                                          <p:attrName>ppt_x</p:attrName>
                                        </p:attrNameLst>
                                      </p:cBhvr>
                                      <p:tavLst>
                                        <p:tav tm="0">
                                          <p:val>
                                            <p:strVal val="0-#ppt_w/2"/>
                                          </p:val>
                                        </p:tav>
                                        <p:tav tm="100000">
                                          <p:val>
                                            <p:strVal val="#ppt_x"/>
                                          </p:val>
                                        </p:tav>
                                      </p:tavLst>
                                    </p:anim>
                                    <p:anim calcmode="lin" valueType="num">
                                      <p:cBhvr additive="base">
                                        <p:cTn id="23" dur="300" fill="hold"/>
                                        <p:tgtEl>
                                          <p:spTgt spid="38919"/>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38920"/>
                                        </p:tgtEl>
                                        <p:attrNameLst>
                                          <p:attrName>style.visibility</p:attrName>
                                        </p:attrNameLst>
                                      </p:cBhvr>
                                      <p:to>
                                        <p:strVal val="visible"/>
                                      </p:to>
                                    </p:set>
                                    <p:anim calcmode="lin" valueType="num">
                                      <p:cBhvr additive="base">
                                        <p:cTn id="28" dur="500" fill="hold"/>
                                        <p:tgtEl>
                                          <p:spTgt spid="38920"/>
                                        </p:tgtEl>
                                        <p:attrNameLst>
                                          <p:attrName>ppt_x</p:attrName>
                                        </p:attrNameLst>
                                      </p:cBhvr>
                                      <p:tavLst>
                                        <p:tav tm="0">
                                          <p:val>
                                            <p:strVal val="0-#ppt_w/2"/>
                                          </p:val>
                                        </p:tav>
                                        <p:tav tm="100000">
                                          <p:val>
                                            <p:strVal val="#ppt_x"/>
                                          </p:val>
                                        </p:tav>
                                      </p:tavLst>
                                    </p:anim>
                                    <p:anim calcmode="lin" valueType="num">
                                      <p:cBhvr additive="base">
                                        <p:cTn id="29" dur="500" fill="hold"/>
                                        <p:tgtEl>
                                          <p:spTgt spid="38920"/>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iterate type="wd">
                                    <p:tmPct val="100000"/>
                                  </p:iterate>
                                  <p:childTnLst>
                                    <p:set>
                                      <p:cBhvr>
                                        <p:cTn id="33" dur="1" fill="hold">
                                          <p:stCondLst>
                                            <p:cond delay="0"/>
                                          </p:stCondLst>
                                        </p:cTn>
                                        <p:tgtEl>
                                          <p:spTgt spid="38921"/>
                                        </p:tgtEl>
                                        <p:attrNameLst>
                                          <p:attrName>style.visibility</p:attrName>
                                        </p:attrNameLst>
                                      </p:cBhvr>
                                      <p:to>
                                        <p:strVal val="visible"/>
                                      </p:to>
                                    </p:set>
                                    <p:anim calcmode="lin" valueType="num">
                                      <p:cBhvr additive="base">
                                        <p:cTn id="34" dur="300" fill="hold"/>
                                        <p:tgtEl>
                                          <p:spTgt spid="38921"/>
                                        </p:tgtEl>
                                        <p:attrNameLst>
                                          <p:attrName>ppt_x</p:attrName>
                                        </p:attrNameLst>
                                      </p:cBhvr>
                                      <p:tavLst>
                                        <p:tav tm="0">
                                          <p:val>
                                            <p:strVal val="0-#ppt_w/2"/>
                                          </p:val>
                                        </p:tav>
                                        <p:tav tm="100000">
                                          <p:val>
                                            <p:strVal val="#ppt_x"/>
                                          </p:val>
                                        </p:tav>
                                      </p:tavLst>
                                    </p:anim>
                                    <p:anim calcmode="lin" valueType="num">
                                      <p:cBhvr additive="base">
                                        <p:cTn id="35" dur="300" fill="hold"/>
                                        <p:tgtEl>
                                          <p:spTgt spid="389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7" grpId="0" autoUpdateAnimBg="0"/>
      <p:bldP spid="38918" grpId="0" autoUpdateAnimBg="0"/>
      <p:bldP spid="38919" grpId="0" autoUpdateAnimBg="0"/>
      <p:bldP spid="38920" grpId="0" autoUpdateAnimBg="0"/>
      <p:bldP spid="3892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304800"/>
            <a:ext cx="9144000" cy="641350"/>
          </a:xfrm>
          <a:prstGeom prst="rect">
            <a:avLst/>
          </a:prstGeom>
          <a:noFill/>
          <a:ln w="9525">
            <a:noFill/>
            <a:miter lim="800000"/>
            <a:headEnd/>
            <a:tailEnd/>
          </a:ln>
          <a:effectLst/>
        </p:spPr>
        <p:txBody>
          <a:bodyPr>
            <a:spAutoFit/>
          </a:bodyPr>
          <a:lstStyle/>
          <a:p>
            <a:pPr algn="ctr"/>
            <a:r>
              <a:rPr lang="en-US" altLang="en-US" sz="3600">
                <a:solidFill>
                  <a:srgbClr val="009900"/>
                </a:solidFill>
              </a:rPr>
              <a:t>TRANSMITTANCE</a:t>
            </a:r>
          </a:p>
        </p:txBody>
      </p:sp>
      <p:sp>
        <p:nvSpPr>
          <p:cNvPr id="33797" name="Text Box 5"/>
          <p:cNvSpPr txBox="1">
            <a:spLocks noChangeArrowheads="1"/>
          </p:cNvSpPr>
          <p:nvPr/>
        </p:nvSpPr>
        <p:spPr bwMode="auto">
          <a:xfrm>
            <a:off x="3581400" y="2768600"/>
            <a:ext cx="1997075" cy="519113"/>
          </a:xfrm>
          <a:prstGeom prst="rect">
            <a:avLst/>
          </a:prstGeom>
          <a:noFill/>
          <a:ln w="9525">
            <a:noFill/>
            <a:miter lim="800000"/>
            <a:headEnd/>
            <a:tailEnd/>
          </a:ln>
          <a:effectLst/>
        </p:spPr>
        <p:txBody>
          <a:bodyPr wrap="none">
            <a:spAutoFit/>
          </a:bodyPr>
          <a:lstStyle/>
          <a:p>
            <a:r>
              <a:rPr lang="en-US" altLang="en-US" sz="2800">
                <a:solidFill>
                  <a:schemeClr val="accent2"/>
                </a:solidFill>
              </a:rPr>
              <a:t>T  =  10 </a:t>
            </a:r>
            <a:r>
              <a:rPr lang="en-US" altLang="en-US" sz="2800" baseline="30000">
                <a:solidFill>
                  <a:schemeClr val="accent2"/>
                </a:solidFill>
              </a:rPr>
              <a:t>-abc</a:t>
            </a:r>
            <a:endParaRPr lang="en-US" altLang="en-US" sz="2800">
              <a:solidFill>
                <a:schemeClr val="accent2"/>
              </a:solidFill>
            </a:endParaRPr>
          </a:p>
        </p:txBody>
      </p:sp>
      <p:sp>
        <p:nvSpPr>
          <p:cNvPr id="33798" name="Text Box 6"/>
          <p:cNvSpPr txBox="1">
            <a:spLocks noChangeArrowheads="1"/>
          </p:cNvSpPr>
          <p:nvPr/>
        </p:nvSpPr>
        <p:spPr bwMode="auto">
          <a:xfrm>
            <a:off x="742950" y="1828800"/>
            <a:ext cx="7392988" cy="762000"/>
          </a:xfrm>
          <a:prstGeom prst="rect">
            <a:avLst/>
          </a:prstGeom>
          <a:noFill/>
          <a:ln w="9525">
            <a:noFill/>
            <a:miter lim="800000"/>
            <a:headEnd/>
            <a:tailEnd/>
          </a:ln>
          <a:effectLst/>
        </p:spPr>
        <p:txBody>
          <a:bodyPr wrap="none">
            <a:spAutoFit/>
          </a:bodyPr>
          <a:lstStyle/>
          <a:p>
            <a:pPr algn="ctr"/>
            <a:r>
              <a:rPr lang="en-US" altLang="en-US" sz="4400">
                <a:solidFill>
                  <a:srgbClr val="FF0000"/>
                </a:solidFill>
              </a:rPr>
              <a:t>Absorbance  =  A  =  - log T</a:t>
            </a:r>
          </a:p>
        </p:txBody>
      </p:sp>
      <p:sp>
        <p:nvSpPr>
          <p:cNvPr id="33799" name="Text Box 7"/>
          <p:cNvSpPr txBox="1">
            <a:spLocks noChangeArrowheads="1"/>
          </p:cNvSpPr>
          <p:nvPr/>
        </p:nvSpPr>
        <p:spPr bwMode="auto">
          <a:xfrm>
            <a:off x="0" y="3352800"/>
            <a:ext cx="9144000" cy="519113"/>
          </a:xfrm>
          <a:prstGeom prst="rect">
            <a:avLst/>
          </a:prstGeom>
          <a:noFill/>
          <a:ln w="9525">
            <a:noFill/>
            <a:miter lim="800000"/>
            <a:headEnd/>
            <a:tailEnd/>
          </a:ln>
          <a:effectLst/>
        </p:spPr>
        <p:txBody>
          <a:bodyPr>
            <a:spAutoFit/>
          </a:bodyPr>
          <a:lstStyle/>
          <a:p>
            <a:pPr algn="ctr"/>
            <a:r>
              <a:rPr lang="en-US" altLang="en-US" sz="2800">
                <a:solidFill>
                  <a:schemeClr val="accent2"/>
                </a:solidFill>
              </a:rPr>
              <a:t>log T  =  log (10 </a:t>
            </a:r>
            <a:r>
              <a:rPr lang="en-US" altLang="en-US" sz="2800" baseline="30000">
                <a:solidFill>
                  <a:schemeClr val="accent2"/>
                </a:solidFill>
              </a:rPr>
              <a:t>-abc</a:t>
            </a:r>
            <a:r>
              <a:rPr lang="en-US" altLang="en-US" sz="2800">
                <a:solidFill>
                  <a:schemeClr val="accent2"/>
                </a:solidFill>
              </a:rPr>
              <a:t>)</a:t>
            </a:r>
          </a:p>
        </p:txBody>
      </p:sp>
      <p:sp>
        <p:nvSpPr>
          <p:cNvPr id="33800" name="Text Box 8"/>
          <p:cNvSpPr txBox="1">
            <a:spLocks noChangeArrowheads="1"/>
          </p:cNvSpPr>
          <p:nvPr/>
        </p:nvSpPr>
        <p:spPr bwMode="auto">
          <a:xfrm>
            <a:off x="0" y="4038600"/>
            <a:ext cx="9144000" cy="519113"/>
          </a:xfrm>
          <a:prstGeom prst="rect">
            <a:avLst/>
          </a:prstGeom>
          <a:noFill/>
          <a:ln w="9525">
            <a:noFill/>
            <a:miter lim="800000"/>
            <a:headEnd/>
            <a:tailEnd/>
          </a:ln>
          <a:effectLst/>
        </p:spPr>
        <p:txBody>
          <a:bodyPr>
            <a:spAutoFit/>
          </a:bodyPr>
          <a:lstStyle/>
          <a:p>
            <a:pPr algn="ctr"/>
            <a:r>
              <a:rPr lang="en-US" altLang="en-US" sz="2800">
                <a:solidFill>
                  <a:srgbClr val="000099"/>
                </a:solidFill>
              </a:rPr>
              <a:t>log  T  =  -abc</a:t>
            </a:r>
          </a:p>
        </p:txBody>
      </p:sp>
      <p:sp>
        <p:nvSpPr>
          <p:cNvPr id="33801" name="Text Box 9"/>
          <p:cNvSpPr txBox="1">
            <a:spLocks noChangeArrowheads="1"/>
          </p:cNvSpPr>
          <p:nvPr/>
        </p:nvSpPr>
        <p:spPr bwMode="auto">
          <a:xfrm>
            <a:off x="0" y="4724400"/>
            <a:ext cx="9144000" cy="519113"/>
          </a:xfrm>
          <a:prstGeom prst="rect">
            <a:avLst/>
          </a:prstGeom>
          <a:noFill/>
          <a:ln w="9525">
            <a:noFill/>
            <a:miter lim="800000"/>
            <a:headEnd/>
            <a:tailEnd/>
          </a:ln>
          <a:effectLst/>
        </p:spPr>
        <p:txBody>
          <a:bodyPr>
            <a:spAutoFit/>
          </a:bodyPr>
          <a:lstStyle/>
          <a:p>
            <a:pPr algn="ctr"/>
            <a:r>
              <a:rPr lang="en-US" altLang="en-US" sz="2800">
                <a:solidFill>
                  <a:srgbClr val="333399"/>
                </a:solidFill>
              </a:rPr>
              <a:t>-log  T  =  -(-abc)  =  abc</a:t>
            </a:r>
          </a:p>
        </p:txBody>
      </p:sp>
      <p:sp>
        <p:nvSpPr>
          <p:cNvPr id="33802" name="Text Box 10"/>
          <p:cNvSpPr txBox="1">
            <a:spLocks noChangeArrowheads="1"/>
          </p:cNvSpPr>
          <p:nvPr/>
        </p:nvSpPr>
        <p:spPr bwMode="auto">
          <a:xfrm>
            <a:off x="2362200" y="5562600"/>
            <a:ext cx="1295400" cy="762000"/>
          </a:xfrm>
          <a:prstGeom prst="rect">
            <a:avLst/>
          </a:prstGeom>
          <a:noFill/>
          <a:ln w="9525">
            <a:noFill/>
            <a:miter lim="800000"/>
            <a:headEnd/>
            <a:tailEnd/>
          </a:ln>
          <a:effectLst/>
        </p:spPr>
        <p:txBody>
          <a:bodyPr>
            <a:spAutoFit/>
          </a:bodyPr>
          <a:lstStyle/>
          <a:p>
            <a:pPr algn="ctr"/>
            <a:r>
              <a:rPr lang="en-US" altLang="en-US" sz="4400">
                <a:solidFill>
                  <a:srgbClr val="FF0000"/>
                </a:solidFill>
              </a:rPr>
              <a:t>A  =</a:t>
            </a:r>
          </a:p>
        </p:txBody>
      </p:sp>
      <p:grpSp>
        <p:nvGrpSpPr>
          <p:cNvPr id="2" name="Group 16"/>
          <p:cNvGrpSpPr>
            <a:grpSpLocks/>
          </p:cNvGrpSpPr>
          <p:nvPr/>
        </p:nvGrpSpPr>
        <p:grpSpPr bwMode="auto">
          <a:xfrm>
            <a:off x="3765550" y="838200"/>
            <a:ext cx="1419225" cy="1066800"/>
            <a:chOff x="2372" y="528"/>
            <a:chExt cx="894" cy="672"/>
          </a:xfrm>
        </p:grpSpPr>
        <p:sp>
          <p:nvSpPr>
            <p:cNvPr id="22540" name="Text Box 3"/>
            <p:cNvSpPr txBox="1">
              <a:spLocks noChangeArrowheads="1"/>
            </p:cNvSpPr>
            <p:nvPr/>
          </p:nvSpPr>
          <p:spPr bwMode="auto">
            <a:xfrm>
              <a:off x="2372" y="641"/>
              <a:ext cx="564" cy="365"/>
            </a:xfrm>
            <a:prstGeom prst="rect">
              <a:avLst/>
            </a:prstGeom>
            <a:noFill/>
            <a:ln w="9525">
              <a:noFill/>
              <a:miter lim="800000"/>
              <a:headEnd/>
              <a:tailEnd/>
            </a:ln>
            <a:effectLst/>
          </p:spPr>
          <p:txBody>
            <a:bodyPr wrap="none">
              <a:spAutoFit/>
            </a:bodyPr>
            <a:lstStyle/>
            <a:p>
              <a:r>
                <a:rPr lang="en-US" altLang="en-US" sz="3200">
                  <a:solidFill>
                    <a:srgbClr val="009900"/>
                  </a:solidFill>
                </a:rPr>
                <a:t>T  =</a:t>
              </a:r>
            </a:p>
          </p:txBody>
        </p:sp>
        <p:sp>
          <p:nvSpPr>
            <p:cNvPr id="22541" name="Text Box 4"/>
            <p:cNvSpPr txBox="1">
              <a:spLocks noChangeArrowheads="1"/>
            </p:cNvSpPr>
            <p:nvPr/>
          </p:nvSpPr>
          <p:spPr bwMode="auto">
            <a:xfrm>
              <a:off x="2832" y="528"/>
              <a:ext cx="434" cy="672"/>
            </a:xfrm>
            <a:prstGeom prst="rect">
              <a:avLst/>
            </a:prstGeom>
            <a:noFill/>
            <a:ln w="9525">
              <a:noFill/>
              <a:miter lim="800000"/>
              <a:headEnd/>
              <a:tailEnd/>
            </a:ln>
            <a:effectLst/>
          </p:spPr>
          <p:txBody>
            <a:bodyPr>
              <a:spAutoFit/>
            </a:bodyPr>
            <a:lstStyle/>
            <a:p>
              <a:r>
                <a:rPr lang="en-US" altLang="en-US" sz="3200">
                  <a:solidFill>
                    <a:srgbClr val="009900"/>
                  </a:solidFill>
                </a:rPr>
                <a:t>  I    </a:t>
              </a:r>
              <a:r>
                <a:rPr lang="en-US" altLang="en-US" sz="3200" u="sng">
                  <a:solidFill>
                    <a:srgbClr val="009900"/>
                  </a:solidFill>
                </a:rPr>
                <a:t>   </a:t>
              </a:r>
            </a:p>
            <a:p>
              <a:r>
                <a:rPr lang="en-US" altLang="en-US" sz="3200">
                  <a:solidFill>
                    <a:srgbClr val="009900"/>
                  </a:solidFill>
                </a:rPr>
                <a:t>  I</a:t>
              </a:r>
              <a:r>
                <a:rPr lang="en-US" altLang="en-US" sz="3200" baseline="-25000">
                  <a:solidFill>
                    <a:srgbClr val="009900"/>
                  </a:solidFill>
                </a:rPr>
                <a:t>o</a:t>
              </a:r>
              <a:endParaRPr lang="en-US" altLang="en-US" sz="3200" u="sng" baseline="-25000">
                <a:solidFill>
                  <a:srgbClr val="009900"/>
                </a:solidFill>
              </a:endParaRPr>
            </a:p>
          </p:txBody>
        </p:sp>
        <p:sp>
          <p:nvSpPr>
            <p:cNvPr id="22542" name="Line 11"/>
            <p:cNvSpPr>
              <a:spLocks noChangeShapeType="1"/>
            </p:cNvSpPr>
            <p:nvPr/>
          </p:nvSpPr>
          <p:spPr bwMode="auto">
            <a:xfrm>
              <a:off x="2928" y="864"/>
              <a:ext cx="240" cy="0"/>
            </a:xfrm>
            <a:prstGeom prst="line">
              <a:avLst/>
            </a:prstGeom>
            <a:noFill/>
            <a:ln w="38100">
              <a:solidFill>
                <a:srgbClr val="009900"/>
              </a:solidFill>
              <a:round/>
              <a:headEnd/>
              <a:tailEnd/>
            </a:ln>
            <a:effectLst/>
          </p:spPr>
          <p:txBody>
            <a:bodyPr wrap="none" anchor="ctr"/>
            <a:lstStyle/>
            <a:p>
              <a:endParaRPr lang="en-IN"/>
            </a:p>
          </p:txBody>
        </p:sp>
      </p:grpSp>
      <p:sp>
        <p:nvSpPr>
          <p:cNvPr id="33806" name="Rectangle 14"/>
          <p:cNvSpPr>
            <a:spLocks noChangeArrowheads="1"/>
          </p:cNvSpPr>
          <p:nvPr/>
        </p:nvSpPr>
        <p:spPr bwMode="auto">
          <a:xfrm>
            <a:off x="3857625" y="5486400"/>
            <a:ext cx="1704975" cy="762000"/>
          </a:xfrm>
          <a:prstGeom prst="rect">
            <a:avLst/>
          </a:prstGeom>
          <a:noFill/>
          <a:ln w="9525">
            <a:noFill/>
            <a:miter lim="800000"/>
            <a:headEnd/>
            <a:tailEnd/>
          </a:ln>
          <a:effectLst/>
        </p:spPr>
        <p:txBody>
          <a:bodyPr wrap="none">
            <a:spAutoFit/>
          </a:bodyPr>
          <a:lstStyle/>
          <a:p>
            <a:r>
              <a:rPr lang="en-US" altLang="en-US" sz="4400">
                <a:solidFill>
                  <a:srgbClr val="FF0000"/>
                </a:solidFill>
              </a:rPr>
              <a:t>-log T</a:t>
            </a:r>
          </a:p>
        </p:txBody>
      </p:sp>
      <p:sp>
        <p:nvSpPr>
          <p:cNvPr id="33807" name="Rectangle 15"/>
          <p:cNvSpPr>
            <a:spLocks noChangeArrowheads="1"/>
          </p:cNvSpPr>
          <p:nvPr/>
        </p:nvSpPr>
        <p:spPr bwMode="auto">
          <a:xfrm>
            <a:off x="5715000" y="5486400"/>
            <a:ext cx="1785938" cy="762000"/>
          </a:xfrm>
          <a:prstGeom prst="rect">
            <a:avLst/>
          </a:prstGeom>
          <a:noFill/>
          <a:ln w="9525">
            <a:noFill/>
            <a:miter lim="800000"/>
            <a:headEnd/>
            <a:tailEnd/>
          </a:ln>
          <a:effectLst/>
        </p:spPr>
        <p:txBody>
          <a:bodyPr wrap="none">
            <a:spAutoFit/>
          </a:bodyPr>
          <a:lstStyle/>
          <a:p>
            <a:r>
              <a:rPr lang="en-US" altLang="en-US" sz="4400">
                <a:solidFill>
                  <a:srgbClr val="FF0000"/>
                </a:solidFill>
              </a:rPr>
              <a:t>=  abc</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linds(vertical)">
                                      <p:cBhvr>
                                        <p:cTn id="7" dur="5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88" fill="hold" grpId="0" nodeType="clickEffect">
                                  <p:stCondLst>
                                    <p:cond delay="0"/>
                                  </p:stCondLst>
                                  <p:childTnLst>
                                    <p:set>
                                      <p:cBhvr>
                                        <p:cTn id="16" dur="1" fill="hold">
                                          <p:stCondLst>
                                            <p:cond delay="0"/>
                                          </p:stCondLst>
                                        </p:cTn>
                                        <p:tgtEl>
                                          <p:spTgt spid="33798"/>
                                        </p:tgtEl>
                                        <p:attrNameLst>
                                          <p:attrName>style.visibility</p:attrName>
                                        </p:attrNameLst>
                                      </p:cBhvr>
                                      <p:to>
                                        <p:strVal val="visible"/>
                                      </p:to>
                                    </p:set>
                                    <p:anim calcmode="lin" valueType="num">
                                      <p:cBhvr>
                                        <p:cTn id="17" dur="500" fill="hold"/>
                                        <p:tgtEl>
                                          <p:spTgt spid="33798"/>
                                        </p:tgtEl>
                                        <p:attrNameLst>
                                          <p:attrName>ppt_w</p:attrName>
                                        </p:attrNameLst>
                                      </p:cBhvr>
                                      <p:tavLst>
                                        <p:tav tm="0">
                                          <p:val>
                                            <p:strVal val="4/3*#ppt_w"/>
                                          </p:val>
                                        </p:tav>
                                        <p:tav tm="100000">
                                          <p:val>
                                            <p:strVal val="#ppt_w"/>
                                          </p:val>
                                        </p:tav>
                                      </p:tavLst>
                                    </p:anim>
                                    <p:anim calcmode="lin" valueType="num">
                                      <p:cBhvr>
                                        <p:cTn id="18" dur="500" fill="hold"/>
                                        <p:tgtEl>
                                          <p:spTgt spid="33798"/>
                                        </p:tgtEl>
                                        <p:attrNameLst>
                                          <p:attrName>ppt_h</p:attrName>
                                        </p:attrNameLst>
                                      </p:cBhvr>
                                      <p:tavLst>
                                        <p:tav tm="0">
                                          <p:val>
                                            <p:strVal val="4/3*#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797"/>
                                        </p:tgtEl>
                                        <p:attrNameLst>
                                          <p:attrName>style.visibility</p:attrName>
                                        </p:attrNameLst>
                                      </p:cBhvr>
                                      <p:to>
                                        <p:strVal val="visible"/>
                                      </p:to>
                                    </p:set>
                                    <p:anim calcmode="lin" valueType="num">
                                      <p:cBhvr additive="base">
                                        <p:cTn id="23" dur="500" fill="hold"/>
                                        <p:tgtEl>
                                          <p:spTgt spid="33797"/>
                                        </p:tgtEl>
                                        <p:attrNameLst>
                                          <p:attrName>ppt_x</p:attrName>
                                        </p:attrNameLst>
                                      </p:cBhvr>
                                      <p:tavLst>
                                        <p:tav tm="0">
                                          <p:val>
                                            <p:strVal val="#ppt_x"/>
                                          </p:val>
                                        </p:tav>
                                        <p:tav tm="100000">
                                          <p:val>
                                            <p:strVal val="#ppt_x"/>
                                          </p:val>
                                        </p:tav>
                                      </p:tavLst>
                                    </p:anim>
                                    <p:anim calcmode="lin" valueType="num">
                                      <p:cBhvr additive="base">
                                        <p:cTn id="24"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3799"/>
                                        </p:tgtEl>
                                        <p:attrNameLst>
                                          <p:attrName>style.visibility</p:attrName>
                                        </p:attrNameLst>
                                      </p:cBhvr>
                                      <p:to>
                                        <p:strVal val="visible"/>
                                      </p:to>
                                    </p:set>
                                    <p:anim calcmode="lin" valueType="num">
                                      <p:cBhvr additive="base">
                                        <p:cTn id="29" dur="500" fill="hold"/>
                                        <p:tgtEl>
                                          <p:spTgt spid="33799"/>
                                        </p:tgtEl>
                                        <p:attrNameLst>
                                          <p:attrName>ppt_x</p:attrName>
                                        </p:attrNameLst>
                                      </p:cBhvr>
                                      <p:tavLst>
                                        <p:tav tm="0">
                                          <p:val>
                                            <p:strVal val="#ppt_x"/>
                                          </p:val>
                                        </p:tav>
                                        <p:tav tm="100000">
                                          <p:val>
                                            <p:strVal val="#ppt_x"/>
                                          </p:val>
                                        </p:tav>
                                      </p:tavLst>
                                    </p:anim>
                                    <p:anim calcmode="lin" valueType="num">
                                      <p:cBhvr additive="base">
                                        <p:cTn id="30" dur="500" fill="hold"/>
                                        <p:tgtEl>
                                          <p:spTgt spid="3379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3800"/>
                                        </p:tgtEl>
                                        <p:attrNameLst>
                                          <p:attrName>style.visibility</p:attrName>
                                        </p:attrNameLst>
                                      </p:cBhvr>
                                      <p:to>
                                        <p:strVal val="visible"/>
                                      </p:to>
                                    </p:set>
                                    <p:anim calcmode="lin" valueType="num">
                                      <p:cBhvr additive="base">
                                        <p:cTn id="35" dur="500" fill="hold"/>
                                        <p:tgtEl>
                                          <p:spTgt spid="33800"/>
                                        </p:tgtEl>
                                        <p:attrNameLst>
                                          <p:attrName>ppt_x</p:attrName>
                                        </p:attrNameLst>
                                      </p:cBhvr>
                                      <p:tavLst>
                                        <p:tav tm="0">
                                          <p:val>
                                            <p:strVal val="#ppt_x"/>
                                          </p:val>
                                        </p:tav>
                                        <p:tav tm="100000">
                                          <p:val>
                                            <p:strVal val="#ppt_x"/>
                                          </p:val>
                                        </p:tav>
                                      </p:tavLst>
                                    </p:anim>
                                    <p:anim calcmode="lin" valueType="num">
                                      <p:cBhvr additive="base">
                                        <p:cTn id="36" dur="500" fill="hold"/>
                                        <p:tgtEl>
                                          <p:spTgt spid="33800"/>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3801"/>
                                        </p:tgtEl>
                                        <p:attrNameLst>
                                          <p:attrName>style.visibility</p:attrName>
                                        </p:attrNameLst>
                                      </p:cBhvr>
                                      <p:to>
                                        <p:strVal val="visible"/>
                                      </p:to>
                                    </p:set>
                                    <p:anim calcmode="lin" valueType="num">
                                      <p:cBhvr additive="base">
                                        <p:cTn id="41" dur="500" fill="hold"/>
                                        <p:tgtEl>
                                          <p:spTgt spid="33801"/>
                                        </p:tgtEl>
                                        <p:attrNameLst>
                                          <p:attrName>ppt_x</p:attrName>
                                        </p:attrNameLst>
                                      </p:cBhvr>
                                      <p:tavLst>
                                        <p:tav tm="0">
                                          <p:val>
                                            <p:strVal val="#ppt_x"/>
                                          </p:val>
                                        </p:tav>
                                        <p:tav tm="100000">
                                          <p:val>
                                            <p:strVal val="#ppt_x"/>
                                          </p:val>
                                        </p:tav>
                                      </p:tavLst>
                                    </p:anim>
                                    <p:anim calcmode="lin" valueType="num">
                                      <p:cBhvr additive="base">
                                        <p:cTn id="42" dur="500" fill="hold"/>
                                        <p:tgtEl>
                                          <p:spTgt spid="33801"/>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3802"/>
                                        </p:tgtEl>
                                        <p:attrNameLst>
                                          <p:attrName>style.visibility</p:attrName>
                                        </p:attrNameLst>
                                      </p:cBhvr>
                                      <p:to>
                                        <p:strVal val="visible"/>
                                      </p:to>
                                    </p:set>
                                    <p:anim calcmode="lin" valueType="num">
                                      <p:cBhvr additive="base">
                                        <p:cTn id="47" dur="500" fill="hold"/>
                                        <p:tgtEl>
                                          <p:spTgt spid="33802"/>
                                        </p:tgtEl>
                                        <p:attrNameLst>
                                          <p:attrName>ppt_x</p:attrName>
                                        </p:attrNameLst>
                                      </p:cBhvr>
                                      <p:tavLst>
                                        <p:tav tm="0">
                                          <p:val>
                                            <p:strVal val="0-#ppt_w/2"/>
                                          </p:val>
                                        </p:tav>
                                        <p:tav tm="100000">
                                          <p:val>
                                            <p:strVal val="#ppt_x"/>
                                          </p:val>
                                        </p:tav>
                                      </p:tavLst>
                                    </p:anim>
                                    <p:anim calcmode="lin" valueType="num">
                                      <p:cBhvr additive="base">
                                        <p:cTn id="48" dur="500" fill="hold"/>
                                        <p:tgtEl>
                                          <p:spTgt spid="33802"/>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3806"/>
                                        </p:tgtEl>
                                        <p:attrNameLst>
                                          <p:attrName>style.visibility</p:attrName>
                                        </p:attrNameLst>
                                      </p:cBhvr>
                                      <p:to>
                                        <p:strVal val="visible"/>
                                      </p:to>
                                    </p:set>
                                    <p:anim calcmode="lin" valueType="num">
                                      <p:cBhvr additive="base">
                                        <p:cTn id="53" dur="500" fill="hold"/>
                                        <p:tgtEl>
                                          <p:spTgt spid="33806"/>
                                        </p:tgtEl>
                                        <p:attrNameLst>
                                          <p:attrName>ppt_x</p:attrName>
                                        </p:attrNameLst>
                                      </p:cBhvr>
                                      <p:tavLst>
                                        <p:tav tm="0">
                                          <p:val>
                                            <p:strVal val="1+#ppt_w/2"/>
                                          </p:val>
                                        </p:tav>
                                        <p:tav tm="100000">
                                          <p:val>
                                            <p:strVal val="#ppt_x"/>
                                          </p:val>
                                        </p:tav>
                                      </p:tavLst>
                                    </p:anim>
                                    <p:anim calcmode="lin" valueType="num">
                                      <p:cBhvr additive="base">
                                        <p:cTn id="54" dur="500" fill="hold"/>
                                        <p:tgtEl>
                                          <p:spTgt spid="33806"/>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33807"/>
                                        </p:tgtEl>
                                        <p:attrNameLst>
                                          <p:attrName>style.visibility</p:attrName>
                                        </p:attrNameLst>
                                      </p:cBhvr>
                                      <p:to>
                                        <p:strVal val="visible"/>
                                      </p:to>
                                    </p:set>
                                    <p:anim calcmode="lin" valueType="num">
                                      <p:cBhvr>
                                        <p:cTn id="59" dur="1000" fill="hold"/>
                                        <p:tgtEl>
                                          <p:spTgt spid="33807"/>
                                        </p:tgtEl>
                                        <p:attrNameLst>
                                          <p:attrName>ppt_w</p:attrName>
                                        </p:attrNameLst>
                                      </p:cBhvr>
                                      <p:tavLst>
                                        <p:tav tm="0">
                                          <p:val>
                                            <p:fltVal val="0"/>
                                          </p:val>
                                        </p:tav>
                                        <p:tav tm="100000">
                                          <p:val>
                                            <p:strVal val="#ppt_w"/>
                                          </p:val>
                                        </p:tav>
                                      </p:tavLst>
                                    </p:anim>
                                    <p:anim calcmode="lin" valueType="num">
                                      <p:cBhvr>
                                        <p:cTn id="60" dur="1000" fill="hold"/>
                                        <p:tgtEl>
                                          <p:spTgt spid="33807"/>
                                        </p:tgtEl>
                                        <p:attrNameLst>
                                          <p:attrName>ppt_h</p:attrName>
                                        </p:attrNameLst>
                                      </p:cBhvr>
                                      <p:tavLst>
                                        <p:tav tm="0">
                                          <p:val>
                                            <p:fltVal val="0"/>
                                          </p:val>
                                        </p:tav>
                                        <p:tav tm="100000">
                                          <p:val>
                                            <p:strVal val="#ppt_h"/>
                                          </p:val>
                                        </p:tav>
                                      </p:tavLst>
                                    </p:anim>
                                    <p:anim calcmode="lin" valueType="num">
                                      <p:cBhvr>
                                        <p:cTn id="61" dur="1000" fill="hold"/>
                                        <p:tgtEl>
                                          <p:spTgt spid="33807"/>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3380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7" grpId="0" autoUpdateAnimBg="0"/>
      <p:bldP spid="33798" grpId="0" autoUpdateAnimBg="0"/>
      <p:bldP spid="33799" grpId="0" autoUpdateAnimBg="0"/>
      <p:bldP spid="33800" grpId="0" autoUpdateAnimBg="0"/>
      <p:bldP spid="33801" grpId="0" autoUpdateAnimBg="0"/>
      <p:bldP spid="33802" grpId="0" autoUpdateAnimBg="0"/>
      <p:bldP spid="33806" grpId="0" autoUpdateAnimBg="0"/>
      <p:bldP spid="3380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28600" y="304800"/>
            <a:ext cx="8915400" cy="762000"/>
          </a:xfrm>
          <a:prstGeom prst="rect">
            <a:avLst/>
          </a:prstGeom>
          <a:noFill/>
          <a:ln w="9525">
            <a:noFill/>
            <a:miter lim="800000"/>
            <a:headEnd/>
            <a:tailEnd/>
          </a:ln>
          <a:effectLst/>
        </p:spPr>
        <p:txBody>
          <a:bodyPr>
            <a:spAutoFit/>
          </a:bodyPr>
          <a:lstStyle/>
          <a:p>
            <a:pPr algn="ctr"/>
            <a:r>
              <a:rPr lang="en-US" altLang="en-US" sz="4400" u="sng">
                <a:solidFill>
                  <a:srgbClr val="FF0000"/>
                </a:solidFill>
              </a:rPr>
              <a:t>ABSORBANCE  (A)</a:t>
            </a:r>
          </a:p>
        </p:txBody>
      </p:sp>
      <p:sp>
        <p:nvSpPr>
          <p:cNvPr id="39939" name="Text Box 3"/>
          <p:cNvSpPr txBox="1">
            <a:spLocks noChangeArrowheads="1"/>
          </p:cNvSpPr>
          <p:nvPr/>
        </p:nvSpPr>
        <p:spPr bwMode="auto">
          <a:xfrm>
            <a:off x="381000" y="3062288"/>
            <a:ext cx="1390650" cy="519112"/>
          </a:xfrm>
          <a:prstGeom prst="rect">
            <a:avLst/>
          </a:prstGeom>
          <a:noFill/>
          <a:ln w="9525">
            <a:noFill/>
            <a:miter lim="800000"/>
            <a:headEnd/>
            <a:tailEnd/>
          </a:ln>
          <a:effectLst/>
        </p:spPr>
        <p:txBody>
          <a:bodyPr wrap="none">
            <a:spAutoFit/>
          </a:bodyPr>
          <a:lstStyle/>
          <a:p>
            <a:r>
              <a:rPr lang="en-US" altLang="en-US" sz="2800">
                <a:solidFill>
                  <a:srgbClr val="7A7ADE"/>
                </a:solidFill>
              </a:rPr>
              <a:t>Where:</a:t>
            </a:r>
          </a:p>
        </p:txBody>
      </p:sp>
      <p:sp>
        <p:nvSpPr>
          <p:cNvPr id="39940" name="Text Box 4"/>
          <p:cNvSpPr txBox="1">
            <a:spLocks noChangeArrowheads="1"/>
          </p:cNvSpPr>
          <p:nvPr/>
        </p:nvSpPr>
        <p:spPr bwMode="auto">
          <a:xfrm>
            <a:off x="609600" y="3748088"/>
            <a:ext cx="8534400" cy="519112"/>
          </a:xfrm>
          <a:prstGeom prst="rect">
            <a:avLst/>
          </a:prstGeom>
          <a:noFill/>
          <a:ln w="9525">
            <a:noFill/>
            <a:miter lim="800000"/>
            <a:headEnd/>
            <a:tailEnd/>
          </a:ln>
          <a:effectLst/>
        </p:spPr>
        <p:txBody>
          <a:bodyPr>
            <a:spAutoFit/>
          </a:bodyPr>
          <a:lstStyle/>
          <a:p>
            <a:r>
              <a:rPr lang="en-US" altLang="en-US" sz="2800" dirty="0">
                <a:solidFill>
                  <a:srgbClr val="009900"/>
                </a:solidFill>
              </a:rPr>
              <a:t>   a = constant for particular solution</a:t>
            </a:r>
          </a:p>
        </p:txBody>
      </p:sp>
      <p:sp>
        <p:nvSpPr>
          <p:cNvPr id="39941" name="Text Box 5"/>
          <p:cNvSpPr txBox="1">
            <a:spLocks noChangeArrowheads="1"/>
          </p:cNvSpPr>
          <p:nvPr/>
        </p:nvSpPr>
        <p:spPr bwMode="auto">
          <a:xfrm>
            <a:off x="304800" y="4510088"/>
            <a:ext cx="8839200" cy="519112"/>
          </a:xfrm>
          <a:prstGeom prst="rect">
            <a:avLst/>
          </a:prstGeom>
          <a:noFill/>
          <a:ln w="9525">
            <a:noFill/>
            <a:miter lim="800000"/>
            <a:headEnd/>
            <a:tailEnd/>
          </a:ln>
          <a:effectLst/>
        </p:spPr>
        <p:txBody>
          <a:bodyPr>
            <a:spAutoFit/>
          </a:bodyPr>
          <a:lstStyle/>
          <a:p>
            <a:pPr algn="ctr"/>
            <a:r>
              <a:rPr lang="en-US" altLang="en-US" sz="2800">
                <a:solidFill>
                  <a:schemeClr val="accent2"/>
                </a:solidFill>
              </a:rPr>
              <a:t>b = length of absorbing layer (light path length)</a:t>
            </a:r>
          </a:p>
        </p:txBody>
      </p:sp>
      <p:sp>
        <p:nvSpPr>
          <p:cNvPr id="39942" name="Text Box 6"/>
          <p:cNvSpPr txBox="1">
            <a:spLocks noChangeArrowheads="1"/>
          </p:cNvSpPr>
          <p:nvPr/>
        </p:nvSpPr>
        <p:spPr bwMode="auto">
          <a:xfrm>
            <a:off x="96838" y="5272088"/>
            <a:ext cx="8361362" cy="519112"/>
          </a:xfrm>
          <a:prstGeom prst="rect">
            <a:avLst/>
          </a:prstGeom>
          <a:noFill/>
          <a:ln w="9525">
            <a:noFill/>
            <a:miter lim="800000"/>
            <a:headEnd/>
            <a:tailEnd/>
          </a:ln>
          <a:effectLst/>
        </p:spPr>
        <p:txBody>
          <a:bodyPr>
            <a:spAutoFit/>
          </a:bodyPr>
          <a:lstStyle/>
          <a:p>
            <a:pPr algn="ctr"/>
            <a:r>
              <a:rPr lang="en-US" altLang="en-US" sz="2800">
                <a:solidFill>
                  <a:srgbClr val="FF0000"/>
                </a:solidFill>
              </a:rPr>
              <a:t>c = concentration of absorbing substance</a:t>
            </a:r>
          </a:p>
        </p:txBody>
      </p:sp>
      <p:sp>
        <p:nvSpPr>
          <p:cNvPr id="39943" name="Text Box 7"/>
          <p:cNvSpPr txBox="1">
            <a:spLocks noChangeArrowheads="1"/>
          </p:cNvSpPr>
          <p:nvPr/>
        </p:nvSpPr>
        <p:spPr bwMode="auto">
          <a:xfrm>
            <a:off x="0" y="1109663"/>
            <a:ext cx="9144000" cy="641350"/>
          </a:xfrm>
          <a:prstGeom prst="rect">
            <a:avLst/>
          </a:prstGeom>
          <a:noFill/>
          <a:ln w="9525">
            <a:noFill/>
            <a:miter lim="800000"/>
            <a:headEnd/>
            <a:tailEnd/>
          </a:ln>
          <a:effectLst/>
        </p:spPr>
        <p:txBody>
          <a:bodyPr>
            <a:spAutoFit/>
          </a:bodyPr>
          <a:lstStyle/>
          <a:p>
            <a:pPr algn="ctr"/>
            <a:r>
              <a:rPr lang="en-US" altLang="en-US" sz="3600">
                <a:solidFill>
                  <a:srgbClr val="009900"/>
                </a:solidFill>
              </a:rPr>
              <a:t>A  =  - log  T</a:t>
            </a:r>
          </a:p>
        </p:txBody>
      </p:sp>
      <p:sp>
        <p:nvSpPr>
          <p:cNvPr id="39944" name="Text Box 8"/>
          <p:cNvSpPr txBox="1">
            <a:spLocks noChangeArrowheads="1"/>
          </p:cNvSpPr>
          <p:nvPr/>
        </p:nvSpPr>
        <p:spPr bwMode="auto">
          <a:xfrm>
            <a:off x="0" y="1903413"/>
            <a:ext cx="9144000" cy="701675"/>
          </a:xfrm>
          <a:prstGeom prst="rect">
            <a:avLst/>
          </a:prstGeom>
          <a:noFill/>
          <a:ln w="9525">
            <a:noFill/>
            <a:miter lim="800000"/>
            <a:headEnd/>
            <a:tailEnd/>
          </a:ln>
          <a:effectLst/>
        </p:spPr>
        <p:txBody>
          <a:bodyPr>
            <a:spAutoFit/>
          </a:bodyPr>
          <a:lstStyle/>
          <a:p>
            <a:pPr algn="ctr"/>
            <a:r>
              <a:rPr lang="en-US" altLang="en-US" sz="4000">
                <a:solidFill>
                  <a:schemeClr val="accent2"/>
                </a:solidFill>
              </a:rPr>
              <a:t>A  =  abc</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ox(in)">
                                      <p:cBhvr>
                                        <p:cTn id="7" dur="500"/>
                                        <p:tgtEl>
                                          <p:spTgt spid="39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39943"/>
                                        </p:tgtEl>
                                        <p:attrNameLst>
                                          <p:attrName>style.visibility</p:attrName>
                                        </p:attrNameLst>
                                      </p:cBhvr>
                                      <p:to>
                                        <p:strVal val="visible"/>
                                      </p:to>
                                    </p:set>
                                    <p:anim calcmode="lin" valueType="num">
                                      <p:cBhvr additive="base">
                                        <p:cTn id="12" dur="500" fill="hold"/>
                                        <p:tgtEl>
                                          <p:spTgt spid="39943"/>
                                        </p:tgtEl>
                                        <p:attrNameLst>
                                          <p:attrName>ppt_x</p:attrName>
                                        </p:attrNameLst>
                                      </p:cBhvr>
                                      <p:tavLst>
                                        <p:tav tm="0">
                                          <p:val>
                                            <p:strVal val="0-#ppt_w/2"/>
                                          </p:val>
                                        </p:tav>
                                        <p:tav tm="100000">
                                          <p:val>
                                            <p:strVal val="#ppt_x"/>
                                          </p:val>
                                        </p:tav>
                                      </p:tavLst>
                                    </p:anim>
                                    <p:anim calcmode="lin" valueType="num">
                                      <p:cBhvr additive="base">
                                        <p:cTn id="13" dur="500" fill="hold"/>
                                        <p:tgtEl>
                                          <p:spTgt spid="3994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39944"/>
                                        </p:tgtEl>
                                        <p:attrNameLst>
                                          <p:attrName>style.visibility</p:attrName>
                                        </p:attrNameLst>
                                      </p:cBhvr>
                                      <p:to>
                                        <p:strVal val="visible"/>
                                      </p:to>
                                    </p:set>
                                    <p:anim calcmode="lin" valueType="num">
                                      <p:cBhvr additive="base">
                                        <p:cTn id="18" dur="500" fill="hold"/>
                                        <p:tgtEl>
                                          <p:spTgt spid="39944"/>
                                        </p:tgtEl>
                                        <p:attrNameLst>
                                          <p:attrName>ppt_x</p:attrName>
                                        </p:attrNameLst>
                                      </p:cBhvr>
                                      <p:tavLst>
                                        <p:tav tm="0">
                                          <p:val>
                                            <p:strVal val="1+#ppt_w/2"/>
                                          </p:val>
                                        </p:tav>
                                        <p:tav tm="100000">
                                          <p:val>
                                            <p:strVal val="#ppt_x"/>
                                          </p:val>
                                        </p:tav>
                                      </p:tavLst>
                                    </p:anim>
                                    <p:anim calcmode="lin" valueType="num">
                                      <p:cBhvr additive="base">
                                        <p:cTn id="19" dur="500" fill="hold"/>
                                        <p:tgtEl>
                                          <p:spTgt spid="3994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39939"/>
                                        </p:tgtEl>
                                        <p:attrNameLst>
                                          <p:attrName>style.visibility</p:attrName>
                                        </p:attrNameLst>
                                      </p:cBhvr>
                                      <p:to>
                                        <p:strVal val="visible"/>
                                      </p:to>
                                    </p:set>
                                  </p:childTnLst>
                                </p:cTn>
                              </p:par>
                            </p:childTnLst>
                          </p:cTn>
                        </p:par>
                        <p:par>
                          <p:cTn id="24" fill="hold" nodeType="afterGroup">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39940"/>
                                        </p:tgtEl>
                                        <p:attrNameLst>
                                          <p:attrName>style.visibility</p:attrName>
                                        </p:attrNameLst>
                                      </p:cBhvr>
                                      <p:to>
                                        <p:strVal val="visible"/>
                                      </p:to>
                                    </p:set>
                                    <p:animEffect transition="in" filter="wipe(up)">
                                      <p:cBhvr>
                                        <p:cTn id="27" dur="500"/>
                                        <p:tgtEl>
                                          <p:spTgt spid="39940"/>
                                        </p:tgtEl>
                                      </p:cBhvr>
                                    </p:animEffect>
                                  </p:childTnLst>
                                </p:cTn>
                              </p:par>
                            </p:childTnLst>
                          </p:cTn>
                        </p:par>
                        <p:par>
                          <p:cTn id="28" fill="hold" nodeType="afterGroup">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39941"/>
                                        </p:tgtEl>
                                        <p:attrNameLst>
                                          <p:attrName>style.visibility</p:attrName>
                                        </p:attrNameLst>
                                      </p:cBhvr>
                                      <p:to>
                                        <p:strVal val="visible"/>
                                      </p:to>
                                    </p:set>
                                    <p:animEffect transition="in" filter="wipe(up)">
                                      <p:cBhvr>
                                        <p:cTn id="31" dur="500"/>
                                        <p:tgtEl>
                                          <p:spTgt spid="39941"/>
                                        </p:tgtEl>
                                      </p:cBhvr>
                                    </p:animEffect>
                                  </p:childTnLst>
                                </p:cTn>
                              </p:par>
                            </p:childTnLst>
                          </p:cTn>
                        </p:par>
                        <p:par>
                          <p:cTn id="32" fill="hold" nodeType="afterGroup">
                            <p:stCondLst>
                              <p:cond delay="1500"/>
                            </p:stCondLst>
                            <p:childTnLst>
                              <p:par>
                                <p:cTn id="33" presetID="22" presetClass="entr" presetSubtype="1" fill="hold" grpId="0" nodeType="afterEffect">
                                  <p:stCondLst>
                                    <p:cond delay="0"/>
                                  </p:stCondLst>
                                  <p:childTnLst>
                                    <p:set>
                                      <p:cBhvr>
                                        <p:cTn id="34" dur="1" fill="hold">
                                          <p:stCondLst>
                                            <p:cond delay="0"/>
                                          </p:stCondLst>
                                        </p:cTn>
                                        <p:tgtEl>
                                          <p:spTgt spid="39942"/>
                                        </p:tgtEl>
                                        <p:attrNameLst>
                                          <p:attrName>style.visibility</p:attrName>
                                        </p:attrNameLst>
                                      </p:cBhvr>
                                      <p:to>
                                        <p:strVal val="visible"/>
                                      </p:to>
                                    </p:set>
                                    <p:animEffect transition="in" filter="wipe(up)">
                                      <p:cBhvr>
                                        <p:cTn id="35"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autoUpdateAnimBg="0"/>
      <p:bldP spid="39940" grpId="0" autoUpdateAnimBg="0"/>
      <p:bldP spid="39941" grpId="0" autoUpdateAnimBg="0"/>
      <p:bldP spid="39942" grpId="0" autoUpdateAnimBg="0"/>
      <p:bldP spid="39943" grpId="0" autoUpdateAnimBg="0"/>
      <p:bldP spid="3994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28600" y="304800"/>
            <a:ext cx="8915400" cy="762000"/>
          </a:xfrm>
          <a:prstGeom prst="rect">
            <a:avLst/>
          </a:prstGeom>
          <a:noFill/>
          <a:ln w="9525">
            <a:noFill/>
            <a:miter lim="800000"/>
            <a:headEnd/>
            <a:tailEnd/>
          </a:ln>
          <a:effectLst/>
        </p:spPr>
        <p:txBody>
          <a:bodyPr>
            <a:spAutoFit/>
          </a:bodyPr>
          <a:lstStyle/>
          <a:p>
            <a:pPr algn="ctr"/>
            <a:r>
              <a:rPr lang="en-US" altLang="en-US" sz="4400" u="sng">
                <a:solidFill>
                  <a:srgbClr val="FF0000"/>
                </a:solidFill>
              </a:rPr>
              <a:t>ABSORBANCE  (A)</a:t>
            </a:r>
          </a:p>
        </p:txBody>
      </p:sp>
      <p:sp>
        <p:nvSpPr>
          <p:cNvPr id="115715" name="Text Box 3"/>
          <p:cNvSpPr txBox="1">
            <a:spLocks noChangeArrowheads="1"/>
          </p:cNvSpPr>
          <p:nvPr/>
        </p:nvSpPr>
        <p:spPr bwMode="auto">
          <a:xfrm>
            <a:off x="409575" y="2605088"/>
            <a:ext cx="520700" cy="519112"/>
          </a:xfrm>
          <a:prstGeom prst="rect">
            <a:avLst/>
          </a:prstGeom>
          <a:noFill/>
          <a:ln w="9525">
            <a:noFill/>
            <a:miter lim="800000"/>
            <a:headEnd/>
            <a:tailEnd/>
          </a:ln>
          <a:effectLst/>
        </p:spPr>
        <p:txBody>
          <a:bodyPr wrap="none">
            <a:spAutoFit/>
          </a:bodyPr>
          <a:lstStyle/>
          <a:p>
            <a:r>
              <a:rPr lang="en-US" altLang="en-US" sz="2800" u="sng">
                <a:solidFill>
                  <a:srgbClr val="7A7ADE"/>
                </a:solidFill>
              </a:rPr>
              <a:t>If:</a:t>
            </a:r>
          </a:p>
        </p:txBody>
      </p:sp>
      <p:sp>
        <p:nvSpPr>
          <p:cNvPr id="115716" name="Text Box 4"/>
          <p:cNvSpPr txBox="1">
            <a:spLocks noChangeArrowheads="1"/>
          </p:cNvSpPr>
          <p:nvPr/>
        </p:nvSpPr>
        <p:spPr bwMode="auto">
          <a:xfrm>
            <a:off x="657225" y="3157538"/>
            <a:ext cx="8201025" cy="457200"/>
          </a:xfrm>
          <a:prstGeom prst="rect">
            <a:avLst/>
          </a:prstGeom>
          <a:noFill/>
          <a:ln w="9525">
            <a:noFill/>
            <a:miter lim="800000"/>
            <a:headEnd/>
            <a:tailEnd/>
          </a:ln>
          <a:effectLst/>
        </p:spPr>
        <p:txBody>
          <a:bodyPr>
            <a:spAutoFit/>
          </a:bodyPr>
          <a:lstStyle/>
          <a:p>
            <a:r>
              <a:rPr lang="en-US" altLang="en-US" sz="2400" dirty="0">
                <a:solidFill>
                  <a:srgbClr val="009900"/>
                </a:solidFill>
              </a:rPr>
              <a:t>    a = held constant by carefully performing the analysis</a:t>
            </a:r>
          </a:p>
        </p:txBody>
      </p:sp>
      <p:sp>
        <p:nvSpPr>
          <p:cNvPr id="115717" name="Text Box 5"/>
          <p:cNvSpPr txBox="1">
            <a:spLocks noChangeArrowheads="1"/>
          </p:cNvSpPr>
          <p:nvPr/>
        </p:nvSpPr>
        <p:spPr bwMode="auto">
          <a:xfrm>
            <a:off x="371475" y="3709988"/>
            <a:ext cx="8343900" cy="457200"/>
          </a:xfrm>
          <a:prstGeom prst="rect">
            <a:avLst/>
          </a:prstGeom>
          <a:noFill/>
          <a:ln w="9525">
            <a:noFill/>
            <a:miter lim="800000"/>
            <a:headEnd/>
            <a:tailEnd/>
          </a:ln>
          <a:effectLst/>
        </p:spPr>
        <p:txBody>
          <a:bodyPr>
            <a:spAutoFit/>
          </a:bodyPr>
          <a:lstStyle/>
          <a:p>
            <a:pPr algn="ctr"/>
            <a:r>
              <a:rPr lang="en-US" altLang="en-US" sz="2400">
                <a:solidFill>
                  <a:schemeClr val="accent2"/>
                </a:solidFill>
              </a:rPr>
              <a:t>b = held constant by controlling the light path length</a:t>
            </a:r>
          </a:p>
        </p:txBody>
      </p:sp>
      <p:sp>
        <p:nvSpPr>
          <p:cNvPr id="115718" name="Text Box 6"/>
          <p:cNvSpPr txBox="1">
            <a:spLocks noChangeArrowheads="1"/>
          </p:cNvSpPr>
          <p:nvPr/>
        </p:nvSpPr>
        <p:spPr bwMode="auto">
          <a:xfrm>
            <a:off x="468313" y="4919663"/>
            <a:ext cx="8361362" cy="457200"/>
          </a:xfrm>
          <a:prstGeom prst="rect">
            <a:avLst/>
          </a:prstGeom>
          <a:noFill/>
          <a:ln w="9525">
            <a:noFill/>
            <a:miter lim="800000"/>
            <a:headEnd/>
            <a:tailEnd/>
          </a:ln>
          <a:effectLst/>
        </p:spPr>
        <p:txBody>
          <a:bodyPr>
            <a:spAutoFit/>
          </a:bodyPr>
          <a:lstStyle/>
          <a:p>
            <a:pPr algn="ctr"/>
            <a:r>
              <a:rPr lang="en-US" altLang="en-US" sz="2400" u="sng">
                <a:solidFill>
                  <a:srgbClr val="FF0000"/>
                </a:solidFill>
              </a:rPr>
              <a:t>A is Directly Related to c (conc. of absorbing substance)</a:t>
            </a:r>
          </a:p>
        </p:txBody>
      </p:sp>
      <p:sp>
        <p:nvSpPr>
          <p:cNvPr id="24583" name="Text Box 7"/>
          <p:cNvSpPr txBox="1">
            <a:spLocks noChangeArrowheads="1"/>
          </p:cNvSpPr>
          <p:nvPr/>
        </p:nvSpPr>
        <p:spPr bwMode="auto">
          <a:xfrm>
            <a:off x="0" y="1109663"/>
            <a:ext cx="9144000" cy="641350"/>
          </a:xfrm>
          <a:prstGeom prst="rect">
            <a:avLst/>
          </a:prstGeom>
          <a:noFill/>
          <a:ln w="9525">
            <a:noFill/>
            <a:miter lim="800000"/>
            <a:headEnd/>
            <a:tailEnd/>
          </a:ln>
          <a:effectLst/>
        </p:spPr>
        <p:txBody>
          <a:bodyPr>
            <a:spAutoFit/>
          </a:bodyPr>
          <a:lstStyle/>
          <a:p>
            <a:pPr algn="ctr"/>
            <a:r>
              <a:rPr lang="en-US" altLang="en-US" sz="3600">
                <a:solidFill>
                  <a:srgbClr val="009900"/>
                </a:solidFill>
              </a:rPr>
              <a:t>A  =  - log  T</a:t>
            </a:r>
          </a:p>
        </p:txBody>
      </p:sp>
      <p:sp>
        <p:nvSpPr>
          <p:cNvPr id="24584" name="Text Box 8"/>
          <p:cNvSpPr txBox="1">
            <a:spLocks noChangeArrowheads="1"/>
          </p:cNvSpPr>
          <p:nvPr/>
        </p:nvSpPr>
        <p:spPr bwMode="auto">
          <a:xfrm>
            <a:off x="0" y="1903413"/>
            <a:ext cx="9144000" cy="701675"/>
          </a:xfrm>
          <a:prstGeom prst="rect">
            <a:avLst/>
          </a:prstGeom>
          <a:noFill/>
          <a:ln w="9525">
            <a:noFill/>
            <a:miter lim="800000"/>
            <a:headEnd/>
            <a:tailEnd/>
          </a:ln>
          <a:effectLst/>
        </p:spPr>
        <p:txBody>
          <a:bodyPr>
            <a:spAutoFit/>
          </a:bodyPr>
          <a:lstStyle/>
          <a:p>
            <a:pPr algn="ctr"/>
            <a:r>
              <a:rPr lang="en-US" altLang="en-US" sz="4000">
                <a:solidFill>
                  <a:schemeClr val="accent2"/>
                </a:solidFill>
              </a:rPr>
              <a:t>A  =  abc</a:t>
            </a:r>
          </a:p>
        </p:txBody>
      </p:sp>
      <p:sp>
        <p:nvSpPr>
          <p:cNvPr id="115721" name="Text Box 9"/>
          <p:cNvSpPr txBox="1">
            <a:spLocks noChangeArrowheads="1"/>
          </p:cNvSpPr>
          <p:nvPr/>
        </p:nvSpPr>
        <p:spPr bwMode="auto">
          <a:xfrm>
            <a:off x="371475" y="4252913"/>
            <a:ext cx="1154113" cy="519112"/>
          </a:xfrm>
          <a:prstGeom prst="rect">
            <a:avLst/>
          </a:prstGeom>
          <a:noFill/>
          <a:ln w="9525">
            <a:noFill/>
            <a:miter lim="800000"/>
            <a:headEnd/>
            <a:tailEnd/>
          </a:ln>
          <a:effectLst/>
        </p:spPr>
        <p:txBody>
          <a:bodyPr wrap="none">
            <a:spAutoFit/>
          </a:bodyPr>
          <a:lstStyle/>
          <a:p>
            <a:r>
              <a:rPr lang="en-US" altLang="en-US" sz="2800" u="sng">
                <a:solidFill>
                  <a:srgbClr val="7A7ADE"/>
                </a:solidFill>
              </a:rPr>
              <a:t>Then:</a:t>
            </a:r>
          </a:p>
        </p:txBody>
      </p:sp>
      <p:sp>
        <p:nvSpPr>
          <p:cNvPr id="115722" name="Text Box 10"/>
          <p:cNvSpPr txBox="1">
            <a:spLocks noChangeArrowheads="1"/>
          </p:cNvSpPr>
          <p:nvPr/>
        </p:nvSpPr>
        <p:spPr bwMode="auto">
          <a:xfrm>
            <a:off x="361950" y="5510213"/>
            <a:ext cx="8343900" cy="519112"/>
          </a:xfrm>
          <a:prstGeom prst="rect">
            <a:avLst/>
          </a:prstGeom>
          <a:noFill/>
          <a:ln w="9525">
            <a:noFill/>
            <a:miter lim="800000"/>
            <a:headEnd/>
            <a:tailEnd/>
          </a:ln>
          <a:effectLst/>
        </p:spPr>
        <p:txBody>
          <a:bodyPr>
            <a:spAutoFit/>
          </a:bodyPr>
          <a:lstStyle/>
          <a:p>
            <a:pPr algn="ctr"/>
            <a:r>
              <a:rPr lang="en-US" altLang="en-US" sz="2800">
                <a:solidFill>
                  <a:schemeClr val="accent2"/>
                </a:solidFill>
              </a:rPr>
              <a:t>If we can measure A, then we can determine c</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57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15716"/>
                                        </p:tgtEl>
                                        <p:attrNameLst>
                                          <p:attrName>style.visibility</p:attrName>
                                        </p:attrNameLst>
                                      </p:cBhvr>
                                      <p:to>
                                        <p:strVal val="visible"/>
                                      </p:to>
                                    </p:set>
                                    <p:animEffect transition="in" filter="wipe(up)">
                                      <p:cBhvr>
                                        <p:cTn id="11" dur="500"/>
                                        <p:tgtEl>
                                          <p:spTgt spid="1157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5717"/>
                                        </p:tgtEl>
                                        <p:attrNameLst>
                                          <p:attrName>style.visibility</p:attrName>
                                        </p:attrNameLst>
                                      </p:cBhvr>
                                      <p:to>
                                        <p:strVal val="visible"/>
                                      </p:to>
                                    </p:set>
                                    <p:animEffect transition="in" filter="wipe(up)">
                                      <p:cBhvr>
                                        <p:cTn id="16" dur="500"/>
                                        <p:tgtEl>
                                          <p:spTgt spid="1157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1572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15718"/>
                                        </p:tgtEl>
                                        <p:attrNameLst>
                                          <p:attrName>style.visibility</p:attrName>
                                        </p:attrNameLst>
                                      </p:cBhvr>
                                      <p:to>
                                        <p:strVal val="visible"/>
                                      </p:to>
                                    </p:set>
                                    <p:animEffect transition="in" filter="wipe(up)">
                                      <p:cBhvr>
                                        <p:cTn id="25" dur="500"/>
                                        <p:tgtEl>
                                          <p:spTgt spid="1157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5722"/>
                                        </p:tgtEl>
                                        <p:attrNameLst>
                                          <p:attrName>style.visibility</p:attrName>
                                        </p:attrNameLst>
                                      </p:cBhvr>
                                      <p:to>
                                        <p:strVal val="visible"/>
                                      </p:to>
                                    </p:set>
                                    <p:animEffect transition="in" filter="wipe(left)">
                                      <p:cBhvr>
                                        <p:cTn id="30" dur="2000"/>
                                        <p:tgtEl>
                                          <p:spTgt spid="115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utoUpdateAnimBg="0"/>
      <p:bldP spid="115716" grpId="0" autoUpdateAnimBg="0"/>
      <p:bldP spid="115717" grpId="0" autoUpdateAnimBg="0"/>
      <p:bldP spid="115718" grpId="0" autoUpdateAnimBg="0"/>
      <p:bldP spid="115721" grpId="0" autoUpdateAnimBg="0"/>
      <p:bldP spid="11572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785968" y="1275985"/>
            <a:ext cx="1598613" cy="579437"/>
          </a:xfrm>
          <a:prstGeom prst="rect">
            <a:avLst/>
          </a:prstGeom>
          <a:noFill/>
          <a:ln w="9525">
            <a:noFill/>
            <a:miter lim="800000"/>
            <a:headEnd/>
            <a:tailEnd/>
          </a:ln>
          <a:effectLst/>
        </p:spPr>
        <p:txBody>
          <a:bodyPr wrap="none" anchor="ctr">
            <a:prstTxWarp prst="textNoShape">
              <a:avLst/>
            </a:prstTxWarp>
            <a:spAutoFit/>
          </a:bodyPr>
          <a:lstStyle/>
          <a:p>
            <a:pPr>
              <a:spcBef>
                <a:spcPct val="20000"/>
              </a:spcBef>
            </a:pPr>
            <a:r>
              <a:rPr lang="en-US" sz="3200" b="1" dirty="0">
                <a:solidFill>
                  <a:srgbClr val="3333FF"/>
                </a:solidFill>
                <a:latin typeface="Times New Roman" pitchFamily="1" charset="0"/>
              </a:rPr>
              <a:t>A = </a:t>
            </a:r>
            <a:r>
              <a:rPr lang="en-US" sz="3200" b="1" dirty="0" err="1">
                <a:solidFill>
                  <a:srgbClr val="3333FF"/>
                </a:solidFill>
                <a:latin typeface="Times New Roman" pitchFamily="1" charset="0"/>
              </a:rPr>
              <a:t>abc</a:t>
            </a:r>
            <a:endParaRPr lang="en-US" sz="3200" b="1" dirty="0">
              <a:solidFill>
                <a:srgbClr val="3333FF"/>
              </a:solidFill>
              <a:latin typeface="Times New Roman" pitchFamily="1" charset="0"/>
            </a:endParaRPr>
          </a:p>
        </p:txBody>
      </p:sp>
      <p:sp>
        <p:nvSpPr>
          <p:cNvPr id="16387" name="Rectangle 3"/>
          <p:cNvSpPr>
            <a:spLocks noChangeArrowheads="1"/>
          </p:cNvSpPr>
          <p:nvPr/>
        </p:nvSpPr>
        <p:spPr bwMode="auto">
          <a:xfrm>
            <a:off x="496888" y="1831877"/>
            <a:ext cx="2733675" cy="457200"/>
          </a:xfrm>
          <a:prstGeom prst="rect">
            <a:avLst/>
          </a:prstGeom>
          <a:noFill/>
          <a:ln w="9525">
            <a:noFill/>
            <a:miter lim="800000"/>
            <a:headEnd/>
            <a:tailEnd/>
          </a:ln>
          <a:effectLst/>
        </p:spPr>
        <p:txBody>
          <a:bodyPr wrap="none" anchor="ctr">
            <a:prstTxWarp prst="textNoShape">
              <a:avLst/>
            </a:prstTxWarp>
            <a:spAutoFit/>
          </a:bodyPr>
          <a:lstStyle/>
          <a:p>
            <a:pPr>
              <a:spcBef>
                <a:spcPct val="20000"/>
              </a:spcBef>
              <a:buClr>
                <a:schemeClr val="hlink"/>
              </a:buClr>
              <a:buSzPct val="55000"/>
              <a:buFont typeface="Wingdings" pitchFamily="1" charset="2"/>
              <a:buNone/>
            </a:pPr>
            <a:r>
              <a:rPr lang="en-US" sz="2400" b="1" dirty="0">
                <a:solidFill>
                  <a:srgbClr val="3333FF"/>
                </a:solidFill>
                <a:latin typeface="Times New Roman" pitchFamily="1" charset="0"/>
              </a:rPr>
              <a:t>A</a:t>
            </a:r>
            <a:r>
              <a:rPr lang="en-US" sz="2400" b="1" dirty="0">
                <a:latin typeface="Times New Roman" pitchFamily="1" charset="0"/>
              </a:rPr>
              <a:t> is the </a:t>
            </a:r>
            <a:r>
              <a:rPr lang="en-US" sz="2400" b="1" dirty="0">
                <a:solidFill>
                  <a:srgbClr val="3333FF"/>
                </a:solidFill>
                <a:latin typeface="Times New Roman" pitchFamily="1" charset="0"/>
              </a:rPr>
              <a:t>absorbance</a:t>
            </a:r>
          </a:p>
        </p:txBody>
      </p:sp>
      <p:sp>
        <p:nvSpPr>
          <p:cNvPr id="16388" name="Rectangle 4"/>
          <p:cNvSpPr>
            <a:spLocks noChangeArrowheads="1"/>
          </p:cNvSpPr>
          <p:nvPr/>
        </p:nvSpPr>
        <p:spPr bwMode="auto">
          <a:xfrm>
            <a:off x="533400" y="2606675"/>
            <a:ext cx="307975" cy="822325"/>
          </a:xfrm>
          <a:prstGeom prst="rect">
            <a:avLst/>
          </a:prstGeom>
          <a:noFill/>
          <a:ln w="9525">
            <a:noFill/>
            <a:miter lim="800000"/>
            <a:headEnd/>
            <a:tailEnd/>
          </a:ln>
          <a:effectLst/>
        </p:spPr>
        <p:txBody>
          <a:bodyPr wrap="none" anchor="ctr">
            <a:prstTxWarp prst="textNoShape">
              <a:avLst/>
            </a:prstTxWarp>
            <a:spAutoFit/>
          </a:bodyPr>
          <a:lstStyle/>
          <a:p>
            <a:pPr>
              <a:spcBef>
                <a:spcPct val="20000"/>
              </a:spcBef>
              <a:buClr>
                <a:schemeClr val="hlink"/>
              </a:buClr>
              <a:buSzPct val="55000"/>
              <a:buFont typeface="Wingdings" pitchFamily="1" charset="2"/>
              <a:buChar char="n"/>
            </a:pPr>
            <a:endParaRPr lang="en-US" sz="2400" b="1">
              <a:latin typeface="Times New Roman" pitchFamily="1" charset="0"/>
            </a:endParaRPr>
          </a:p>
          <a:p>
            <a:endParaRPr lang="en-US" sz="2400" b="1">
              <a:latin typeface="Times New Roman" pitchFamily="1" charset="0"/>
            </a:endParaRPr>
          </a:p>
        </p:txBody>
      </p:sp>
      <p:sp>
        <p:nvSpPr>
          <p:cNvPr id="16389" name="Rectangle 5"/>
          <p:cNvSpPr>
            <a:spLocks noChangeArrowheads="1"/>
          </p:cNvSpPr>
          <p:nvPr/>
        </p:nvSpPr>
        <p:spPr bwMode="auto">
          <a:xfrm>
            <a:off x="387838" y="291905"/>
            <a:ext cx="8509000" cy="822325"/>
          </a:xfrm>
          <a:prstGeom prst="rect">
            <a:avLst/>
          </a:prstGeom>
          <a:noFill/>
          <a:ln w="9525">
            <a:noFill/>
            <a:miter lim="800000"/>
            <a:headEnd/>
            <a:tailEnd/>
          </a:ln>
          <a:effectLst/>
        </p:spPr>
        <p:txBody>
          <a:bodyPr>
            <a:prstTxWarp prst="textNoShape">
              <a:avLst/>
            </a:prstTxWarp>
            <a:spAutoFit/>
          </a:bodyPr>
          <a:lstStyle/>
          <a:p>
            <a:r>
              <a:rPr lang="en-US" sz="2400" b="1" dirty="0">
                <a:solidFill>
                  <a:srgbClr val="FF0000"/>
                </a:solidFill>
                <a:latin typeface="Times New Roman" pitchFamily="1" charset="0"/>
              </a:rPr>
              <a:t>Beer-Lambert Law(a.k.a. Beer's law)</a:t>
            </a:r>
            <a:r>
              <a:rPr lang="en-US" sz="2400" dirty="0">
                <a:latin typeface="Times New Roman" pitchFamily="1" charset="0"/>
              </a:rPr>
              <a:t> - the linear relationship between absorbance and concentration of an absorbing species.</a:t>
            </a:r>
          </a:p>
        </p:txBody>
      </p:sp>
      <p:sp>
        <p:nvSpPr>
          <p:cNvPr id="16391" name="Rectangle 10"/>
          <p:cNvSpPr>
            <a:spLocks noChangeArrowheads="1"/>
          </p:cNvSpPr>
          <p:nvPr/>
        </p:nvSpPr>
        <p:spPr bwMode="auto">
          <a:xfrm>
            <a:off x="722533" y="5623976"/>
            <a:ext cx="7670800" cy="920750"/>
          </a:xfrm>
          <a:prstGeom prst="rect">
            <a:avLst/>
          </a:prstGeom>
          <a:noFill/>
          <a:ln w="25400">
            <a:solidFill>
              <a:srgbClr val="0000FF"/>
            </a:solidFill>
            <a:miter lim="800000"/>
            <a:headEnd/>
            <a:tailEnd/>
          </a:ln>
          <a:effectLst/>
        </p:spPr>
        <p:txBody>
          <a:bodyPr anchor="ctr">
            <a:prstTxWarp prst="textNoShape">
              <a:avLst/>
            </a:prstTxWarp>
            <a:spAutoFit/>
          </a:bodyPr>
          <a:lstStyle/>
          <a:p>
            <a:pPr algn="ctr">
              <a:spcBef>
                <a:spcPct val="20000"/>
              </a:spcBef>
              <a:buClr>
                <a:schemeClr val="hlink"/>
              </a:buClr>
              <a:buFont typeface="Wingdings" pitchFamily="1" charset="2"/>
              <a:buNone/>
            </a:pPr>
            <a:r>
              <a:rPr lang="en-US" sz="2400" b="1" dirty="0">
                <a:solidFill>
                  <a:srgbClr val="FF0000"/>
                </a:solidFill>
                <a:latin typeface="Times New Roman" pitchFamily="1" charset="0"/>
              </a:rPr>
              <a:t>Main use of Beer’s Law</a:t>
            </a:r>
            <a:r>
              <a:rPr lang="en-US" sz="2400" dirty="0">
                <a:latin typeface="Times New Roman" pitchFamily="1" charset="0"/>
              </a:rPr>
              <a:t> is to </a:t>
            </a:r>
            <a:r>
              <a:rPr lang="en-US" sz="2400" b="1" dirty="0">
                <a:solidFill>
                  <a:srgbClr val="FF0000"/>
                </a:solidFill>
                <a:latin typeface="Times New Roman" pitchFamily="1" charset="0"/>
              </a:rPr>
              <a:t>determine the concentration</a:t>
            </a:r>
          </a:p>
          <a:p>
            <a:pPr algn="ctr">
              <a:spcBef>
                <a:spcPct val="20000"/>
              </a:spcBef>
              <a:buClr>
                <a:schemeClr val="hlink"/>
              </a:buClr>
              <a:buFont typeface="Wingdings" pitchFamily="1" charset="2"/>
              <a:buNone/>
            </a:pPr>
            <a:r>
              <a:rPr lang="en-US" sz="2400" dirty="0">
                <a:latin typeface="Times New Roman" pitchFamily="1" charset="0"/>
              </a:rPr>
              <a:t>of various solutions. </a:t>
            </a:r>
          </a:p>
        </p:txBody>
      </p:sp>
      <p:sp>
        <p:nvSpPr>
          <p:cNvPr id="16392" name="Rectangle 13"/>
          <p:cNvSpPr>
            <a:spLocks noChangeArrowheads="1"/>
          </p:cNvSpPr>
          <p:nvPr/>
        </p:nvSpPr>
        <p:spPr bwMode="auto">
          <a:xfrm>
            <a:off x="344488" y="5002115"/>
            <a:ext cx="6446837" cy="457200"/>
          </a:xfrm>
          <a:prstGeom prst="rect">
            <a:avLst/>
          </a:prstGeom>
          <a:noFill/>
          <a:ln w="9525">
            <a:noFill/>
            <a:miter lim="800000"/>
            <a:headEnd/>
            <a:tailEnd/>
          </a:ln>
          <a:effectLst/>
        </p:spPr>
        <p:txBody>
          <a:bodyPr wrap="none" anchor="ctr">
            <a:prstTxWarp prst="textNoShape">
              <a:avLst/>
            </a:prstTxWarp>
            <a:spAutoFit/>
          </a:bodyPr>
          <a:lstStyle/>
          <a:p>
            <a:pPr>
              <a:spcBef>
                <a:spcPct val="20000"/>
              </a:spcBef>
              <a:buClr>
                <a:schemeClr val="hlink"/>
              </a:buClr>
              <a:buSzPct val="55000"/>
              <a:buFont typeface="Wingdings" pitchFamily="1" charset="2"/>
              <a:buNone/>
            </a:pPr>
            <a:r>
              <a:rPr lang="en-US" sz="2400" b="1" dirty="0">
                <a:latin typeface="Times New Roman" pitchFamily="1" charset="0"/>
              </a:rPr>
              <a:t>“</a:t>
            </a:r>
            <a:r>
              <a:rPr lang="en-US" sz="2400" b="1" dirty="0">
                <a:solidFill>
                  <a:srgbClr val="3333FF"/>
                </a:solidFill>
                <a:latin typeface="Times New Roman" pitchFamily="1" charset="0"/>
              </a:rPr>
              <a:t>c</a:t>
            </a:r>
            <a:r>
              <a:rPr lang="en-US" sz="2400" b="1" dirty="0">
                <a:latin typeface="Times New Roman" pitchFamily="1" charset="0"/>
              </a:rPr>
              <a:t>” is the </a:t>
            </a:r>
            <a:r>
              <a:rPr lang="en-US" sz="2400" b="1" dirty="0">
                <a:solidFill>
                  <a:srgbClr val="3333FF"/>
                </a:solidFill>
                <a:latin typeface="Times New Roman" pitchFamily="1" charset="0"/>
              </a:rPr>
              <a:t>concentration</a:t>
            </a:r>
            <a:r>
              <a:rPr lang="en-US" sz="2400" b="1" dirty="0">
                <a:latin typeface="Times New Roman" pitchFamily="1" charset="0"/>
              </a:rPr>
              <a:t> of the sample in (mol/L)</a:t>
            </a:r>
          </a:p>
        </p:txBody>
      </p:sp>
      <p:sp>
        <p:nvSpPr>
          <p:cNvPr id="16393" name="Rectangle 14"/>
          <p:cNvSpPr>
            <a:spLocks noChangeArrowheads="1"/>
          </p:cNvSpPr>
          <p:nvPr/>
        </p:nvSpPr>
        <p:spPr bwMode="auto">
          <a:xfrm>
            <a:off x="339725" y="2358049"/>
            <a:ext cx="8053388" cy="1401763"/>
          </a:xfrm>
          <a:prstGeom prst="rect">
            <a:avLst/>
          </a:prstGeom>
          <a:noFill/>
          <a:ln w="9525">
            <a:noFill/>
            <a:miter lim="800000"/>
            <a:headEnd/>
            <a:tailEnd/>
          </a:ln>
          <a:effectLst/>
        </p:spPr>
        <p:txBody>
          <a:bodyPr anchor="ctr">
            <a:prstTxWarp prst="textNoShape">
              <a:avLst/>
            </a:prstTxWarp>
            <a:spAutoFit/>
          </a:bodyPr>
          <a:lstStyle/>
          <a:p>
            <a:r>
              <a:rPr lang="en-US" sz="2400" b="1" dirty="0">
                <a:latin typeface="Times New Roman" pitchFamily="1" charset="0"/>
              </a:rPr>
              <a:t>“</a:t>
            </a:r>
            <a:r>
              <a:rPr lang="en-US" sz="2400" b="1" dirty="0">
                <a:solidFill>
                  <a:srgbClr val="3333FF"/>
                </a:solidFill>
                <a:latin typeface="Times New Roman" pitchFamily="1" charset="0"/>
              </a:rPr>
              <a:t>a</a:t>
            </a:r>
            <a:r>
              <a:rPr lang="en-US" sz="2400" b="1" dirty="0">
                <a:latin typeface="Times New Roman" pitchFamily="1" charset="0"/>
              </a:rPr>
              <a:t>” is </a:t>
            </a:r>
            <a:r>
              <a:rPr lang="en-US" sz="2400" b="1" dirty="0">
                <a:solidFill>
                  <a:srgbClr val="3333FF"/>
                </a:solidFill>
                <a:latin typeface="Times New Roman" pitchFamily="1" charset="0"/>
              </a:rPr>
              <a:t>molar </a:t>
            </a:r>
            <a:r>
              <a:rPr lang="en-US" sz="2400" b="1" dirty="0" err="1">
                <a:solidFill>
                  <a:srgbClr val="3333FF"/>
                </a:solidFill>
                <a:latin typeface="Times New Roman" pitchFamily="1" charset="0"/>
              </a:rPr>
              <a:t>absorptivity</a:t>
            </a:r>
            <a:r>
              <a:rPr lang="en-US" sz="2400" b="1" dirty="0">
                <a:latin typeface="Times New Roman" pitchFamily="1" charset="0"/>
              </a:rPr>
              <a:t> in L/[(mole)(cm)] </a:t>
            </a:r>
          </a:p>
          <a:p>
            <a:r>
              <a:rPr lang="en-US" sz="2000" dirty="0">
                <a:latin typeface="Times New Roman" pitchFamily="1" charset="0"/>
              </a:rPr>
              <a:t>	Also called “</a:t>
            </a:r>
            <a:r>
              <a:rPr lang="en-US" sz="2000" b="1" dirty="0">
                <a:solidFill>
                  <a:srgbClr val="3333FF"/>
                </a:solidFill>
                <a:latin typeface="Times New Roman" pitchFamily="1" charset="0"/>
              </a:rPr>
              <a:t>extinction coefficient</a:t>
            </a:r>
            <a:r>
              <a:rPr lang="en-US" sz="2000" dirty="0">
                <a:latin typeface="Times New Roman" pitchFamily="1" charset="0"/>
              </a:rPr>
              <a:t>” or “</a:t>
            </a:r>
            <a:r>
              <a:rPr lang="en-US" sz="2000" b="1" dirty="0">
                <a:solidFill>
                  <a:srgbClr val="FF0000"/>
                </a:solidFill>
                <a:latin typeface="Times New Roman" pitchFamily="1" charset="0"/>
                <a:sym typeface="Symbol" pitchFamily="1" charset="2"/>
              </a:rPr>
              <a:t></a:t>
            </a:r>
            <a:r>
              <a:rPr lang="en-US" sz="2000" dirty="0">
                <a:latin typeface="Times New Roman" pitchFamily="1" charset="0"/>
              </a:rPr>
              <a:t>”;</a:t>
            </a:r>
          </a:p>
          <a:p>
            <a:r>
              <a:rPr lang="en-US" sz="2000" dirty="0">
                <a:latin typeface="Times New Roman" pitchFamily="1" charset="0"/>
              </a:rPr>
              <a:t>	it is dependent on the material being studied.</a:t>
            </a:r>
          </a:p>
          <a:p>
            <a:pPr>
              <a:lnSpc>
                <a:spcPct val="90000"/>
              </a:lnSpc>
              <a:spcBef>
                <a:spcPct val="20000"/>
              </a:spcBef>
              <a:buClr>
                <a:srgbClr val="669900"/>
              </a:buClr>
              <a:buFont typeface="Wingdings" pitchFamily="1" charset="2"/>
              <a:buNone/>
            </a:pPr>
            <a:endParaRPr lang="en-US" sz="2000" b="1" dirty="0">
              <a:latin typeface="Times New Roman" pitchFamily="1" charset="0"/>
            </a:endParaRPr>
          </a:p>
        </p:txBody>
      </p:sp>
      <p:sp>
        <p:nvSpPr>
          <p:cNvPr id="16394" name="Rectangle 15"/>
          <p:cNvSpPr>
            <a:spLocks noChangeArrowheads="1"/>
          </p:cNvSpPr>
          <p:nvPr/>
        </p:nvSpPr>
        <p:spPr bwMode="auto">
          <a:xfrm>
            <a:off x="351058" y="3530991"/>
            <a:ext cx="8056563" cy="1431925"/>
          </a:xfrm>
          <a:prstGeom prst="rect">
            <a:avLst/>
          </a:prstGeom>
          <a:noFill/>
          <a:ln w="9525">
            <a:noFill/>
            <a:miter lim="800000"/>
            <a:headEnd/>
            <a:tailEnd/>
          </a:ln>
          <a:effectLst/>
        </p:spPr>
        <p:txBody>
          <a:bodyPr wrap="none" anchor="ctr">
            <a:prstTxWarp prst="textNoShape">
              <a:avLst/>
            </a:prstTxWarp>
            <a:spAutoFit/>
          </a:bodyPr>
          <a:lstStyle/>
          <a:p>
            <a:r>
              <a:rPr lang="en-US" sz="2400" b="1" dirty="0">
                <a:latin typeface="Times New Roman" pitchFamily="1" charset="0"/>
              </a:rPr>
              <a:t>“</a:t>
            </a:r>
            <a:r>
              <a:rPr lang="en-US" sz="2400" b="1" dirty="0">
                <a:solidFill>
                  <a:srgbClr val="3333FF"/>
                </a:solidFill>
                <a:latin typeface="Times New Roman" pitchFamily="1" charset="0"/>
              </a:rPr>
              <a:t>b</a:t>
            </a:r>
            <a:r>
              <a:rPr lang="en-US" sz="2400" b="1" dirty="0">
                <a:latin typeface="Times New Roman" pitchFamily="1" charset="0"/>
              </a:rPr>
              <a:t>” is the </a:t>
            </a:r>
            <a:r>
              <a:rPr lang="en-US" sz="2400" b="1" dirty="0">
                <a:solidFill>
                  <a:srgbClr val="3333FF"/>
                </a:solidFill>
                <a:latin typeface="Times New Roman" pitchFamily="1" charset="0"/>
              </a:rPr>
              <a:t>path length</a:t>
            </a:r>
            <a:r>
              <a:rPr lang="en-US" sz="2400" b="1" dirty="0">
                <a:latin typeface="Times New Roman" pitchFamily="1" charset="0"/>
              </a:rPr>
              <a:t> in cm </a:t>
            </a:r>
          </a:p>
          <a:p>
            <a:r>
              <a:rPr lang="en-US" sz="2000" dirty="0">
                <a:latin typeface="Times New Roman" pitchFamily="1" charset="0"/>
              </a:rPr>
              <a:t>The </a:t>
            </a:r>
            <a:r>
              <a:rPr lang="en-US" sz="2000" b="1" dirty="0">
                <a:solidFill>
                  <a:srgbClr val="FF0000"/>
                </a:solidFill>
                <a:latin typeface="Times New Roman" pitchFamily="1" charset="0"/>
              </a:rPr>
              <a:t>diameter of the </a:t>
            </a:r>
            <a:r>
              <a:rPr lang="en-US" sz="2000" b="1" dirty="0" err="1">
                <a:solidFill>
                  <a:srgbClr val="FF0000"/>
                </a:solidFill>
                <a:latin typeface="Times New Roman" pitchFamily="1" charset="0"/>
              </a:rPr>
              <a:t>cuvette</a:t>
            </a:r>
            <a:r>
              <a:rPr lang="en-US" sz="2000" dirty="0">
                <a:latin typeface="Times New Roman" pitchFamily="1" charset="0"/>
              </a:rPr>
              <a:t> or sample holder which is the distance </a:t>
            </a:r>
          </a:p>
          <a:p>
            <a:r>
              <a:rPr lang="en-US" sz="2000" dirty="0">
                <a:latin typeface="Times New Roman" pitchFamily="1" charset="0"/>
              </a:rPr>
              <a:t>	the light travels through the absorbing sample. “b” is a </a:t>
            </a:r>
            <a:r>
              <a:rPr lang="en-US" sz="2000" b="1" dirty="0">
                <a:solidFill>
                  <a:srgbClr val="FF0000"/>
                </a:solidFill>
                <a:latin typeface="Times New Roman" pitchFamily="1" charset="0"/>
              </a:rPr>
              <a:t>constant</a:t>
            </a:r>
          </a:p>
          <a:p>
            <a:r>
              <a:rPr lang="en-US" sz="2000" dirty="0">
                <a:latin typeface="Times New Roman" pitchFamily="1" charset="0"/>
              </a:rPr>
              <a:t>	when the </a:t>
            </a:r>
            <a:r>
              <a:rPr lang="en-US" sz="2000" b="1" dirty="0">
                <a:solidFill>
                  <a:srgbClr val="FF0000"/>
                </a:solidFill>
                <a:latin typeface="Times New Roman" pitchFamily="1" charset="0"/>
              </a:rPr>
              <a:t>same size </a:t>
            </a:r>
            <a:r>
              <a:rPr lang="en-US" sz="2000" b="1" dirty="0" err="1">
                <a:solidFill>
                  <a:srgbClr val="FF0000"/>
                </a:solidFill>
                <a:latin typeface="Times New Roman" pitchFamily="1" charset="0"/>
              </a:rPr>
              <a:t>cuvette</a:t>
            </a:r>
            <a:r>
              <a:rPr lang="en-US" sz="2000" dirty="0">
                <a:latin typeface="Times New Roman" pitchFamily="1" charset="0"/>
              </a:rPr>
              <a:t> is used 	for all samples.</a:t>
            </a:r>
            <a:endParaRPr lang="en-US" sz="2000" b="1" dirty="0">
              <a:latin typeface="Times New Roman" pitchFamily="1" charset="0"/>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rPr>
              <a:t>Spectroscopy- Mixture</a:t>
            </a:r>
            <a:endParaRPr lang="en-IN" dirty="0">
              <a:solidFill>
                <a:srgbClr val="FF0000"/>
              </a:solidFill>
            </a:endParaRPr>
          </a:p>
        </p:txBody>
      </p:sp>
      <p:pic>
        <p:nvPicPr>
          <p:cNvPr id="31746" name="Picture 2"/>
          <p:cNvPicPr>
            <a:picLocks noGrp="1" noChangeAspect="1" noChangeArrowheads="1"/>
          </p:cNvPicPr>
          <p:nvPr>
            <p:ph idx="1"/>
          </p:nvPr>
        </p:nvPicPr>
        <p:blipFill>
          <a:blip r:embed="rId2" cstate="print"/>
          <a:srcRect/>
          <a:stretch>
            <a:fillRect/>
          </a:stretch>
        </p:blipFill>
        <p:spPr bwMode="auto">
          <a:xfrm>
            <a:off x="520506" y="1969477"/>
            <a:ext cx="8285870" cy="3460652"/>
          </a:xfrm>
          <a:prstGeom prst="rect">
            <a:avLst/>
          </a:prstGeom>
          <a:noFill/>
          <a:ln w="9525">
            <a:noFill/>
            <a:miter lim="800000"/>
            <a:headEnd/>
            <a:tailEnd/>
          </a:ln>
          <a:effectLst/>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50825" y="65088"/>
            <a:ext cx="85423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altLang="en-US" sz="2800" dirty="0">
                <a:solidFill>
                  <a:srgbClr val="DA0C02"/>
                </a:solidFill>
                <a:effectLst>
                  <a:outerShdw blurRad="38100" dist="38100" dir="2700000" algn="tl">
                    <a:srgbClr val="000000"/>
                  </a:outerShdw>
                </a:effectLst>
              </a:rPr>
              <a:t>CONCENTRATION CAN BE COLORIMETRICALLY</a:t>
            </a:r>
          </a:p>
          <a:p>
            <a:pPr algn="ctr">
              <a:defRPr/>
            </a:pPr>
            <a:r>
              <a:rPr lang="en-US" altLang="en-US" sz="2800" dirty="0">
                <a:solidFill>
                  <a:srgbClr val="DA0C02"/>
                </a:solidFill>
                <a:effectLst>
                  <a:outerShdw blurRad="38100" dist="38100" dir="2700000" algn="tl">
                    <a:srgbClr val="000000"/>
                  </a:outerShdw>
                </a:effectLst>
              </a:rPr>
              <a:t>DETERMINED IF:</a:t>
            </a:r>
          </a:p>
        </p:txBody>
      </p:sp>
      <p:sp>
        <p:nvSpPr>
          <p:cNvPr id="12291" name="Text Box 3"/>
          <p:cNvSpPr txBox="1">
            <a:spLocks noChangeArrowheads="1"/>
          </p:cNvSpPr>
          <p:nvPr/>
        </p:nvSpPr>
        <p:spPr bwMode="auto">
          <a:xfrm>
            <a:off x="0" y="1143000"/>
            <a:ext cx="9144000" cy="701675"/>
          </a:xfrm>
          <a:prstGeom prst="rect">
            <a:avLst/>
          </a:prstGeom>
          <a:noFill/>
          <a:ln w="9525">
            <a:noFill/>
            <a:miter lim="800000"/>
            <a:headEnd/>
            <a:tailEnd/>
          </a:ln>
          <a:effectLst/>
        </p:spPr>
        <p:txBody>
          <a:bodyPr wrap="square">
            <a:spAutoFit/>
          </a:bodyPr>
          <a:lstStyle/>
          <a:p>
            <a:r>
              <a:rPr lang="en-US" altLang="en-US" sz="2000" dirty="0">
                <a:solidFill>
                  <a:schemeClr val="accent2"/>
                </a:solidFill>
              </a:rPr>
              <a:t>1.  Able to chemically develop a color with that substance and only that  substance</a:t>
            </a:r>
          </a:p>
        </p:txBody>
      </p:sp>
      <p:sp>
        <p:nvSpPr>
          <p:cNvPr id="12292" name="Text Box 4"/>
          <p:cNvSpPr txBox="1">
            <a:spLocks noChangeArrowheads="1"/>
          </p:cNvSpPr>
          <p:nvPr/>
        </p:nvSpPr>
        <p:spPr bwMode="auto">
          <a:xfrm>
            <a:off x="0" y="2057400"/>
            <a:ext cx="9144000" cy="701675"/>
          </a:xfrm>
          <a:prstGeom prst="rect">
            <a:avLst/>
          </a:prstGeom>
          <a:noFill/>
          <a:ln w="9525">
            <a:noFill/>
            <a:miter lim="800000"/>
            <a:headEnd/>
            <a:tailEnd/>
          </a:ln>
          <a:effectLst/>
        </p:spPr>
        <p:txBody>
          <a:bodyPr>
            <a:spAutoFit/>
          </a:bodyPr>
          <a:lstStyle/>
          <a:p>
            <a:r>
              <a:rPr lang="en-US" altLang="en-US" sz="2000" dirty="0">
                <a:solidFill>
                  <a:schemeClr val="accent2"/>
                </a:solidFill>
              </a:rPr>
              <a:t>2.  The developed color obeys (follows) Beer’s Law over a  reasonable range of concentrations</a:t>
            </a:r>
          </a:p>
        </p:txBody>
      </p:sp>
      <p:sp>
        <p:nvSpPr>
          <p:cNvPr id="12293" name="Text Box 5"/>
          <p:cNvSpPr txBox="1">
            <a:spLocks noChangeArrowheads="1"/>
          </p:cNvSpPr>
          <p:nvPr/>
        </p:nvSpPr>
        <p:spPr bwMode="auto">
          <a:xfrm>
            <a:off x="0" y="3087688"/>
            <a:ext cx="9144000" cy="701675"/>
          </a:xfrm>
          <a:prstGeom prst="rect">
            <a:avLst/>
          </a:prstGeom>
          <a:noFill/>
          <a:ln w="9525">
            <a:noFill/>
            <a:miter lim="800000"/>
            <a:headEnd/>
            <a:tailEnd/>
          </a:ln>
          <a:effectLst/>
        </p:spPr>
        <p:txBody>
          <a:bodyPr>
            <a:spAutoFit/>
          </a:bodyPr>
          <a:lstStyle/>
          <a:p>
            <a:r>
              <a:rPr lang="en-US" altLang="en-US" sz="2000" dirty="0">
                <a:solidFill>
                  <a:schemeClr val="accent2"/>
                </a:solidFill>
              </a:rPr>
              <a:t>3.  The developed color must be </a:t>
            </a:r>
            <a:r>
              <a:rPr lang="en-US" altLang="en-US" sz="2000" u="sng" dirty="0">
                <a:solidFill>
                  <a:schemeClr val="accent2"/>
                </a:solidFill>
              </a:rPr>
              <a:t>stable</a:t>
            </a:r>
            <a:r>
              <a:rPr lang="en-US" altLang="en-US" sz="2000" dirty="0">
                <a:solidFill>
                  <a:schemeClr val="accent2"/>
                </a:solidFill>
              </a:rPr>
              <a:t> for reasonable length of time, </a:t>
            </a:r>
            <a:r>
              <a:rPr lang="en-US" altLang="en-US" sz="2000" u="sng" dirty="0">
                <a:solidFill>
                  <a:schemeClr val="accent2"/>
                </a:solidFill>
              </a:rPr>
              <a:t>reproducible,</a:t>
            </a:r>
            <a:r>
              <a:rPr lang="en-US" altLang="en-US" sz="2000" dirty="0">
                <a:solidFill>
                  <a:schemeClr val="accent2"/>
                </a:solidFill>
              </a:rPr>
              <a:t> and </a:t>
            </a:r>
            <a:r>
              <a:rPr lang="en-US" altLang="en-US" sz="2000" u="sng" dirty="0">
                <a:solidFill>
                  <a:schemeClr val="accent2"/>
                </a:solidFill>
              </a:rPr>
              <a:t>sensitive</a:t>
            </a:r>
            <a:r>
              <a:rPr lang="en-US" altLang="en-US" sz="2000" dirty="0">
                <a:solidFill>
                  <a:schemeClr val="accent2"/>
                </a:solidFill>
              </a:rPr>
              <a:t> to small changes in concentration</a:t>
            </a:r>
          </a:p>
        </p:txBody>
      </p:sp>
      <p:sp>
        <p:nvSpPr>
          <p:cNvPr id="12294" name="Text Box 6"/>
          <p:cNvSpPr txBox="1">
            <a:spLocks noChangeArrowheads="1"/>
          </p:cNvSpPr>
          <p:nvPr/>
        </p:nvSpPr>
        <p:spPr bwMode="auto">
          <a:xfrm>
            <a:off x="0" y="4002088"/>
            <a:ext cx="9144000" cy="701675"/>
          </a:xfrm>
          <a:prstGeom prst="rect">
            <a:avLst/>
          </a:prstGeom>
          <a:noFill/>
          <a:ln w="9525">
            <a:noFill/>
            <a:miter lim="800000"/>
            <a:headEnd/>
            <a:tailEnd/>
          </a:ln>
          <a:effectLst/>
        </p:spPr>
        <p:txBody>
          <a:bodyPr>
            <a:spAutoFit/>
          </a:bodyPr>
          <a:lstStyle/>
          <a:p>
            <a:r>
              <a:rPr lang="en-US" altLang="en-US" sz="2000" dirty="0">
                <a:solidFill>
                  <a:schemeClr val="accent2"/>
                </a:solidFill>
              </a:rPr>
              <a:t>4.  All loss of transmitted light must be from absorbance by substance measured (developed color)</a:t>
            </a:r>
          </a:p>
        </p:txBody>
      </p:sp>
      <p:sp>
        <p:nvSpPr>
          <p:cNvPr id="12295" name="Text Box 7"/>
          <p:cNvSpPr txBox="1">
            <a:spLocks noChangeArrowheads="1"/>
          </p:cNvSpPr>
          <p:nvPr/>
        </p:nvSpPr>
        <p:spPr bwMode="auto">
          <a:xfrm>
            <a:off x="0" y="4840288"/>
            <a:ext cx="9144000" cy="701675"/>
          </a:xfrm>
          <a:prstGeom prst="rect">
            <a:avLst/>
          </a:prstGeom>
          <a:noFill/>
          <a:ln w="9525">
            <a:noFill/>
            <a:miter lim="800000"/>
            <a:headEnd/>
            <a:tailEnd/>
          </a:ln>
          <a:effectLst/>
        </p:spPr>
        <p:txBody>
          <a:bodyPr>
            <a:spAutoFit/>
          </a:bodyPr>
          <a:lstStyle/>
          <a:p>
            <a:r>
              <a:rPr lang="en-US" altLang="en-US" sz="2000" dirty="0">
                <a:solidFill>
                  <a:schemeClr val="accent2"/>
                </a:solidFill>
              </a:rPr>
              <a:t>5.  All of substance present in sample must be available for reaction with	color developing agent</a:t>
            </a:r>
          </a:p>
        </p:txBody>
      </p:sp>
      <p:sp>
        <p:nvSpPr>
          <p:cNvPr id="12296" name="Text Box 8"/>
          <p:cNvSpPr txBox="1">
            <a:spLocks noChangeArrowheads="1"/>
          </p:cNvSpPr>
          <p:nvPr/>
        </p:nvSpPr>
        <p:spPr bwMode="auto">
          <a:xfrm>
            <a:off x="0" y="5754688"/>
            <a:ext cx="9144000" cy="396875"/>
          </a:xfrm>
          <a:prstGeom prst="rect">
            <a:avLst/>
          </a:prstGeom>
          <a:noFill/>
          <a:ln w="9525">
            <a:noFill/>
            <a:miter lim="800000"/>
            <a:headEnd/>
            <a:tailEnd/>
          </a:ln>
          <a:effectLst/>
        </p:spPr>
        <p:txBody>
          <a:bodyPr>
            <a:spAutoFit/>
          </a:bodyPr>
          <a:lstStyle/>
          <a:p>
            <a:r>
              <a:rPr lang="en-US" altLang="en-US" sz="2000" dirty="0">
                <a:solidFill>
                  <a:schemeClr val="accent2"/>
                </a:solidFill>
              </a:rPr>
              <a:t>6.  Able to measure amount of light absorbed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1000" fill="hold"/>
                                        <p:tgtEl>
                                          <p:spTgt spid="12291"/>
                                        </p:tgtEl>
                                        <p:attrNameLst>
                                          <p:attrName>ppt_w</p:attrName>
                                        </p:attrNameLst>
                                      </p:cBhvr>
                                      <p:tavLst>
                                        <p:tav tm="0">
                                          <p:val>
                                            <p:strVal val="#ppt_w*0.70"/>
                                          </p:val>
                                        </p:tav>
                                        <p:tav tm="100000">
                                          <p:val>
                                            <p:strVal val="#ppt_w"/>
                                          </p:val>
                                        </p:tav>
                                      </p:tavLst>
                                    </p:anim>
                                    <p:anim calcmode="lin" valueType="num">
                                      <p:cBhvr>
                                        <p:cTn id="8" dur="1000" fill="hold"/>
                                        <p:tgtEl>
                                          <p:spTgt spid="12291"/>
                                        </p:tgtEl>
                                        <p:attrNameLst>
                                          <p:attrName>ppt_h</p:attrName>
                                        </p:attrNameLst>
                                      </p:cBhvr>
                                      <p:tavLst>
                                        <p:tav tm="0">
                                          <p:val>
                                            <p:strVal val="#ppt_h"/>
                                          </p:val>
                                        </p:tav>
                                        <p:tav tm="100000">
                                          <p:val>
                                            <p:strVal val="#ppt_h"/>
                                          </p:val>
                                        </p:tav>
                                      </p:tavLst>
                                    </p:anim>
                                    <p:animEffect transition="in" filter="fade">
                                      <p:cBhvr>
                                        <p:cTn id="9" dur="1000"/>
                                        <p:tgtEl>
                                          <p:spTgt spid="12291"/>
                                        </p:tgtEl>
                                      </p:cBhvr>
                                    </p:animEffect>
                                  </p:childTnLst>
                                  <p:subTnLst>
                                    <p:animClr clrSpc="rgb" dir="cw">
                                      <p:cBhvr override="childStyle">
                                        <p:cTn dur="1" fill="hold" display="0" masterRel="nextClick" afterEffect="1"/>
                                        <p:tgtEl>
                                          <p:spTgt spid="12291"/>
                                        </p:tgtEl>
                                        <p:attrNameLst>
                                          <p:attrName>ppt_c</p:attrName>
                                        </p:attrNameLst>
                                      </p:cBhvr>
                                      <p:to>
                                        <a:srgbClr val="7BA7FF"/>
                                      </p:to>
                                    </p:animClr>
                                  </p:sub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292"/>
                                        </p:tgtEl>
                                        <p:attrNameLst>
                                          <p:attrName>style.visibility</p:attrName>
                                        </p:attrNameLst>
                                      </p:cBhvr>
                                      <p:to>
                                        <p:strVal val="visible"/>
                                      </p:to>
                                    </p:set>
                                    <p:anim calcmode="lin" valueType="num">
                                      <p:cBhvr>
                                        <p:cTn id="14" dur="1000" fill="hold"/>
                                        <p:tgtEl>
                                          <p:spTgt spid="12292"/>
                                        </p:tgtEl>
                                        <p:attrNameLst>
                                          <p:attrName>ppt_w</p:attrName>
                                        </p:attrNameLst>
                                      </p:cBhvr>
                                      <p:tavLst>
                                        <p:tav tm="0">
                                          <p:val>
                                            <p:strVal val="#ppt_w*0.70"/>
                                          </p:val>
                                        </p:tav>
                                        <p:tav tm="100000">
                                          <p:val>
                                            <p:strVal val="#ppt_w"/>
                                          </p:val>
                                        </p:tav>
                                      </p:tavLst>
                                    </p:anim>
                                    <p:anim calcmode="lin" valueType="num">
                                      <p:cBhvr>
                                        <p:cTn id="15" dur="1000" fill="hold"/>
                                        <p:tgtEl>
                                          <p:spTgt spid="12292"/>
                                        </p:tgtEl>
                                        <p:attrNameLst>
                                          <p:attrName>ppt_h</p:attrName>
                                        </p:attrNameLst>
                                      </p:cBhvr>
                                      <p:tavLst>
                                        <p:tav tm="0">
                                          <p:val>
                                            <p:strVal val="#ppt_h"/>
                                          </p:val>
                                        </p:tav>
                                        <p:tav tm="100000">
                                          <p:val>
                                            <p:strVal val="#ppt_h"/>
                                          </p:val>
                                        </p:tav>
                                      </p:tavLst>
                                    </p:anim>
                                    <p:animEffect transition="in" filter="fade">
                                      <p:cBhvr>
                                        <p:cTn id="16" dur="1000"/>
                                        <p:tgtEl>
                                          <p:spTgt spid="12292"/>
                                        </p:tgtEl>
                                      </p:cBhvr>
                                    </p:animEffect>
                                  </p:childTnLst>
                                  <p:subTnLst>
                                    <p:animClr clrSpc="rgb" dir="cw">
                                      <p:cBhvr override="childStyle">
                                        <p:cTn dur="1" fill="hold" display="0" masterRel="nextClick" afterEffect="1"/>
                                        <p:tgtEl>
                                          <p:spTgt spid="12292"/>
                                        </p:tgtEl>
                                        <p:attrNameLst>
                                          <p:attrName>ppt_c</p:attrName>
                                        </p:attrNameLst>
                                      </p:cBhvr>
                                      <p:to>
                                        <a:srgbClr val="7BA7FF"/>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293"/>
                                        </p:tgtEl>
                                        <p:attrNameLst>
                                          <p:attrName>style.visibility</p:attrName>
                                        </p:attrNameLst>
                                      </p:cBhvr>
                                      <p:to>
                                        <p:strVal val="visible"/>
                                      </p:to>
                                    </p:set>
                                    <p:anim calcmode="lin" valueType="num">
                                      <p:cBhvr>
                                        <p:cTn id="21" dur="1000" fill="hold"/>
                                        <p:tgtEl>
                                          <p:spTgt spid="12293"/>
                                        </p:tgtEl>
                                        <p:attrNameLst>
                                          <p:attrName>ppt_w</p:attrName>
                                        </p:attrNameLst>
                                      </p:cBhvr>
                                      <p:tavLst>
                                        <p:tav tm="0">
                                          <p:val>
                                            <p:strVal val="#ppt_w*0.70"/>
                                          </p:val>
                                        </p:tav>
                                        <p:tav tm="100000">
                                          <p:val>
                                            <p:strVal val="#ppt_w"/>
                                          </p:val>
                                        </p:tav>
                                      </p:tavLst>
                                    </p:anim>
                                    <p:anim calcmode="lin" valueType="num">
                                      <p:cBhvr>
                                        <p:cTn id="22" dur="1000" fill="hold"/>
                                        <p:tgtEl>
                                          <p:spTgt spid="12293"/>
                                        </p:tgtEl>
                                        <p:attrNameLst>
                                          <p:attrName>ppt_h</p:attrName>
                                        </p:attrNameLst>
                                      </p:cBhvr>
                                      <p:tavLst>
                                        <p:tav tm="0">
                                          <p:val>
                                            <p:strVal val="#ppt_h"/>
                                          </p:val>
                                        </p:tav>
                                        <p:tav tm="100000">
                                          <p:val>
                                            <p:strVal val="#ppt_h"/>
                                          </p:val>
                                        </p:tav>
                                      </p:tavLst>
                                    </p:anim>
                                    <p:animEffect transition="in" filter="fade">
                                      <p:cBhvr>
                                        <p:cTn id="23" dur="1000"/>
                                        <p:tgtEl>
                                          <p:spTgt spid="12293"/>
                                        </p:tgtEl>
                                      </p:cBhvr>
                                    </p:animEffect>
                                  </p:childTnLst>
                                  <p:subTnLst>
                                    <p:animClr clrSpc="rgb" dir="cw">
                                      <p:cBhvr override="childStyle">
                                        <p:cTn dur="1" fill="hold" display="0" masterRel="nextClick" afterEffect="1"/>
                                        <p:tgtEl>
                                          <p:spTgt spid="12293"/>
                                        </p:tgtEl>
                                        <p:attrNameLst>
                                          <p:attrName>ppt_c</p:attrName>
                                        </p:attrNameLst>
                                      </p:cBhvr>
                                      <p:to>
                                        <a:srgbClr val="7BA7FF"/>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294"/>
                                        </p:tgtEl>
                                        <p:attrNameLst>
                                          <p:attrName>style.visibility</p:attrName>
                                        </p:attrNameLst>
                                      </p:cBhvr>
                                      <p:to>
                                        <p:strVal val="visible"/>
                                      </p:to>
                                    </p:set>
                                    <p:anim calcmode="lin" valueType="num">
                                      <p:cBhvr>
                                        <p:cTn id="28" dur="1000" fill="hold"/>
                                        <p:tgtEl>
                                          <p:spTgt spid="12294"/>
                                        </p:tgtEl>
                                        <p:attrNameLst>
                                          <p:attrName>ppt_w</p:attrName>
                                        </p:attrNameLst>
                                      </p:cBhvr>
                                      <p:tavLst>
                                        <p:tav tm="0">
                                          <p:val>
                                            <p:strVal val="#ppt_w*0.70"/>
                                          </p:val>
                                        </p:tav>
                                        <p:tav tm="100000">
                                          <p:val>
                                            <p:strVal val="#ppt_w"/>
                                          </p:val>
                                        </p:tav>
                                      </p:tavLst>
                                    </p:anim>
                                    <p:anim calcmode="lin" valueType="num">
                                      <p:cBhvr>
                                        <p:cTn id="29" dur="1000" fill="hold"/>
                                        <p:tgtEl>
                                          <p:spTgt spid="12294"/>
                                        </p:tgtEl>
                                        <p:attrNameLst>
                                          <p:attrName>ppt_h</p:attrName>
                                        </p:attrNameLst>
                                      </p:cBhvr>
                                      <p:tavLst>
                                        <p:tav tm="0">
                                          <p:val>
                                            <p:strVal val="#ppt_h"/>
                                          </p:val>
                                        </p:tav>
                                        <p:tav tm="100000">
                                          <p:val>
                                            <p:strVal val="#ppt_h"/>
                                          </p:val>
                                        </p:tav>
                                      </p:tavLst>
                                    </p:anim>
                                    <p:animEffect transition="in" filter="fade">
                                      <p:cBhvr>
                                        <p:cTn id="30" dur="1000"/>
                                        <p:tgtEl>
                                          <p:spTgt spid="12294"/>
                                        </p:tgtEl>
                                      </p:cBhvr>
                                    </p:animEffect>
                                  </p:childTnLst>
                                  <p:subTnLst>
                                    <p:animClr clrSpc="rgb" dir="cw">
                                      <p:cBhvr override="childStyle">
                                        <p:cTn dur="1" fill="hold" display="0" masterRel="nextClick" afterEffect="1"/>
                                        <p:tgtEl>
                                          <p:spTgt spid="12294"/>
                                        </p:tgtEl>
                                        <p:attrNameLst>
                                          <p:attrName>ppt_c</p:attrName>
                                        </p:attrNameLst>
                                      </p:cBhvr>
                                      <p:to>
                                        <a:srgbClr val="7BA7FF"/>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2295"/>
                                        </p:tgtEl>
                                        <p:attrNameLst>
                                          <p:attrName>style.visibility</p:attrName>
                                        </p:attrNameLst>
                                      </p:cBhvr>
                                      <p:to>
                                        <p:strVal val="visible"/>
                                      </p:to>
                                    </p:set>
                                    <p:anim calcmode="lin" valueType="num">
                                      <p:cBhvr>
                                        <p:cTn id="35" dur="1000" fill="hold"/>
                                        <p:tgtEl>
                                          <p:spTgt spid="12295"/>
                                        </p:tgtEl>
                                        <p:attrNameLst>
                                          <p:attrName>ppt_w</p:attrName>
                                        </p:attrNameLst>
                                      </p:cBhvr>
                                      <p:tavLst>
                                        <p:tav tm="0">
                                          <p:val>
                                            <p:strVal val="#ppt_w*0.70"/>
                                          </p:val>
                                        </p:tav>
                                        <p:tav tm="100000">
                                          <p:val>
                                            <p:strVal val="#ppt_w"/>
                                          </p:val>
                                        </p:tav>
                                      </p:tavLst>
                                    </p:anim>
                                    <p:anim calcmode="lin" valueType="num">
                                      <p:cBhvr>
                                        <p:cTn id="36" dur="1000" fill="hold"/>
                                        <p:tgtEl>
                                          <p:spTgt spid="12295"/>
                                        </p:tgtEl>
                                        <p:attrNameLst>
                                          <p:attrName>ppt_h</p:attrName>
                                        </p:attrNameLst>
                                      </p:cBhvr>
                                      <p:tavLst>
                                        <p:tav tm="0">
                                          <p:val>
                                            <p:strVal val="#ppt_h"/>
                                          </p:val>
                                        </p:tav>
                                        <p:tav tm="100000">
                                          <p:val>
                                            <p:strVal val="#ppt_h"/>
                                          </p:val>
                                        </p:tav>
                                      </p:tavLst>
                                    </p:anim>
                                    <p:animEffect transition="in" filter="fade">
                                      <p:cBhvr>
                                        <p:cTn id="37" dur="1000"/>
                                        <p:tgtEl>
                                          <p:spTgt spid="12295"/>
                                        </p:tgtEl>
                                      </p:cBhvr>
                                    </p:animEffect>
                                  </p:childTnLst>
                                  <p:subTnLst>
                                    <p:animClr clrSpc="rgb" dir="cw">
                                      <p:cBhvr override="childStyle">
                                        <p:cTn dur="1" fill="hold" display="0" masterRel="nextClick" afterEffect="1"/>
                                        <p:tgtEl>
                                          <p:spTgt spid="12295"/>
                                        </p:tgtEl>
                                        <p:attrNameLst>
                                          <p:attrName>ppt_c</p:attrName>
                                        </p:attrNameLst>
                                      </p:cBhvr>
                                      <p:to>
                                        <a:srgbClr val="7BA7FF"/>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2296"/>
                                        </p:tgtEl>
                                        <p:attrNameLst>
                                          <p:attrName>style.visibility</p:attrName>
                                        </p:attrNameLst>
                                      </p:cBhvr>
                                      <p:to>
                                        <p:strVal val="visible"/>
                                      </p:to>
                                    </p:set>
                                    <p:anim calcmode="lin" valueType="num">
                                      <p:cBhvr>
                                        <p:cTn id="42" dur="1000" fill="hold"/>
                                        <p:tgtEl>
                                          <p:spTgt spid="12296"/>
                                        </p:tgtEl>
                                        <p:attrNameLst>
                                          <p:attrName>ppt_w</p:attrName>
                                        </p:attrNameLst>
                                      </p:cBhvr>
                                      <p:tavLst>
                                        <p:tav tm="0">
                                          <p:val>
                                            <p:strVal val="#ppt_w*0.70"/>
                                          </p:val>
                                        </p:tav>
                                        <p:tav tm="100000">
                                          <p:val>
                                            <p:strVal val="#ppt_w"/>
                                          </p:val>
                                        </p:tav>
                                      </p:tavLst>
                                    </p:anim>
                                    <p:anim calcmode="lin" valueType="num">
                                      <p:cBhvr>
                                        <p:cTn id="43" dur="1000" fill="hold"/>
                                        <p:tgtEl>
                                          <p:spTgt spid="12296"/>
                                        </p:tgtEl>
                                        <p:attrNameLst>
                                          <p:attrName>ppt_h</p:attrName>
                                        </p:attrNameLst>
                                      </p:cBhvr>
                                      <p:tavLst>
                                        <p:tav tm="0">
                                          <p:val>
                                            <p:strVal val="#ppt_h"/>
                                          </p:val>
                                        </p:tav>
                                        <p:tav tm="100000">
                                          <p:val>
                                            <p:strVal val="#ppt_h"/>
                                          </p:val>
                                        </p:tav>
                                      </p:tavLst>
                                    </p:anim>
                                    <p:animEffect transition="in" filter="fade">
                                      <p:cBhvr>
                                        <p:cTn id="44" dur="10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P spid="12293" grpId="0" autoUpdateAnimBg="0"/>
      <p:bldP spid="12294" grpId="0" autoUpdateAnimBg="0"/>
      <p:bldP spid="12295" grpId="0" autoUpdateAnimBg="0"/>
      <p:bldP spid="1229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168813" y="253217"/>
            <a:ext cx="8869236" cy="6386733"/>
          </a:xfrm>
          <a:prstGeom prst="rect">
            <a:avLst/>
          </a:prstGeom>
          <a:noFill/>
          <a:ln w="9525">
            <a:noFill/>
            <a:miter lim="800000"/>
            <a:headEnd/>
            <a:tailEnd/>
          </a:ln>
          <a:effec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625" y="253218"/>
            <a:ext cx="8581292" cy="6386733"/>
          </a:xfrm>
        </p:spPr>
        <p:txBody>
          <a:bodyPr>
            <a:normAutofit fontScale="92500" lnSpcReduction="20000"/>
          </a:bodyPr>
          <a:lstStyle/>
          <a:p>
            <a:pPr algn="just">
              <a:buFont typeface="Wingdings" pitchFamily="2" charset="2"/>
              <a:buChar char="Ø"/>
            </a:pPr>
            <a:r>
              <a:rPr lang="en-IN" sz="2600" b="1" u="sng" dirty="0">
                <a:solidFill>
                  <a:srgbClr val="FF0000"/>
                </a:solidFill>
                <a:latin typeface="Times New Roman" pitchFamily="18" charset="0"/>
                <a:cs typeface="Times New Roman" pitchFamily="18" charset="0"/>
              </a:rPr>
              <a:t>Spectroscopy</a:t>
            </a:r>
            <a:r>
              <a:rPr lang="en-IN" sz="2600" u="sng" dirty="0">
                <a:solidFill>
                  <a:srgbClr val="FF0000"/>
                </a:solidFill>
                <a:latin typeface="Times New Roman" pitchFamily="18" charset="0"/>
                <a:cs typeface="Times New Roman" pitchFamily="18" charset="0"/>
              </a:rPr>
              <a:t> </a:t>
            </a:r>
            <a:r>
              <a:rPr lang="en-IN" sz="2600" dirty="0">
                <a:latin typeface="Times New Roman" pitchFamily="18" charset="0"/>
                <a:cs typeface="Times New Roman" pitchFamily="18" charset="0"/>
              </a:rPr>
              <a:t>refers to the study of how radiated energy and matter interact. The energy is absorbed by the matter, creating an excited state. When the matter is a metal, it is easy to see the interaction of energy and matter because the metal will produce visible evidence, usually as sparks. The interaction creates some form of electromagnetic waves, often in the form of visible light, such as sparks.</a:t>
            </a:r>
          </a:p>
          <a:p>
            <a:pPr algn="just">
              <a:buNone/>
            </a:pPr>
            <a:endParaRPr lang="en-IN" sz="2600" dirty="0">
              <a:latin typeface="Times New Roman" pitchFamily="18" charset="0"/>
              <a:cs typeface="Times New Roman" pitchFamily="18" charset="0"/>
            </a:endParaRPr>
          </a:p>
          <a:p>
            <a:pPr algn="just">
              <a:buFont typeface="Wingdings" pitchFamily="2" charset="2"/>
              <a:buChar char="Ø"/>
            </a:pPr>
            <a:r>
              <a:rPr lang="en-IN" sz="2600" b="1" u="sng" dirty="0">
                <a:solidFill>
                  <a:srgbClr val="FF0000"/>
                </a:solidFill>
                <a:latin typeface="Times New Roman" pitchFamily="18" charset="0"/>
                <a:cs typeface="Times New Roman" pitchFamily="18" charset="0"/>
              </a:rPr>
              <a:t>Spectrometry</a:t>
            </a:r>
            <a:r>
              <a:rPr lang="en-IN" sz="2600" dirty="0">
                <a:latin typeface="Times New Roman" pitchFamily="18" charset="0"/>
                <a:cs typeface="Times New Roman" pitchFamily="18" charset="0"/>
              </a:rPr>
              <a:t> is the application of spectroscopy so that there are quantifiable results that can then be assessed. deals with the measurement of a specific spectrum. There are four primary types of spectrometers:</a:t>
            </a:r>
          </a:p>
          <a:p>
            <a:pPr>
              <a:buFont typeface="Wingdings" pitchFamily="2" charset="2"/>
              <a:buChar char="§"/>
            </a:pPr>
            <a:r>
              <a:rPr lang="en-IN" sz="2600" dirty="0">
                <a:latin typeface="Times New Roman" pitchFamily="18" charset="0"/>
                <a:cs typeface="Times New Roman" pitchFamily="18" charset="0"/>
              </a:rPr>
              <a:t>Mass spectrometry</a:t>
            </a:r>
          </a:p>
          <a:p>
            <a:pPr>
              <a:buFont typeface="Wingdings" pitchFamily="2" charset="2"/>
              <a:buChar char="§"/>
            </a:pPr>
            <a:r>
              <a:rPr lang="en-IN" sz="2600" dirty="0">
                <a:latin typeface="Times New Roman" pitchFamily="18" charset="0"/>
                <a:cs typeface="Times New Roman" pitchFamily="18" charset="0"/>
              </a:rPr>
              <a:t>Ion-mobility spectrometry</a:t>
            </a:r>
          </a:p>
          <a:p>
            <a:pPr>
              <a:buFont typeface="Wingdings" pitchFamily="2" charset="2"/>
              <a:buChar char="§"/>
            </a:pPr>
            <a:r>
              <a:rPr lang="en-IN" sz="2600" dirty="0">
                <a:latin typeface="Times New Roman" pitchFamily="18" charset="0"/>
                <a:cs typeface="Times New Roman" pitchFamily="18" charset="0"/>
              </a:rPr>
              <a:t>Neutron triple axis spectrometry</a:t>
            </a:r>
          </a:p>
          <a:p>
            <a:pPr>
              <a:buFont typeface="Wingdings" pitchFamily="2" charset="2"/>
              <a:buChar char="§"/>
            </a:pPr>
            <a:r>
              <a:rPr lang="en-IN" sz="2600" dirty="0">
                <a:latin typeface="Times New Roman" pitchFamily="18" charset="0"/>
                <a:cs typeface="Times New Roman" pitchFamily="18" charset="0"/>
              </a:rPr>
              <a:t>Rutherford backscattering spectrometry</a:t>
            </a:r>
          </a:p>
          <a:p>
            <a:pPr algn="just">
              <a:buNone/>
            </a:pPr>
            <a:r>
              <a:rPr lang="en-IN" sz="2600" dirty="0">
                <a:latin typeface="Times New Roman" pitchFamily="18" charset="0"/>
                <a:cs typeface="Times New Roman" pitchFamily="18" charset="0"/>
              </a:rPr>
              <a:t>    Each of these types indicates the type of spectrum being measured. Typically, a spectrometer is used to measure a specific spectrometry.</a:t>
            </a:r>
          </a:p>
          <a:p>
            <a:pPr algn="just">
              <a:buFont typeface="Wingdings" pitchFamily="2" charset="2"/>
              <a:buChar char="Ø"/>
            </a:pPr>
            <a:endParaRPr lang="en-IN" sz="2400" dirty="0">
              <a:latin typeface="Times New Roman" pitchFamily="18" charset="0"/>
              <a:cs typeface="Times New Roman" pitchFamily="18"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68812" y="1"/>
            <a:ext cx="8736037" cy="7312258"/>
          </a:xfrm>
          <a:prstGeom prst="rect">
            <a:avLst/>
          </a:prstGeom>
        </p:spPr>
        <p:txBody>
          <a:bodyPr wrap="square">
            <a:spAutoFit/>
          </a:bodyPr>
          <a:lstStyle/>
          <a:p>
            <a:pPr algn="ctr">
              <a:lnSpc>
                <a:spcPct val="100000"/>
              </a:lnSpc>
              <a:spcBef>
                <a:spcPts val="1305"/>
              </a:spcBef>
            </a:pPr>
            <a:r>
              <a:rPr lang="en-IN" sz="2400" b="1" u="sng" spc="-5" dirty="0">
                <a:solidFill>
                  <a:srgbClr val="FF0000"/>
                </a:solidFill>
                <a:latin typeface="Times New Roman"/>
                <a:cs typeface="Times New Roman"/>
              </a:rPr>
              <a:t>Beer’s </a:t>
            </a:r>
            <a:r>
              <a:rPr lang="en-IN" sz="2400" b="1" u="sng" dirty="0">
                <a:solidFill>
                  <a:srgbClr val="FF0000"/>
                </a:solidFill>
                <a:latin typeface="Times New Roman"/>
                <a:cs typeface="Times New Roman"/>
              </a:rPr>
              <a:t>Law</a:t>
            </a:r>
            <a:r>
              <a:rPr lang="en-IN" sz="2400" b="1" u="sng" spc="-5" dirty="0">
                <a:solidFill>
                  <a:srgbClr val="FF0000"/>
                </a:solidFill>
                <a:latin typeface="Times New Roman"/>
                <a:cs typeface="Times New Roman"/>
              </a:rPr>
              <a:t> </a:t>
            </a:r>
            <a:r>
              <a:rPr lang="en-IN" sz="2400" b="1" u="sng" dirty="0">
                <a:solidFill>
                  <a:srgbClr val="FF0000"/>
                </a:solidFill>
                <a:latin typeface="Times New Roman"/>
                <a:cs typeface="Times New Roman"/>
              </a:rPr>
              <a:t>Limitations</a:t>
            </a:r>
          </a:p>
          <a:p>
            <a:pPr marL="457200" indent="-457200" algn="just">
              <a:lnSpc>
                <a:spcPct val="100000"/>
              </a:lnSpc>
              <a:spcBef>
                <a:spcPts val="1305"/>
              </a:spcBef>
              <a:buFont typeface="+mj-lt"/>
              <a:buAutoNum type="arabicPeriod"/>
            </a:pPr>
            <a:r>
              <a:rPr lang="en-IN" sz="2200" b="1" spc="-5" dirty="0">
                <a:latin typeface="Times New Roman"/>
                <a:cs typeface="Times New Roman"/>
              </a:rPr>
              <a:t>Deviations </a:t>
            </a:r>
            <a:r>
              <a:rPr lang="en-IN" sz="2200" b="1" dirty="0">
                <a:latin typeface="Times New Roman"/>
                <a:cs typeface="Times New Roman"/>
              </a:rPr>
              <a:t>from the</a:t>
            </a:r>
            <a:r>
              <a:rPr lang="en-IN" sz="2200" b="1" spc="-85" dirty="0">
                <a:latin typeface="Times New Roman"/>
                <a:cs typeface="Times New Roman"/>
              </a:rPr>
              <a:t> </a:t>
            </a:r>
            <a:r>
              <a:rPr lang="en-IN" sz="2200" b="1" spc="-5" dirty="0">
                <a:latin typeface="Times New Roman"/>
                <a:cs typeface="Times New Roman"/>
              </a:rPr>
              <a:t>direct  proportionality</a:t>
            </a:r>
            <a:r>
              <a:rPr lang="en-IN" sz="2200" b="1" spc="-40" dirty="0">
                <a:latin typeface="Times New Roman"/>
                <a:cs typeface="Times New Roman"/>
              </a:rPr>
              <a:t> </a:t>
            </a:r>
            <a:r>
              <a:rPr lang="en-IN" sz="2200" b="1" dirty="0">
                <a:latin typeface="Times New Roman"/>
                <a:cs typeface="Times New Roman"/>
              </a:rPr>
              <a:t>(b=const)</a:t>
            </a:r>
          </a:p>
          <a:p>
            <a:pPr algn="just">
              <a:lnSpc>
                <a:spcPct val="100000"/>
              </a:lnSpc>
              <a:spcBef>
                <a:spcPts val="1305"/>
              </a:spcBef>
              <a:buFont typeface="Arial" pitchFamily="34" charset="0"/>
              <a:buChar char="•"/>
            </a:pPr>
            <a:r>
              <a:rPr lang="en-IN" sz="2200" dirty="0">
                <a:latin typeface="Times New Roman"/>
                <a:cs typeface="Times New Roman"/>
              </a:rPr>
              <a:t>Valid at concentration usually below  0.01M</a:t>
            </a:r>
          </a:p>
          <a:p>
            <a:pPr algn="just">
              <a:lnSpc>
                <a:spcPct val="100000"/>
              </a:lnSpc>
              <a:spcBef>
                <a:spcPts val="1305"/>
              </a:spcBef>
              <a:buFont typeface="Arial" pitchFamily="34" charset="0"/>
              <a:buChar char="•"/>
            </a:pPr>
            <a:r>
              <a:rPr lang="en-IN" sz="2200" dirty="0">
                <a:latin typeface="Times New Roman"/>
                <a:cs typeface="Times New Roman"/>
              </a:rPr>
              <a:t>Molecules interference– distance  between molecules affects charge  distribution of molecules (ions)</a:t>
            </a:r>
          </a:p>
          <a:p>
            <a:pPr algn="just">
              <a:lnSpc>
                <a:spcPct val="100000"/>
              </a:lnSpc>
              <a:spcBef>
                <a:spcPts val="1305"/>
              </a:spcBef>
              <a:buFont typeface="Arial" pitchFamily="34" charset="0"/>
              <a:buChar char="•"/>
            </a:pPr>
            <a:r>
              <a:rPr lang="en-IN" sz="2200" dirty="0">
                <a:latin typeface="Times New Roman"/>
                <a:cs typeface="Times New Roman"/>
              </a:rPr>
              <a:t>Effect of refractive index–  concentration affects refractive index- </a:t>
            </a:r>
            <a:r>
              <a:rPr lang="el-GR" sz="2200" dirty="0">
                <a:latin typeface="Times New Roman"/>
                <a:cs typeface="Times New Roman"/>
              </a:rPr>
              <a:t>ε</a:t>
            </a:r>
            <a:r>
              <a:rPr lang="en-IN" sz="2200" dirty="0">
                <a:latin typeface="Times New Roman"/>
                <a:cs typeface="Times New Roman"/>
              </a:rPr>
              <a:t> is affected (low, less important)</a:t>
            </a:r>
          </a:p>
          <a:p>
            <a:pPr marL="457200" indent="-457200" algn="just">
              <a:lnSpc>
                <a:spcPct val="100000"/>
              </a:lnSpc>
              <a:spcBef>
                <a:spcPts val="1305"/>
              </a:spcBef>
            </a:pPr>
            <a:r>
              <a:rPr lang="en-IN" sz="2200" b="1" dirty="0">
                <a:latin typeface="Times New Roman"/>
                <a:cs typeface="Times New Roman"/>
              </a:rPr>
              <a:t>2. Chemical Deviations</a:t>
            </a:r>
          </a:p>
          <a:p>
            <a:pPr algn="just">
              <a:lnSpc>
                <a:spcPct val="100000"/>
              </a:lnSpc>
              <a:spcBef>
                <a:spcPts val="1305"/>
              </a:spcBef>
              <a:buFont typeface="Arial" pitchFamily="34" charset="0"/>
              <a:buChar char="•"/>
            </a:pPr>
            <a:r>
              <a:rPr lang="en-IN" sz="2200" dirty="0">
                <a:latin typeface="Times New Roman"/>
                <a:cs typeface="Times New Roman"/>
              </a:rPr>
              <a:t>Association, dissociation and reaction with solvent and other molecules</a:t>
            </a:r>
          </a:p>
          <a:p>
            <a:pPr algn="just">
              <a:lnSpc>
                <a:spcPct val="100000"/>
              </a:lnSpc>
              <a:spcBef>
                <a:spcPts val="1305"/>
              </a:spcBef>
            </a:pPr>
            <a:r>
              <a:rPr lang="en-IN" sz="2200" b="1" spc="-5" dirty="0">
                <a:latin typeface="Times New Roman"/>
                <a:cs typeface="Times New Roman"/>
              </a:rPr>
              <a:t>3. Instrumental Deviations</a:t>
            </a:r>
          </a:p>
          <a:p>
            <a:pPr algn="just">
              <a:lnSpc>
                <a:spcPct val="100000"/>
              </a:lnSpc>
              <a:spcBef>
                <a:spcPts val="1305"/>
              </a:spcBef>
              <a:buFont typeface="Arial" pitchFamily="34" charset="0"/>
              <a:buChar char="•"/>
            </a:pPr>
            <a:r>
              <a:rPr lang="en-IN" sz="2200" spc="-5" dirty="0">
                <a:latin typeface="Times New Roman"/>
                <a:cs typeface="Times New Roman"/>
              </a:rPr>
              <a:t>monochromatic radiation</a:t>
            </a:r>
            <a:r>
              <a:rPr lang="en-IN" sz="2200" dirty="0">
                <a:latin typeface="Times New Roman"/>
                <a:cs typeface="Times New Roman"/>
              </a:rPr>
              <a:t>– </a:t>
            </a:r>
            <a:r>
              <a:rPr lang="en-IN" sz="2200" spc="-5" dirty="0">
                <a:latin typeface="Times New Roman"/>
                <a:cs typeface="Times New Roman"/>
              </a:rPr>
              <a:t>quality </a:t>
            </a:r>
            <a:r>
              <a:rPr lang="en-IN" sz="2200" dirty="0">
                <a:latin typeface="Times New Roman"/>
                <a:cs typeface="Times New Roman"/>
              </a:rPr>
              <a:t>of </a:t>
            </a:r>
            <a:r>
              <a:rPr lang="en-IN" sz="2200" spc="-5" dirty="0" err="1">
                <a:latin typeface="Times New Roman"/>
                <a:cs typeface="Times New Roman"/>
              </a:rPr>
              <a:t>monochromator</a:t>
            </a:r>
            <a:r>
              <a:rPr lang="en-IN" sz="2200" spc="-5" dirty="0">
                <a:latin typeface="Times New Roman"/>
                <a:cs typeface="Times New Roman"/>
              </a:rPr>
              <a:t> </a:t>
            </a:r>
            <a:r>
              <a:rPr lang="en-IN" sz="2200" dirty="0">
                <a:latin typeface="Times New Roman"/>
                <a:cs typeface="Times New Roman"/>
              </a:rPr>
              <a:t>and </a:t>
            </a:r>
            <a:r>
              <a:rPr lang="en-IN" sz="2200" spc="-5" dirty="0">
                <a:latin typeface="Times New Roman"/>
                <a:cs typeface="Times New Roman"/>
              </a:rPr>
              <a:t>control of bandwidth and</a:t>
            </a:r>
            <a:r>
              <a:rPr lang="en-IN" sz="2200" spc="-45" dirty="0">
                <a:latin typeface="Times New Roman"/>
                <a:cs typeface="Times New Roman"/>
              </a:rPr>
              <a:t> </a:t>
            </a:r>
            <a:r>
              <a:rPr lang="en-IN" sz="2200" spc="-5" dirty="0">
                <a:latin typeface="Times New Roman"/>
                <a:cs typeface="Times New Roman"/>
              </a:rPr>
              <a:t>slit</a:t>
            </a:r>
          </a:p>
          <a:p>
            <a:pPr algn="just">
              <a:lnSpc>
                <a:spcPct val="100000"/>
              </a:lnSpc>
              <a:spcBef>
                <a:spcPts val="1305"/>
              </a:spcBef>
              <a:buFont typeface="Arial" pitchFamily="34" charset="0"/>
              <a:buChar char="•"/>
            </a:pPr>
            <a:r>
              <a:rPr lang="en-IN" sz="2200" spc="-5" dirty="0">
                <a:latin typeface="Times New Roman"/>
                <a:cs typeface="Times New Roman"/>
              </a:rPr>
              <a:t>Instrumental noise </a:t>
            </a:r>
            <a:r>
              <a:rPr lang="en-IN" sz="2200" dirty="0">
                <a:latin typeface="Times New Roman"/>
                <a:cs typeface="Times New Roman"/>
              </a:rPr>
              <a:t>– </a:t>
            </a:r>
            <a:r>
              <a:rPr lang="en-IN" sz="2200" spc="-5" dirty="0">
                <a:latin typeface="Times New Roman"/>
                <a:cs typeface="Times New Roman"/>
              </a:rPr>
              <a:t>accuracy </a:t>
            </a:r>
            <a:r>
              <a:rPr lang="en-IN" sz="2200" dirty="0">
                <a:latin typeface="Times New Roman"/>
                <a:cs typeface="Times New Roman"/>
              </a:rPr>
              <a:t>of  measurement of </a:t>
            </a:r>
            <a:r>
              <a:rPr lang="en-IN" sz="2200" spc="-5" dirty="0">
                <a:latin typeface="Times New Roman"/>
                <a:cs typeface="Times New Roman"/>
              </a:rPr>
              <a:t>transmittance</a:t>
            </a:r>
            <a:r>
              <a:rPr lang="en-IN" sz="2200" spc="-55" dirty="0">
                <a:latin typeface="Times New Roman"/>
                <a:cs typeface="Times New Roman"/>
              </a:rPr>
              <a:t> </a:t>
            </a:r>
            <a:r>
              <a:rPr lang="en-IN" sz="2200" dirty="0">
                <a:latin typeface="Times New Roman"/>
                <a:cs typeface="Times New Roman"/>
              </a:rPr>
              <a:t>–</a:t>
            </a:r>
            <a:r>
              <a:rPr lang="en-IN" sz="2200" spc="-5" dirty="0">
                <a:latin typeface="Times New Roman"/>
                <a:cs typeface="Times New Roman"/>
              </a:rPr>
              <a:t>quality of</a:t>
            </a:r>
            <a:r>
              <a:rPr lang="en-IN" sz="2200" spc="-15" dirty="0">
                <a:latin typeface="Times New Roman"/>
                <a:cs typeface="Times New Roman"/>
              </a:rPr>
              <a:t> </a:t>
            </a:r>
            <a:r>
              <a:rPr lang="en-IN" sz="2200" spc="-5" dirty="0">
                <a:latin typeface="Times New Roman"/>
                <a:cs typeface="Times New Roman"/>
              </a:rPr>
              <a:t>detector</a:t>
            </a:r>
            <a:endParaRPr lang="en-IN" sz="2200" dirty="0">
              <a:latin typeface="Times New Roman"/>
              <a:cs typeface="Times New Roman"/>
            </a:endParaRPr>
          </a:p>
          <a:p>
            <a:pPr algn="just">
              <a:lnSpc>
                <a:spcPct val="100000"/>
              </a:lnSpc>
              <a:spcBef>
                <a:spcPts val="1305"/>
              </a:spcBef>
            </a:pPr>
            <a:endParaRPr lang="en-IN" sz="2000" dirty="0">
              <a:latin typeface="Times New Roman"/>
              <a:cs typeface="Times New Roman"/>
            </a:endParaRPr>
          </a:p>
          <a:p>
            <a:pPr algn="just">
              <a:lnSpc>
                <a:spcPct val="100000"/>
              </a:lnSpc>
              <a:spcBef>
                <a:spcPts val="1305"/>
              </a:spcBef>
            </a:pPr>
            <a:endParaRPr lang="en-IN" sz="2000" dirty="0">
              <a:latin typeface="Times New Roman"/>
              <a:cs typeface="Times New Roman"/>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srcRect/>
          <a:stretch>
            <a:fillRect/>
          </a:stretch>
        </p:blipFill>
        <p:spPr bwMode="auto">
          <a:xfrm>
            <a:off x="3471130" y="3137096"/>
            <a:ext cx="5672870" cy="3720904"/>
          </a:xfrm>
          <a:prstGeom prst="rect">
            <a:avLst/>
          </a:prstGeom>
          <a:noFill/>
          <a:ln w="9525">
            <a:noFill/>
            <a:miter lim="800000"/>
            <a:headEnd/>
            <a:tailEnd/>
          </a:ln>
          <a:effectLst/>
        </p:spPr>
      </p:pic>
      <p:pic>
        <p:nvPicPr>
          <p:cNvPr id="4" name="Picture 2"/>
          <p:cNvPicPr>
            <a:picLocks noChangeAspect="1" noChangeArrowheads="1"/>
          </p:cNvPicPr>
          <p:nvPr/>
        </p:nvPicPr>
        <p:blipFill>
          <a:blip r:embed="rId3" cstate="print"/>
          <a:srcRect/>
          <a:stretch>
            <a:fillRect/>
          </a:stretch>
        </p:blipFill>
        <p:spPr bwMode="auto">
          <a:xfrm>
            <a:off x="0" y="0"/>
            <a:ext cx="5153025" cy="3432517"/>
          </a:xfrm>
          <a:prstGeom prst="rect">
            <a:avLst/>
          </a:prstGeom>
          <a:noFill/>
          <a:ln w="9525">
            <a:noFill/>
            <a:miter lim="800000"/>
            <a:headEnd/>
            <a:tailEnd/>
          </a:ln>
          <a:effectLst/>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olor Wheel"/>
          <p:cNvPicPr>
            <a:picLocks noChangeAspect="1" noChangeArrowheads="1"/>
          </p:cNvPicPr>
          <p:nvPr/>
        </p:nvPicPr>
        <p:blipFill>
          <a:blip r:embed="rId3" cstate="print"/>
          <a:srcRect/>
          <a:stretch>
            <a:fillRect/>
          </a:stretch>
        </p:blipFill>
        <p:spPr bwMode="auto">
          <a:xfrm>
            <a:off x="3154363" y="1447800"/>
            <a:ext cx="2835275" cy="2800350"/>
          </a:xfrm>
          <a:prstGeom prst="rect">
            <a:avLst/>
          </a:prstGeom>
          <a:noFill/>
          <a:ln w="9525">
            <a:noFill/>
            <a:miter lim="800000"/>
            <a:headEnd/>
            <a:tailEnd/>
          </a:ln>
        </p:spPr>
      </p:pic>
      <p:sp>
        <p:nvSpPr>
          <p:cNvPr id="8195" name="Text Box 3"/>
          <p:cNvSpPr txBox="1">
            <a:spLocks noChangeArrowheads="1"/>
          </p:cNvSpPr>
          <p:nvPr/>
        </p:nvSpPr>
        <p:spPr bwMode="auto">
          <a:xfrm>
            <a:off x="2989263" y="207963"/>
            <a:ext cx="3196709" cy="707886"/>
          </a:xfrm>
          <a:prstGeom prst="rect">
            <a:avLst/>
          </a:prstGeom>
          <a:noFill/>
          <a:ln w="9525">
            <a:noFill/>
            <a:miter lim="800000"/>
            <a:headEnd/>
            <a:tailEnd/>
          </a:ln>
          <a:effectLst/>
        </p:spPr>
        <p:txBody>
          <a:bodyPr wrap="none">
            <a:prstTxWarp prst="textNoShape">
              <a:avLst/>
            </a:prstTxWarp>
            <a:spAutoFit/>
          </a:bodyPr>
          <a:lstStyle/>
          <a:p>
            <a:pPr algn="ctr"/>
            <a:r>
              <a:rPr lang="en-US" sz="4000" b="1" u="sng" dirty="0">
                <a:latin typeface="Comic Sans MS" pitchFamily="1" charset="0"/>
              </a:rPr>
              <a:t>Color Wheel</a:t>
            </a:r>
            <a:endParaRPr lang="en-US" sz="4000" u="sng" dirty="0">
              <a:latin typeface="Comic Sans MS" pitchFamily="1" charset="0"/>
            </a:endParaRPr>
          </a:p>
        </p:txBody>
      </p:sp>
      <p:sp>
        <p:nvSpPr>
          <p:cNvPr id="8196" name="Text Box 4"/>
          <p:cNvSpPr txBox="1">
            <a:spLocks noChangeArrowheads="1"/>
          </p:cNvSpPr>
          <p:nvPr/>
        </p:nvSpPr>
        <p:spPr bwMode="auto">
          <a:xfrm>
            <a:off x="495300" y="4495800"/>
            <a:ext cx="8153400" cy="2000548"/>
          </a:xfrm>
          <a:prstGeom prst="rect">
            <a:avLst/>
          </a:prstGeom>
          <a:noFill/>
          <a:ln w="9525">
            <a:noFill/>
            <a:miter lim="800000"/>
            <a:headEnd/>
            <a:tailEnd/>
          </a:ln>
          <a:effectLst/>
        </p:spPr>
        <p:txBody>
          <a:bodyPr>
            <a:prstTxWarp prst="textNoShape">
              <a:avLst/>
            </a:prstTxWarp>
            <a:spAutoFit/>
          </a:bodyPr>
          <a:lstStyle/>
          <a:p>
            <a:pPr algn="just"/>
            <a:r>
              <a:rPr lang="en-US" sz="2800" b="1" dirty="0">
                <a:solidFill>
                  <a:srgbClr val="FF0000"/>
                </a:solidFill>
                <a:latin typeface="Times New Roman" pitchFamily="1" charset="0"/>
              </a:rPr>
              <a:t>Compl</a:t>
            </a:r>
            <a:r>
              <a:rPr lang="en-US" sz="2800" b="1" u="sng" dirty="0">
                <a:solidFill>
                  <a:srgbClr val="FF0000"/>
                </a:solidFill>
                <a:latin typeface="Times New Roman" pitchFamily="1" charset="0"/>
              </a:rPr>
              <a:t>e</a:t>
            </a:r>
            <a:r>
              <a:rPr lang="en-US" sz="2800" b="1" dirty="0">
                <a:solidFill>
                  <a:srgbClr val="FF0000"/>
                </a:solidFill>
                <a:latin typeface="Times New Roman" pitchFamily="1" charset="0"/>
              </a:rPr>
              <a:t>mentary colors </a:t>
            </a:r>
            <a:r>
              <a:rPr lang="en-US" sz="2400" dirty="0">
                <a:latin typeface="Times New Roman" pitchFamily="1" charset="0"/>
              </a:rPr>
              <a:t>lie across the diameter on the color wheel and combine to form </a:t>
            </a:r>
            <a:r>
              <a:rPr lang="en-US" sz="2400" b="1" dirty="0">
                <a:solidFill>
                  <a:srgbClr val="3333FF"/>
                </a:solidFill>
                <a:latin typeface="Times New Roman" pitchFamily="1" charset="0"/>
              </a:rPr>
              <a:t>“white light”</a:t>
            </a:r>
            <a:r>
              <a:rPr lang="en-US" sz="2400" dirty="0">
                <a:latin typeface="Times New Roman" pitchFamily="1" charset="0"/>
              </a:rPr>
              <a:t>, so the color of a compound seen by the eye is the complement of the color of light absorbed by a colored compound; thus it </a:t>
            </a:r>
            <a:r>
              <a:rPr lang="en-US" sz="2400" b="1" u="sng" dirty="0">
                <a:solidFill>
                  <a:srgbClr val="0000FF"/>
                </a:solidFill>
                <a:latin typeface="Times New Roman" pitchFamily="1" charset="0"/>
              </a:rPr>
              <a:t>completes</a:t>
            </a:r>
            <a:r>
              <a:rPr lang="en-US" sz="2400" dirty="0">
                <a:latin typeface="Times New Roman" pitchFamily="1" charset="0"/>
              </a:rPr>
              <a:t> the color.  </a:t>
            </a:r>
            <a:endParaRPr lang="en-US" dirty="0">
              <a:latin typeface="Times New Roman" pitchFamily="1" charset="0"/>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3281" y="436098"/>
            <a:ext cx="8932419" cy="6161649"/>
          </a:xfrm>
          <a:prstGeom prst="rect">
            <a:avLst/>
          </a:prstGeom>
          <a:noFill/>
          <a:ln w="9525">
            <a:noFill/>
            <a:miter lim="800000"/>
            <a:headEnd/>
            <a:tailEnd/>
          </a:ln>
          <a:effectLst/>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1643063" y="411163"/>
            <a:ext cx="58134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altLang="en-US" sz="6000" u="sng" dirty="0">
                <a:solidFill>
                  <a:srgbClr val="0066FF"/>
                </a:solidFill>
                <a:effectLst>
                  <a:outerShdw blurRad="38100" dist="38100" dir="2700000" algn="tl">
                    <a:srgbClr val="000000"/>
                  </a:outerShdw>
                </a:effectLst>
              </a:rPr>
              <a:t>COLORIMETRY</a:t>
            </a:r>
            <a:endParaRPr lang="en-US" altLang="en-US" sz="4800" u="sng" dirty="0">
              <a:solidFill>
                <a:srgbClr val="0066FF"/>
              </a:solidFill>
              <a:effectLst>
                <a:outerShdw blurRad="38100" dist="38100" dir="2700000" algn="tl">
                  <a:srgbClr val="000000"/>
                </a:outerShdw>
              </a:effectLst>
            </a:endParaRPr>
          </a:p>
        </p:txBody>
      </p:sp>
      <p:sp>
        <p:nvSpPr>
          <p:cNvPr id="93192" name="Text Box 8"/>
          <p:cNvSpPr txBox="1">
            <a:spLocks noChangeArrowheads="1"/>
          </p:cNvSpPr>
          <p:nvPr/>
        </p:nvSpPr>
        <p:spPr bwMode="auto">
          <a:xfrm>
            <a:off x="393895" y="1696403"/>
            <a:ext cx="821553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3200" b="0" dirty="0">
                <a:latin typeface="Arial" pitchFamily="34" charset="0"/>
                <a:cs typeface="Arial" pitchFamily="34" charset="0"/>
              </a:rPr>
              <a:t>Perform a Chemical Reaction with the Element to be Analyzed that Results in a Compound of that Element that Absorbs Light.</a:t>
            </a:r>
          </a:p>
        </p:txBody>
      </p:sp>
      <p:sp>
        <p:nvSpPr>
          <p:cNvPr id="93193" name="Text Box 9"/>
          <p:cNvSpPr txBox="1">
            <a:spLocks noChangeArrowheads="1"/>
          </p:cNvSpPr>
          <p:nvPr/>
        </p:nvSpPr>
        <p:spPr bwMode="auto">
          <a:xfrm>
            <a:off x="1870882" y="4652254"/>
            <a:ext cx="492051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altLang="en-US" sz="4000" dirty="0">
                <a:latin typeface="Arial" pitchFamily="34" charset="0"/>
                <a:cs typeface="Arial" pitchFamily="34" charset="0"/>
              </a:rPr>
              <a:t>Measure the Amount</a:t>
            </a:r>
          </a:p>
          <a:p>
            <a:pPr algn="ctr">
              <a:defRPr/>
            </a:pPr>
            <a:r>
              <a:rPr lang="en-US" altLang="en-US" sz="4000" dirty="0">
                <a:latin typeface="Arial" pitchFamily="34" charset="0"/>
                <a:cs typeface="Arial" pitchFamily="34" charset="0"/>
              </a:rPr>
              <a:t>of Light Absorbed.</a:t>
            </a:r>
          </a:p>
        </p:txBody>
      </p:sp>
      <p:sp>
        <p:nvSpPr>
          <p:cNvPr id="5" name="Down Arrow 4"/>
          <p:cNvSpPr/>
          <p:nvPr/>
        </p:nvSpPr>
        <p:spPr>
          <a:xfrm>
            <a:off x="4318782" y="3896751"/>
            <a:ext cx="295421" cy="7033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3192"/>
                                        </p:tgtEl>
                                        <p:attrNameLst>
                                          <p:attrName>style.visibility</p:attrName>
                                        </p:attrNameLst>
                                      </p:cBhvr>
                                      <p:to>
                                        <p:strVal val="visible"/>
                                      </p:to>
                                    </p:set>
                                    <p:anim calcmode="discrete" valueType="clr">
                                      <p:cBhvr override="childStyle">
                                        <p:cTn id="7" dur="80"/>
                                        <p:tgtEl>
                                          <p:spTgt spid="9319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3192"/>
                                        </p:tgtEl>
                                        <p:attrNameLst>
                                          <p:attrName>fillcolor</p:attrName>
                                        </p:attrNameLst>
                                      </p:cBhvr>
                                      <p:tavLst>
                                        <p:tav tm="0">
                                          <p:val>
                                            <p:clrVal>
                                              <a:schemeClr val="accent2"/>
                                            </p:clrVal>
                                          </p:val>
                                        </p:tav>
                                        <p:tav tm="50000">
                                          <p:val>
                                            <p:clrVal>
                                              <a:schemeClr val="hlink"/>
                                            </p:clrVal>
                                          </p:val>
                                        </p:tav>
                                      </p:tavLst>
                                    </p:anim>
                                    <p:set>
                                      <p:cBhvr>
                                        <p:cTn id="9" dur="80"/>
                                        <p:tgtEl>
                                          <p:spTgt spid="9319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93193"/>
                                        </p:tgtEl>
                                        <p:attrNameLst>
                                          <p:attrName>style.visibility</p:attrName>
                                        </p:attrNameLst>
                                      </p:cBhvr>
                                      <p:to>
                                        <p:strVal val="visible"/>
                                      </p:to>
                                    </p:set>
                                    <p:anim calcmode="lin" valueType="num">
                                      <p:cBhvr>
                                        <p:cTn id="14" dur="1000" fill="hold"/>
                                        <p:tgtEl>
                                          <p:spTgt spid="93193"/>
                                        </p:tgtEl>
                                        <p:attrNameLst>
                                          <p:attrName>ppt_w</p:attrName>
                                        </p:attrNameLst>
                                      </p:cBhvr>
                                      <p:tavLst>
                                        <p:tav tm="0">
                                          <p:val>
                                            <p:fltVal val="0"/>
                                          </p:val>
                                        </p:tav>
                                        <p:tav tm="100000">
                                          <p:val>
                                            <p:strVal val="#ppt_w"/>
                                          </p:val>
                                        </p:tav>
                                      </p:tavLst>
                                    </p:anim>
                                    <p:anim calcmode="lin" valueType="num">
                                      <p:cBhvr>
                                        <p:cTn id="15" dur="1000" fill="hold"/>
                                        <p:tgtEl>
                                          <p:spTgt spid="931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2" grpId="0" autoUpdateAnimBg="0"/>
      <p:bldP spid="9319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1643063" y="411163"/>
            <a:ext cx="58134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altLang="en-US" sz="6000" u="sng" dirty="0">
                <a:solidFill>
                  <a:srgbClr val="0066FF"/>
                </a:solidFill>
                <a:effectLst>
                  <a:outerShdw blurRad="38100" dist="38100" dir="2700000" algn="tl">
                    <a:srgbClr val="000000"/>
                  </a:outerShdw>
                </a:effectLst>
              </a:rPr>
              <a:t>COLORIMETRY</a:t>
            </a:r>
            <a:endParaRPr lang="en-US" altLang="en-US" sz="4800" u="sng" dirty="0">
              <a:solidFill>
                <a:srgbClr val="0066FF"/>
              </a:solidFill>
              <a:effectLst>
                <a:outerShdw blurRad="38100" dist="38100" dir="2700000" algn="tl">
                  <a:srgbClr val="000000"/>
                </a:outerShdw>
              </a:effectLst>
            </a:endParaRPr>
          </a:p>
        </p:txBody>
      </p:sp>
      <p:sp>
        <p:nvSpPr>
          <p:cNvPr id="94211" name="Text Box 3"/>
          <p:cNvSpPr txBox="1">
            <a:spLocks noChangeArrowheads="1"/>
          </p:cNvSpPr>
          <p:nvPr/>
        </p:nvSpPr>
        <p:spPr bwMode="auto">
          <a:xfrm>
            <a:off x="0" y="3705225"/>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ctr">
              <a:buFontTx/>
              <a:buAutoNum type="arabicPeriod"/>
              <a:defRPr/>
            </a:pPr>
            <a:r>
              <a:rPr lang="en-US" altLang="en-US" sz="3600" dirty="0">
                <a:latin typeface="Arial Black" pitchFamily="34" charset="0"/>
              </a:rPr>
              <a:t> The Chemistry Involved.</a:t>
            </a:r>
          </a:p>
          <a:p>
            <a:pPr algn="ctr">
              <a:defRPr/>
            </a:pPr>
            <a:r>
              <a:rPr lang="en-US" altLang="en-US" sz="3600" dirty="0">
                <a:latin typeface="Arial Black" pitchFamily="34" charset="0"/>
              </a:rPr>
              <a:t>2. The Length of Light Travel.</a:t>
            </a:r>
          </a:p>
          <a:p>
            <a:pPr algn="ctr">
              <a:defRPr/>
            </a:pPr>
            <a:r>
              <a:rPr lang="en-US" altLang="en-US" sz="3600" dirty="0">
                <a:latin typeface="Arial Black" pitchFamily="34" charset="0"/>
              </a:rPr>
              <a:t>3. The Amount (Concentration) of Absorbing Material.</a:t>
            </a:r>
          </a:p>
        </p:txBody>
      </p:sp>
      <p:sp>
        <p:nvSpPr>
          <p:cNvPr id="94213" name="Text Box 5"/>
          <p:cNvSpPr txBox="1">
            <a:spLocks noChangeArrowheads="1"/>
          </p:cNvSpPr>
          <p:nvPr/>
        </p:nvSpPr>
        <p:spPr bwMode="auto">
          <a:xfrm>
            <a:off x="1065164" y="1811118"/>
            <a:ext cx="708674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altLang="en-US" sz="4000" dirty="0">
                <a:latin typeface="Arial" pitchFamily="34" charset="0"/>
                <a:cs typeface="Arial" pitchFamily="34" charset="0"/>
              </a:rPr>
              <a:t>The Amount of Light Absorbed</a:t>
            </a:r>
          </a:p>
          <a:p>
            <a:pPr algn="ctr">
              <a:defRPr/>
            </a:pPr>
            <a:r>
              <a:rPr lang="en-US" altLang="en-US" sz="4000" dirty="0">
                <a:latin typeface="Arial" pitchFamily="34" charset="0"/>
                <a:cs typeface="Arial" pitchFamily="34" charset="0"/>
              </a:rPr>
              <a:t>Is Related To: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4213"/>
                                        </p:tgtEl>
                                        <p:attrNameLst>
                                          <p:attrName>style.visibility</p:attrName>
                                        </p:attrNameLst>
                                      </p:cBhvr>
                                      <p:to>
                                        <p:strVal val="visible"/>
                                      </p:to>
                                    </p:set>
                                    <p:anim calcmode="lin" valueType="num">
                                      <p:cBhvr>
                                        <p:cTn id="7" dur="1000" fill="hold"/>
                                        <p:tgtEl>
                                          <p:spTgt spid="94213"/>
                                        </p:tgtEl>
                                        <p:attrNameLst>
                                          <p:attrName>ppt_w</p:attrName>
                                        </p:attrNameLst>
                                      </p:cBhvr>
                                      <p:tavLst>
                                        <p:tav tm="0">
                                          <p:val>
                                            <p:fltVal val="0"/>
                                          </p:val>
                                        </p:tav>
                                        <p:tav tm="100000">
                                          <p:val>
                                            <p:strVal val="#ppt_w"/>
                                          </p:val>
                                        </p:tav>
                                      </p:tavLst>
                                    </p:anim>
                                    <p:anim calcmode="lin" valueType="num">
                                      <p:cBhvr>
                                        <p:cTn id="8" dur="1000" fill="hold"/>
                                        <p:tgtEl>
                                          <p:spTgt spid="9421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4211">
                                            <p:txEl>
                                              <p:pRg st="0" end="0"/>
                                            </p:txEl>
                                          </p:spTgt>
                                        </p:tgtEl>
                                        <p:attrNameLst>
                                          <p:attrName>style.visibility</p:attrName>
                                        </p:attrNameLst>
                                      </p:cBhvr>
                                      <p:to>
                                        <p:strVal val="visible"/>
                                      </p:to>
                                    </p:set>
                                    <p:animEffect transition="in" filter="wipe(up)">
                                      <p:cBhvr>
                                        <p:cTn id="13" dur="500"/>
                                        <p:tgtEl>
                                          <p:spTgt spid="942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4211">
                                            <p:txEl>
                                              <p:pRg st="1" end="1"/>
                                            </p:txEl>
                                          </p:spTgt>
                                        </p:tgtEl>
                                        <p:attrNameLst>
                                          <p:attrName>style.visibility</p:attrName>
                                        </p:attrNameLst>
                                      </p:cBhvr>
                                      <p:to>
                                        <p:strVal val="visible"/>
                                      </p:to>
                                    </p:set>
                                    <p:animEffect transition="in" filter="wipe(up)">
                                      <p:cBhvr>
                                        <p:cTn id="18" dur="500"/>
                                        <p:tgtEl>
                                          <p:spTgt spid="9421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4211">
                                            <p:txEl>
                                              <p:pRg st="2" end="2"/>
                                            </p:txEl>
                                          </p:spTgt>
                                        </p:tgtEl>
                                        <p:attrNameLst>
                                          <p:attrName>style.visibility</p:attrName>
                                        </p:attrNameLst>
                                      </p:cBhvr>
                                      <p:to>
                                        <p:strVal val="visible"/>
                                      </p:to>
                                    </p:set>
                                    <p:animEffect transition="in" filter="wipe(up)">
                                      <p:cBhvr>
                                        <p:cTn id="23" dur="500"/>
                                        <p:tgtEl>
                                          <p:spTgt spid="94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P spid="942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381000" y="1143000"/>
            <a:ext cx="8382000" cy="1569660"/>
          </a:xfrm>
          <a:prstGeom prst="rect">
            <a:avLst/>
          </a:prstGeom>
          <a:noFill/>
          <a:ln w="9525">
            <a:noFill/>
            <a:miter lim="800000"/>
            <a:headEnd/>
            <a:tailEnd/>
          </a:ln>
          <a:effectLst/>
        </p:spPr>
        <p:txBody>
          <a:bodyPr>
            <a:prstTxWarp prst="textNoShape">
              <a:avLst/>
            </a:prstTxWarp>
            <a:spAutoFit/>
          </a:bodyPr>
          <a:lstStyle/>
          <a:p>
            <a:pPr algn="just">
              <a:spcBef>
                <a:spcPct val="50000"/>
              </a:spcBef>
            </a:pPr>
            <a:r>
              <a:rPr lang="en-US" sz="2400" b="1" u="sng" dirty="0">
                <a:solidFill>
                  <a:srgbClr val="FF0000"/>
                </a:solidFill>
                <a:latin typeface="Times New Roman" pitchFamily="1" charset="0"/>
              </a:rPr>
              <a:t>Intensity:</a:t>
            </a:r>
            <a:r>
              <a:rPr lang="en-US" sz="2400" dirty="0">
                <a:latin typeface="Times New Roman" pitchFamily="1" charset="0"/>
              </a:rPr>
              <a:t>  For light shining through a colored solution, the observed intensity of the color is found to be </a:t>
            </a:r>
            <a:r>
              <a:rPr lang="en-US" sz="2400" b="1" dirty="0">
                <a:solidFill>
                  <a:srgbClr val="0000FF"/>
                </a:solidFill>
                <a:latin typeface="Times New Roman" pitchFamily="1" charset="0"/>
              </a:rPr>
              <a:t>dependent on both the thickness of the absorbing layer (path length) and the concentration of the colored species.</a:t>
            </a:r>
          </a:p>
        </p:txBody>
      </p:sp>
      <p:pic>
        <p:nvPicPr>
          <p:cNvPr id="11267" name="Picture 5"/>
          <p:cNvPicPr>
            <a:picLocks noChangeAspect="1" noChangeArrowheads="1"/>
          </p:cNvPicPr>
          <p:nvPr/>
        </p:nvPicPr>
        <p:blipFill>
          <a:blip r:embed="rId3" cstate="print"/>
          <a:srcRect/>
          <a:stretch>
            <a:fillRect/>
          </a:stretch>
        </p:blipFill>
        <p:spPr bwMode="auto">
          <a:xfrm>
            <a:off x="762000" y="2895600"/>
            <a:ext cx="5867400" cy="2066925"/>
          </a:xfrm>
          <a:prstGeom prst="rect">
            <a:avLst/>
          </a:prstGeom>
          <a:noFill/>
          <a:ln w="9525">
            <a:noFill/>
            <a:miter lim="800000"/>
            <a:headEnd/>
            <a:tailEnd/>
          </a:ln>
          <a:effectLst/>
        </p:spPr>
      </p:pic>
      <p:sp>
        <p:nvSpPr>
          <p:cNvPr id="11268" name="Text Box 6"/>
          <p:cNvSpPr txBox="1">
            <a:spLocks noChangeArrowheads="1"/>
          </p:cNvSpPr>
          <p:nvPr/>
        </p:nvSpPr>
        <p:spPr bwMode="auto">
          <a:xfrm>
            <a:off x="419100" y="5181600"/>
            <a:ext cx="8305800" cy="1187450"/>
          </a:xfrm>
          <a:prstGeom prst="rect">
            <a:avLst/>
          </a:prstGeom>
          <a:noFill/>
          <a:ln w="9525">
            <a:noFill/>
            <a:miter lim="800000"/>
            <a:headEnd/>
            <a:tailEnd/>
          </a:ln>
          <a:effectLst/>
        </p:spPr>
        <p:txBody>
          <a:bodyPr>
            <a:prstTxWarp prst="textNoShape">
              <a:avLst/>
            </a:prstTxWarp>
            <a:spAutoFit/>
          </a:bodyPr>
          <a:lstStyle/>
          <a:p>
            <a:pPr algn="just"/>
            <a:r>
              <a:rPr lang="en-US" sz="2400" b="1" u="sng">
                <a:solidFill>
                  <a:srgbClr val="0000FF"/>
                </a:solidFill>
                <a:latin typeface="Times New Roman" pitchFamily="1" charset="0"/>
              </a:rPr>
              <a:t>For One Color</a:t>
            </a:r>
            <a:r>
              <a:rPr lang="en-US" sz="2400" b="1">
                <a:solidFill>
                  <a:srgbClr val="0000FF"/>
                </a:solidFill>
                <a:latin typeface="Times New Roman" pitchFamily="1" charset="0"/>
              </a:rPr>
              <a:t>:</a:t>
            </a:r>
            <a:r>
              <a:rPr lang="en-US" sz="2400">
                <a:latin typeface="Times New Roman" pitchFamily="1" charset="0"/>
              </a:rPr>
              <a:t>  A series of solutions of a single color demonstrates the </a:t>
            </a:r>
            <a:r>
              <a:rPr lang="en-US" sz="2400" b="1">
                <a:solidFill>
                  <a:srgbClr val="FF0000"/>
                </a:solidFill>
                <a:latin typeface="Times New Roman" pitchFamily="1" charset="0"/>
              </a:rPr>
              <a:t>effect of either concentration or pathlength</a:t>
            </a:r>
            <a:r>
              <a:rPr lang="en-US" sz="2400">
                <a:latin typeface="Times New Roman" pitchFamily="1" charset="0"/>
              </a:rPr>
              <a:t>, depending on how it is viewed.</a:t>
            </a:r>
            <a:endParaRPr lang="en-US">
              <a:latin typeface="Times New Roman" pitchFamily="1" charset="0"/>
            </a:endParaRPr>
          </a:p>
        </p:txBody>
      </p:sp>
      <p:sp>
        <p:nvSpPr>
          <p:cNvPr id="11269" name="Text Box 7"/>
          <p:cNvSpPr txBox="1">
            <a:spLocks noChangeArrowheads="1"/>
          </p:cNvSpPr>
          <p:nvPr/>
        </p:nvSpPr>
        <p:spPr bwMode="auto">
          <a:xfrm>
            <a:off x="6553200" y="3321050"/>
            <a:ext cx="1333500" cy="366713"/>
          </a:xfrm>
          <a:prstGeom prst="rect">
            <a:avLst/>
          </a:prstGeom>
          <a:noFill/>
          <a:ln w="9525">
            <a:noFill/>
            <a:miter lim="800000"/>
            <a:headEnd/>
            <a:tailEnd/>
          </a:ln>
          <a:effectLst/>
        </p:spPr>
        <p:txBody>
          <a:bodyPr wrap="none">
            <a:prstTxWarp prst="textNoShape">
              <a:avLst/>
            </a:prstTxWarp>
            <a:spAutoFit/>
          </a:bodyPr>
          <a:lstStyle/>
          <a:p>
            <a:r>
              <a:rPr lang="en-US" b="1">
                <a:latin typeface="Times New Roman" pitchFamily="1" charset="0"/>
                <a:ea typeface="Times New Roman" pitchFamily="1" charset="0"/>
                <a:cs typeface="Times New Roman" pitchFamily="1" charset="0"/>
              </a:rPr>
              <a:t>←</a:t>
            </a:r>
            <a:r>
              <a:rPr lang="en-US" b="1">
                <a:latin typeface="Times New Roman" pitchFamily="1" charset="0"/>
              </a:rPr>
              <a:t>Side view</a:t>
            </a:r>
          </a:p>
        </p:txBody>
      </p:sp>
      <p:sp>
        <p:nvSpPr>
          <p:cNvPr id="11270" name="Text Box 8"/>
          <p:cNvSpPr txBox="1">
            <a:spLocks noChangeArrowheads="1"/>
          </p:cNvSpPr>
          <p:nvPr/>
        </p:nvSpPr>
        <p:spPr bwMode="auto">
          <a:xfrm>
            <a:off x="6553200" y="4267200"/>
            <a:ext cx="2406650" cy="641350"/>
          </a:xfrm>
          <a:prstGeom prst="rect">
            <a:avLst/>
          </a:prstGeom>
          <a:noFill/>
          <a:ln w="9525">
            <a:noFill/>
            <a:miter lim="800000"/>
            <a:headEnd/>
            <a:tailEnd/>
          </a:ln>
          <a:effectLst/>
        </p:spPr>
        <p:txBody>
          <a:bodyPr wrap="none">
            <a:prstTxWarp prst="textNoShape">
              <a:avLst/>
            </a:prstTxWarp>
            <a:spAutoFit/>
          </a:bodyPr>
          <a:lstStyle/>
          <a:p>
            <a:r>
              <a:rPr lang="en-US" b="1">
                <a:latin typeface="Times New Roman" pitchFamily="1" charset="0"/>
                <a:ea typeface="Arial" pitchFamily="1" charset="0"/>
                <a:cs typeface="Arial" pitchFamily="1" charset="0"/>
              </a:rPr>
              <a:t>←</a:t>
            </a:r>
            <a:r>
              <a:rPr lang="en-US" b="1">
                <a:latin typeface="Times New Roman" pitchFamily="1" charset="0"/>
              </a:rPr>
              <a:t>Top view</a:t>
            </a:r>
          </a:p>
          <a:p>
            <a:r>
              <a:rPr lang="en-US" b="1">
                <a:latin typeface="Times New Roman" pitchFamily="1" charset="0"/>
              </a:rPr>
              <a:t>(a.k.a. Bird’s eye view)</a:t>
            </a:r>
          </a:p>
        </p:txBody>
      </p:sp>
      <p:sp>
        <p:nvSpPr>
          <p:cNvPr id="11271" name="Text Box 9"/>
          <p:cNvSpPr txBox="1">
            <a:spLocks noChangeArrowheads="1"/>
          </p:cNvSpPr>
          <p:nvPr/>
        </p:nvSpPr>
        <p:spPr bwMode="auto">
          <a:xfrm>
            <a:off x="2382838" y="381000"/>
            <a:ext cx="4376737" cy="701675"/>
          </a:xfrm>
          <a:prstGeom prst="rect">
            <a:avLst/>
          </a:prstGeom>
          <a:noFill/>
          <a:ln w="9525">
            <a:noFill/>
            <a:miter lim="800000"/>
            <a:headEnd/>
            <a:tailEnd/>
          </a:ln>
          <a:effectLst/>
        </p:spPr>
        <p:txBody>
          <a:bodyPr wrap="none">
            <a:prstTxWarp prst="textNoShape">
              <a:avLst/>
            </a:prstTxWarp>
            <a:spAutoFit/>
          </a:bodyPr>
          <a:lstStyle/>
          <a:p>
            <a:r>
              <a:rPr lang="en-US" sz="4000" b="1" u="sng">
                <a:solidFill>
                  <a:srgbClr val="3333FF"/>
                </a:solidFill>
                <a:latin typeface="Times New Roman" pitchFamily="1" charset="0"/>
              </a:rPr>
              <a:t>Visual Colorimetry</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noChangeArrowheads="1"/>
          </p:cNvPicPr>
          <p:nvPr/>
        </p:nvPicPr>
        <p:blipFill>
          <a:blip r:embed="rId3" cstate="print"/>
          <a:srcRect/>
          <a:stretch>
            <a:fillRect/>
          </a:stretch>
        </p:blipFill>
        <p:spPr bwMode="auto">
          <a:xfrm>
            <a:off x="990600" y="1173163"/>
            <a:ext cx="5702300" cy="2255837"/>
          </a:xfrm>
          <a:prstGeom prst="rect">
            <a:avLst/>
          </a:prstGeom>
          <a:noFill/>
          <a:ln w="9525">
            <a:noFill/>
            <a:miter lim="800000"/>
            <a:headEnd/>
            <a:tailEnd/>
          </a:ln>
          <a:effectLst/>
        </p:spPr>
      </p:pic>
      <p:sp>
        <p:nvSpPr>
          <p:cNvPr id="12291" name="Text Box 8"/>
          <p:cNvSpPr txBox="1">
            <a:spLocks noChangeArrowheads="1"/>
          </p:cNvSpPr>
          <p:nvPr/>
        </p:nvSpPr>
        <p:spPr bwMode="auto">
          <a:xfrm>
            <a:off x="609600" y="3733800"/>
            <a:ext cx="7924800" cy="2465388"/>
          </a:xfrm>
          <a:prstGeom prst="rect">
            <a:avLst/>
          </a:prstGeom>
          <a:noFill/>
          <a:ln w="9525">
            <a:noFill/>
            <a:miter lim="800000"/>
            <a:headEnd/>
            <a:tailEnd/>
          </a:ln>
          <a:effectLst/>
        </p:spPr>
        <p:txBody>
          <a:bodyPr>
            <a:prstTxWarp prst="textNoShape">
              <a:avLst/>
            </a:prstTxWarp>
            <a:spAutoFit/>
          </a:bodyPr>
          <a:lstStyle/>
          <a:p>
            <a:pPr algn="just"/>
            <a:r>
              <a:rPr lang="en-US" sz="2400" b="1" u="sng">
                <a:solidFill>
                  <a:srgbClr val="3333FF"/>
                </a:solidFill>
                <a:latin typeface="Times New Roman" pitchFamily="1" charset="0"/>
              </a:rPr>
              <a:t>For more than one color:</a:t>
            </a:r>
            <a:r>
              <a:rPr lang="en-US" sz="2400">
                <a:latin typeface="Times New Roman" pitchFamily="1" charset="0"/>
              </a:rPr>
              <a:t>  the ratio of an unknown mixture can also be determined by matching the shade of the color to those produced from known ratios.  </a:t>
            </a:r>
          </a:p>
          <a:p>
            <a:pPr algn="just"/>
            <a:endParaRPr lang="en-US" sz="1200">
              <a:latin typeface="Times New Roman" pitchFamily="1" charset="0"/>
            </a:endParaRPr>
          </a:p>
          <a:p>
            <a:pPr algn="just"/>
            <a:r>
              <a:rPr lang="en-US" sz="2400" b="1" u="sng">
                <a:solidFill>
                  <a:srgbClr val="3333FF"/>
                </a:solidFill>
                <a:latin typeface="Times New Roman" pitchFamily="1" charset="0"/>
              </a:rPr>
              <a:t>In this example,</a:t>
            </a:r>
            <a:r>
              <a:rPr lang="en-US" sz="2400">
                <a:latin typeface="Times New Roman" pitchFamily="1" charset="0"/>
              </a:rPr>
              <a:t> the ratio of a mixture of </a:t>
            </a:r>
            <a:r>
              <a:rPr lang="en-US" sz="2400" b="1">
                <a:solidFill>
                  <a:srgbClr val="FF0000"/>
                </a:solidFill>
                <a:latin typeface="Times New Roman" pitchFamily="1" charset="0"/>
              </a:rPr>
              <a:t>red</a:t>
            </a:r>
            <a:r>
              <a:rPr lang="en-US" sz="2400">
                <a:latin typeface="Times New Roman" pitchFamily="1" charset="0"/>
              </a:rPr>
              <a:t> and </a:t>
            </a:r>
            <a:r>
              <a:rPr lang="en-US" sz="2400" b="1">
                <a:solidFill>
                  <a:srgbClr val="3333FF"/>
                </a:solidFill>
                <a:latin typeface="Times New Roman" pitchFamily="1" charset="0"/>
              </a:rPr>
              <a:t>blue</a:t>
            </a:r>
            <a:r>
              <a:rPr lang="en-US" sz="2400">
                <a:latin typeface="Times New Roman" pitchFamily="1" charset="0"/>
              </a:rPr>
              <a:t> can be determined visibly by comparing the mixture to </a:t>
            </a:r>
            <a:r>
              <a:rPr lang="en-US" sz="2400" b="1">
                <a:solidFill>
                  <a:srgbClr val="9900CC"/>
                </a:solidFill>
                <a:latin typeface="Times New Roman" pitchFamily="1" charset="0"/>
              </a:rPr>
              <a:t>purples</a:t>
            </a:r>
            <a:r>
              <a:rPr lang="en-US" sz="2400">
                <a:latin typeface="Times New Roman" pitchFamily="1" charset="0"/>
              </a:rPr>
              <a:t> produced from known ratios of red and blue.</a:t>
            </a:r>
          </a:p>
        </p:txBody>
      </p:sp>
      <p:sp>
        <p:nvSpPr>
          <p:cNvPr id="12292" name="Text Box 10"/>
          <p:cNvSpPr txBox="1">
            <a:spLocks noChangeArrowheads="1"/>
          </p:cNvSpPr>
          <p:nvPr/>
        </p:nvSpPr>
        <p:spPr bwMode="auto">
          <a:xfrm>
            <a:off x="6705600" y="1524000"/>
            <a:ext cx="1447800" cy="366713"/>
          </a:xfrm>
          <a:prstGeom prst="rect">
            <a:avLst/>
          </a:prstGeom>
          <a:noFill/>
          <a:ln w="9525">
            <a:noFill/>
            <a:miter lim="800000"/>
            <a:headEnd/>
            <a:tailEnd/>
          </a:ln>
          <a:effectLst/>
        </p:spPr>
        <p:txBody>
          <a:bodyPr wrap="none">
            <a:prstTxWarp prst="textNoShape">
              <a:avLst/>
            </a:prstTxWarp>
            <a:spAutoFit/>
          </a:bodyPr>
          <a:lstStyle/>
          <a:p>
            <a:r>
              <a:rPr lang="en-US" b="1">
                <a:latin typeface="Times New Roman" pitchFamily="1" charset="0"/>
                <a:ea typeface="Arial" pitchFamily="1" charset="0"/>
                <a:cs typeface="Arial" pitchFamily="1" charset="0"/>
              </a:rPr>
              <a:t>←</a:t>
            </a:r>
            <a:r>
              <a:rPr lang="en-US" b="1">
                <a:latin typeface="Times New Roman" pitchFamily="1" charset="0"/>
              </a:rPr>
              <a:t>Ratio used</a:t>
            </a:r>
          </a:p>
        </p:txBody>
      </p:sp>
      <p:sp>
        <p:nvSpPr>
          <p:cNvPr id="12293" name="Text Box 11"/>
          <p:cNvSpPr txBox="1">
            <a:spLocks noChangeArrowheads="1"/>
          </p:cNvSpPr>
          <p:nvPr/>
        </p:nvSpPr>
        <p:spPr bwMode="auto">
          <a:xfrm>
            <a:off x="6705600" y="2819400"/>
            <a:ext cx="2057400" cy="366713"/>
          </a:xfrm>
          <a:prstGeom prst="rect">
            <a:avLst/>
          </a:prstGeom>
          <a:noFill/>
          <a:ln w="9525">
            <a:noFill/>
            <a:miter lim="800000"/>
            <a:headEnd/>
            <a:tailEnd/>
          </a:ln>
          <a:effectLst/>
        </p:spPr>
        <p:txBody>
          <a:bodyPr wrap="none">
            <a:prstTxWarp prst="textNoShape">
              <a:avLst/>
            </a:prstTxWarp>
            <a:spAutoFit/>
          </a:bodyPr>
          <a:lstStyle/>
          <a:p>
            <a:r>
              <a:rPr lang="en-US" b="1">
                <a:latin typeface="Times New Roman" pitchFamily="1" charset="0"/>
                <a:ea typeface="Times New Roman" pitchFamily="1" charset="0"/>
                <a:cs typeface="Times New Roman" pitchFamily="1" charset="0"/>
              </a:rPr>
              <a:t>←</a:t>
            </a:r>
            <a:r>
              <a:rPr lang="en-US" b="1">
                <a:latin typeface="Times New Roman" pitchFamily="1" charset="0"/>
              </a:rPr>
              <a:t>Purple produced</a:t>
            </a:r>
          </a:p>
        </p:txBody>
      </p:sp>
      <p:sp>
        <p:nvSpPr>
          <p:cNvPr id="12294" name="Text Box 14"/>
          <p:cNvSpPr txBox="1">
            <a:spLocks noChangeArrowheads="1"/>
          </p:cNvSpPr>
          <p:nvPr/>
        </p:nvSpPr>
        <p:spPr bwMode="auto">
          <a:xfrm>
            <a:off x="2382838" y="381000"/>
            <a:ext cx="4376737" cy="701675"/>
          </a:xfrm>
          <a:prstGeom prst="rect">
            <a:avLst/>
          </a:prstGeom>
          <a:noFill/>
          <a:ln w="9525">
            <a:noFill/>
            <a:miter lim="800000"/>
            <a:headEnd/>
            <a:tailEnd/>
          </a:ln>
          <a:effectLst/>
        </p:spPr>
        <p:txBody>
          <a:bodyPr wrap="none">
            <a:prstTxWarp prst="textNoShape">
              <a:avLst/>
            </a:prstTxWarp>
            <a:spAutoFit/>
          </a:bodyPr>
          <a:lstStyle/>
          <a:p>
            <a:r>
              <a:rPr lang="en-US" sz="4000" b="1" u="sng">
                <a:solidFill>
                  <a:srgbClr val="3333FF"/>
                </a:solidFill>
                <a:latin typeface="Times New Roman" pitchFamily="1" charset="0"/>
              </a:rPr>
              <a:t>Visual Colorimetry</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6"/>
          <p:cNvGrpSpPr>
            <a:grpSpLocks noChangeAspect="1"/>
          </p:cNvGrpSpPr>
          <p:nvPr/>
        </p:nvGrpSpPr>
        <p:grpSpPr bwMode="auto">
          <a:xfrm>
            <a:off x="571500" y="2476500"/>
            <a:ext cx="1828800" cy="2589213"/>
            <a:chOff x="2064" y="1536"/>
            <a:chExt cx="576" cy="816"/>
          </a:xfrm>
        </p:grpSpPr>
        <p:sp>
          <p:nvSpPr>
            <p:cNvPr id="13318" name="Rectangle 15"/>
            <p:cNvSpPr>
              <a:spLocks noChangeAspect="1" noChangeArrowheads="1"/>
            </p:cNvSpPr>
            <p:nvPr/>
          </p:nvSpPr>
          <p:spPr bwMode="auto">
            <a:xfrm>
              <a:off x="2064" y="1536"/>
              <a:ext cx="576" cy="816"/>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3319" name="Rectangle 6"/>
            <p:cNvSpPr>
              <a:spLocks noChangeAspect="1" noChangeArrowheads="1"/>
            </p:cNvSpPr>
            <p:nvPr/>
          </p:nvSpPr>
          <p:spPr bwMode="auto">
            <a:xfrm>
              <a:off x="2112" y="2208"/>
              <a:ext cx="480" cy="96"/>
            </a:xfrm>
            <a:prstGeom prst="rect">
              <a:avLst/>
            </a:prstGeom>
            <a:solidFill>
              <a:srgbClr val="FF00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13320" name="Rectangle 7"/>
            <p:cNvSpPr>
              <a:spLocks noChangeAspect="1" noChangeArrowheads="1"/>
            </p:cNvSpPr>
            <p:nvPr/>
          </p:nvSpPr>
          <p:spPr bwMode="auto">
            <a:xfrm>
              <a:off x="2112" y="2112"/>
              <a:ext cx="480" cy="96"/>
            </a:xfrm>
            <a:prstGeom prst="rect">
              <a:avLst/>
            </a:prstGeom>
            <a:solidFill>
              <a:srgbClr val="FF00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13321" name="Rectangle 8"/>
            <p:cNvSpPr>
              <a:spLocks noChangeAspect="1" noChangeArrowheads="1"/>
            </p:cNvSpPr>
            <p:nvPr/>
          </p:nvSpPr>
          <p:spPr bwMode="auto">
            <a:xfrm>
              <a:off x="2112" y="2016"/>
              <a:ext cx="480" cy="96"/>
            </a:xfrm>
            <a:prstGeom prst="rect">
              <a:avLst/>
            </a:prstGeom>
            <a:solidFill>
              <a:srgbClr val="FF00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13322" name="Rectangle 9"/>
            <p:cNvSpPr>
              <a:spLocks noChangeAspect="1" noChangeArrowheads="1"/>
            </p:cNvSpPr>
            <p:nvPr/>
          </p:nvSpPr>
          <p:spPr bwMode="auto">
            <a:xfrm>
              <a:off x="2112" y="1920"/>
              <a:ext cx="480" cy="96"/>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3323" name="Rectangle 10"/>
            <p:cNvSpPr>
              <a:spLocks noChangeAspect="1" noChangeArrowheads="1"/>
            </p:cNvSpPr>
            <p:nvPr/>
          </p:nvSpPr>
          <p:spPr bwMode="auto">
            <a:xfrm>
              <a:off x="2112" y="1824"/>
              <a:ext cx="480" cy="96"/>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3324" name="Rectangle 11"/>
            <p:cNvSpPr>
              <a:spLocks noChangeAspect="1" noChangeArrowheads="1"/>
            </p:cNvSpPr>
            <p:nvPr/>
          </p:nvSpPr>
          <p:spPr bwMode="auto">
            <a:xfrm>
              <a:off x="2112" y="1728"/>
              <a:ext cx="480" cy="96"/>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3325" name="Rectangle 12"/>
            <p:cNvSpPr>
              <a:spLocks noChangeAspect="1" noChangeArrowheads="1"/>
            </p:cNvSpPr>
            <p:nvPr/>
          </p:nvSpPr>
          <p:spPr bwMode="auto">
            <a:xfrm>
              <a:off x="2112" y="1632"/>
              <a:ext cx="480" cy="96"/>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3326" name="Rectangle 13"/>
            <p:cNvSpPr>
              <a:spLocks noChangeAspect="1" noChangeArrowheads="1"/>
            </p:cNvSpPr>
            <p:nvPr/>
          </p:nvSpPr>
          <p:spPr bwMode="auto">
            <a:xfrm>
              <a:off x="2112" y="1536"/>
              <a:ext cx="480" cy="96"/>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grpSp>
      <p:sp>
        <p:nvSpPr>
          <p:cNvPr id="13315" name="Text Box 17"/>
          <p:cNvSpPr txBox="1">
            <a:spLocks noChangeArrowheads="1"/>
          </p:cNvSpPr>
          <p:nvPr/>
        </p:nvSpPr>
        <p:spPr bwMode="auto">
          <a:xfrm>
            <a:off x="355600" y="190500"/>
            <a:ext cx="8431213" cy="701675"/>
          </a:xfrm>
          <a:prstGeom prst="rect">
            <a:avLst/>
          </a:prstGeom>
          <a:noFill/>
          <a:ln w="9525">
            <a:noFill/>
            <a:miter lim="800000"/>
            <a:headEnd/>
            <a:tailEnd/>
          </a:ln>
          <a:effectLst/>
        </p:spPr>
        <p:txBody>
          <a:bodyPr wrap="none">
            <a:prstTxWarp prst="textNoShape">
              <a:avLst/>
            </a:prstTxWarp>
            <a:spAutoFit/>
          </a:bodyPr>
          <a:lstStyle/>
          <a:p>
            <a:r>
              <a:rPr lang="en-US" sz="4000" b="1" u="sng">
                <a:solidFill>
                  <a:srgbClr val="0000FF"/>
                </a:solidFill>
                <a:latin typeface="Times New Roman" pitchFamily="1" charset="0"/>
              </a:rPr>
              <a:t>Dilution Factor  (constant pathlength)</a:t>
            </a:r>
          </a:p>
        </p:txBody>
      </p:sp>
      <p:sp>
        <p:nvSpPr>
          <p:cNvPr id="13316" name="Rectangle 18"/>
          <p:cNvSpPr>
            <a:spLocks noChangeArrowheads="1"/>
          </p:cNvSpPr>
          <p:nvPr/>
        </p:nvSpPr>
        <p:spPr bwMode="auto">
          <a:xfrm>
            <a:off x="0" y="5345724"/>
            <a:ext cx="2645531" cy="1015663"/>
          </a:xfrm>
          <a:prstGeom prst="rect">
            <a:avLst/>
          </a:prstGeom>
          <a:noFill/>
          <a:ln w="25400">
            <a:solidFill>
              <a:srgbClr val="FF0000"/>
            </a:solidFill>
            <a:miter lim="800000"/>
            <a:headEnd/>
            <a:tailEnd/>
          </a:ln>
          <a:effectLst/>
        </p:spPr>
        <p:txBody>
          <a:bodyPr wrap="square">
            <a:prstTxWarp prst="textNoShape">
              <a:avLst/>
            </a:prstTxWarp>
            <a:spAutoFit/>
          </a:bodyPr>
          <a:lstStyle/>
          <a:p>
            <a:r>
              <a:rPr lang="en-US" sz="2000" b="1">
                <a:solidFill>
                  <a:srgbClr val="0000FF"/>
                </a:solidFill>
                <a:latin typeface="Times New Roman" pitchFamily="1" charset="0"/>
              </a:rPr>
              <a:t>   3 drops of dye std</a:t>
            </a:r>
          </a:p>
          <a:p>
            <a:r>
              <a:rPr lang="en-US" sz="2000" b="1" u="sng">
                <a:solidFill>
                  <a:srgbClr val="0000FF"/>
                </a:solidFill>
                <a:latin typeface="Times New Roman" pitchFamily="1" charset="0"/>
              </a:rPr>
              <a:t>+ 5 drops water       </a:t>
            </a:r>
          </a:p>
          <a:p>
            <a:r>
              <a:rPr lang="en-US" sz="2000" b="1">
                <a:solidFill>
                  <a:srgbClr val="0000FF"/>
                </a:solidFill>
                <a:latin typeface="Times New Roman" pitchFamily="1" charset="0"/>
              </a:rPr>
              <a:t>   8 drops total volume</a:t>
            </a:r>
          </a:p>
        </p:txBody>
      </p:sp>
      <p:sp>
        <p:nvSpPr>
          <p:cNvPr id="13317" name="Text Box 19"/>
          <p:cNvSpPr txBox="1">
            <a:spLocks noChangeArrowheads="1"/>
          </p:cNvSpPr>
          <p:nvPr/>
        </p:nvSpPr>
        <p:spPr bwMode="auto">
          <a:xfrm>
            <a:off x="2665413" y="947738"/>
            <a:ext cx="6478587" cy="5405437"/>
          </a:xfrm>
          <a:prstGeom prst="rect">
            <a:avLst/>
          </a:prstGeom>
          <a:noFill/>
          <a:ln w="9525">
            <a:noFill/>
            <a:miter lim="800000"/>
            <a:headEnd/>
            <a:tailEnd/>
          </a:ln>
          <a:effectLst/>
        </p:spPr>
        <p:txBody>
          <a:bodyPr>
            <a:prstTxWarp prst="textNoShape">
              <a:avLst/>
            </a:prstTxWarp>
            <a:spAutoFit/>
          </a:bodyPr>
          <a:lstStyle/>
          <a:p>
            <a:r>
              <a:rPr lang="en-US" sz="2400" b="1" u="sng">
                <a:solidFill>
                  <a:srgbClr val="FF0000"/>
                </a:solidFill>
                <a:latin typeface="Times New Roman" pitchFamily="1" charset="0"/>
              </a:rPr>
              <a:t>Recall: C</a:t>
            </a:r>
            <a:r>
              <a:rPr lang="en-US" sz="2400" b="1" u="sng" baseline="-25000">
                <a:solidFill>
                  <a:srgbClr val="FF0000"/>
                </a:solidFill>
                <a:latin typeface="Times New Roman" pitchFamily="1" charset="0"/>
              </a:rPr>
              <a:t>1</a:t>
            </a:r>
            <a:r>
              <a:rPr lang="en-US" sz="2400" b="1" u="sng">
                <a:solidFill>
                  <a:srgbClr val="FF0000"/>
                </a:solidFill>
                <a:latin typeface="Times New Roman" pitchFamily="1" charset="0"/>
              </a:rPr>
              <a:t>V</a:t>
            </a:r>
            <a:r>
              <a:rPr lang="en-US" sz="2400" b="1" u="sng" baseline="-25000">
                <a:solidFill>
                  <a:srgbClr val="FF0000"/>
                </a:solidFill>
                <a:latin typeface="Times New Roman" pitchFamily="1" charset="0"/>
              </a:rPr>
              <a:t>1</a:t>
            </a:r>
            <a:r>
              <a:rPr lang="en-US" sz="2400" b="1" u="sng">
                <a:solidFill>
                  <a:srgbClr val="FF0000"/>
                </a:solidFill>
                <a:latin typeface="Times New Roman" pitchFamily="1" charset="0"/>
              </a:rPr>
              <a:t>= C</a:t>
            </a:r>
            <a:r>
              <a:rPr lang="en-US" sz="2400" b="1" u="sng" baseline="-25000">
                <a:solidFill>
                  <a:srgbClr val="FF0000"/>
                </a:solidFill>
                <a:latin typeface="Times New Roman" pitchFamily="1" charset="0"/>
              </a:rPr>
              <a:t>2</a:t>
            </a:r>
            <a:r>
              <a:rPr lang="en-US" sz="2400" b="1" u="sng">
                <a:solidFill>
                  <a:srgbClr val="FF0000"/>
                </a:solidFill>
                <a:latin typeface="Times New Roman" pitchFamily="1" charset="0"/>
              </a:rPr>
              <a:t>V</a:t>
            </a:r>
            <a:r>
              <a:rPr lang="en-US" sz="2400" b="1" u="sng" baseline="-25000">
                <a:solidFill>
                  <a:srgbClr val="FF0000"/>
                </a:solidFill>
                <a:latin typeface="Times New Roman" pitchFamily="1" charset="0"/>
              </a:rPr>
              <a:t>2</a:t>
            </a:r>
          </a:p>
          <a:p>
            <a:endParaRPr/>
          </a:p>
          <a:p>
            <a:r>
              <a:rPr lang="en-US" sz="2400">
                <a:latin typeface="Times New Roman" pitchFamily="1" charset="0"/>
              </a:rPr>
              <a:t>	Then for the dilution, </a:t>
            </a:r>
          </a:p>
          <a:p>
            <a:endParaRPr lang="en-US" sz="800">
              <a:latin typeface="Times New Roman" pitchFamily="1" charset="0"/>
            </a:endParaRPr>
          </a:p>
          <a:p>
            <a:r>
              <a:rPr lang="en-US" sz="2400" b="1">
                <a:latin typeface="Times New Roman" pitchFamily="1" charset="0"/>
              </a:rPr>
              <a:t>C</a:t>
            </a:r>
            <a:r>
              <a:rPr lang="en-US" sz="2400" b="1" baseline="-25000">
                <a:solidFill>
                  <a:srgbClr val="0000FF"/>
                </a:solidFill>
                <a:latin typeface="Times New Roman" pitchFamily="1" charset="0"/>
              </a:rPr>
              <a:t>diluted  </a:t>
            </a:r>
            <a:r>
              <a:rPr lang="en-US" sz="2400" b="1">
                <a:latin typeface="Times New Roman" pitchFamily="1" charset="0"/>
              </a:rPr>
              <a:t>x V</a:t>
            </a:r>
            <a:r>
              <a:rPr lang="en-US" sz="2400" b="1" baseline="-25000">
                <a:solidFill>
                  <a:srgbClr val="0000FF"/>
                </a:solidFill>
                <a:latin typeface="Times New Roman" pitchFamily="1" charset="0"/>
              </a:rPr>
              <a:t>diluted</a:t>
            </a:r>
            <a:r>
              <a:rPr lang="en-US" sz="2400" b="1">
                <a:latin typeface="Times New Roman" pitchFamily="1" charset="0"/>
              </a:rPr>
              <a:t>=C</a:t>
            </a:r>
            <a:r>
              <a:rPr lang="en-US" sz="2400" b="1" baseline="-25000">
                <a:solidFill>
                  <a:srgbClr val="FF0000"/>
                </a:solidFill>
                <a:latin typeface="Times New Roman" pitchFamily="1" charset="0"/>
              </a:rPr>
              <a:t>std</a:t>
            </a:r>
            <a:r>
              <a:rPr lang="en-US" sz="2400" b="1">
                <a:latin typeface="Times New Roman" pitchFamily="1" charset="0"/>
              </a:rPr>
              <a:t>x V</a:t>
            </a:r>
            <a:r>
              <a:rPr lang="en-US" sz="2400" b="1" baseline="-25000">
                <a:solidFill>
                  <a:srgbClr val="FF0000"/>
                </a:solidFill>
                <a:latin typeface="Times New Roman" pitchFamily="1" charset="0"/>
              </a:rPr>
              <a:t>std</a:t>
            </a:r>
          </a:p>
          <a:p>
            <a:endParaRPr lang="en-US" sz="800" b="1" baseline="-25000">
              <a:solidFill>
                <a:srgbClr val="0000FF"/>
              </a:solidFill>
              <a:latin typeface="Times New Roman" pitchFamily="1" charset="0"/>
            </a:endParaRPr>
          </a:p>
          <a:p>
            <a:r>
              <a:rPr lang="en-US" sz="2400" b="1">
                <a:latin typeface="Times New Roman" pitchFamily="1" charset="0"/>
              </a:rPr>
              <a:t>C</a:t>
            </a:r>
            <a:r>
              <a:rPr lang="en-US" sz="2400" b="1" baseline="-25000">
                <a:solidFill>
                  <a:srgbClr val="0000FF"/>
                </a:solidFill>
                <a:latin typeface="Times New Roman" pitchFamily="1" charset="0"/>
              </a:rPr>
              <a:t>diluted</a:t>
            </a:r>
            <a:r>
              <a:rPr lang="en-US" sz="2400" b="1">
                <a:latin typeface="Times New Roman" pitchFamily="1" charset="0"/>
              </a:rPr>
              <a:t>= C</a:t>
            </a:r>
            <a:r>
              <a:rPr lang="en-US" sz="2400" b="1" baseline="-25000">
                <a:solidFill>
                  <a:srgbClr val="FF0000"/>
                </a:solidFill>
                <a:latin typeface="Times New Roman" pitchFamily="1" charset="0"/>
              </a:rPr>
              <a:t>std</a:t>
            </a:r>
            <a:r>
              <a:rPr lang="en-US" sz="2400" b="1">
                <a:latin typeface="Times New Roman" pitchFamily="1" charset="0"/>
              </a:rPr>
              <a:t>x(V</a:t>
            </a:r>
            <a:r>
              <a:rPr lang="en-US" sz="2400" b="1" baseline="-25000">
                <a:solidFill>
                  <a:srgbClr val="FF0000"/>
                </a:solidFill>
                <a:latin typeface="Times New Roman" pitchFamily="1" charset="0"/>
              </a:rPr>
              <a:t>std</a:t>
            </a:r>
            <a:r>
              <a:rPr lang="en-US" sz="2400" b="1">
                <a:latin typeface="Times New Roman" pitchFamily="1" charset="0"/>
              </a:rPr>
              <a:t>/ V</a:t>
            </a:r>
            <a:r>
              <a:rPr lang="en-US" sz="2400" b="1" baseline="-25000">
                <a:solidFill>
                  <a:srgbClr val="0000FF"/>
                </a:solidFill>
                <a:latin typeface="Times New Roman" pitchFamily="1" charset="0"/>
              </a:rPr>
              <a:t>diluted</a:t>
            </a:r>
            <a:r>
              <a:rPr lang="en-US" sz="2400">
                <a:latin typeface="Times New Roman" pitchFamily="1" charset="0"/>
              </a:rPr>
              <a:t>)</a:t>
            </a:r>
          </a:p>
          <a:p>
            <a:endParaRPr lang="en-US" sz="800">
              <a:latin typeface="Times New Roman" pitchFamily="1" charset="0"/>
            </a:endParaRPr>
          </a:p>
          <a:p>
            <a:endParaRPr/>
          </a:p>
          <a:p>
            <a:r>
              <a:rPr lang="en-US" sz="2400">
                <a:latin typeface="Times New Roman" pitchFamily="1" charset="0"/>
              </a:rPr>
              <a:t>	Since </a:t>
            </a:r>
            <a:r>
              <a:rPr lang="en-US" sz="2400" b="1">
                <a:latin typeface="Times New Roman" pitchFamily="1" charset="0"/>
              </a:rPr>
              <a:t>V</a:t>
            </a:r>
            <a:r>
              <a:rPr lang="en-US" sz="2400" b="1" baseline="-25000">
                <a:solidFill>
                  <a:srgbClr val="0000FF"/>
                </a:solidFill>
                <a:latin typeface="Times New Roman" pitchFamily="1" charset="0"/>
              </a:rPr>
              <a:t>diluted</a:t>
            </a:r>
            <a:r>
              <a:rPr lang="en-US" sz="2400" b="1">
                <a:latin typeface="Times New Roman" pitchFamily="1" charset="0"/>
              </a:rPr>
              <a:t> = V</a:t>
            </a:r>
            <a:r>
              <a:rPr lang="en-US" sz="2400" b="1" baseline="-25000">
                <a:latin typeface="Times New Roman" pitchFamily="1" charset="0"/>
              </a:rPr>
              <a:t>total</a:t>
            </a:r>
            <a:endParaRPr lang="en-US" sz="2400" b="1">
              <a:latin typeface="Times New Roman" pitchFamily="1" charset="0"/>
            </a:endParaRPr>
          </a:p>
          <a:p>
            <a:r>
              <a:rPr lang="en-US" sz="2400" b="1">
                <a:latin typeface="Times New Roman" pitchFamily="1" charset="0"/>
              </a:rPr>
              <a:t>C</a:t>
            </a:r>
            <a:r>
              <a:rPr lang="en-US" sz="2400" b="1" baseline="-25000">
                <a:solidFill>
                  <a:srgbClr val="0000FF"/>
                </a:solidFill>
                <a:latin typeface="Times New Roman" pitchFamily="1" charset="0"/>
              </a:rPr>
              <a:t>diluted</a:t>
            </a:r>
            <a:r>
              <a:rPr lang="en-US" sz="2400" b="1">
                <a:latin typeface="Times New Roman" pitchFamily="1" charset="0"/>
              </a:rPr>
              <a:t> = C</a:t>
            </a:r>
            <a:r>
              <a:rPr lang="en-US" sz="2400" b="1" baseline="-25000">
                <a:solidFill>
                  <a:srgbClr val="FF0000"/>
                </a:solidFill>
                <a:latin typeface="Times New Roman" pitchFamily="1" charset="0"/>
              </a:rPr>
              <a:t>std</a:t>
            </a:r>
            <a:r>
              <a:rPr lang="en-US" sz="2400" b="1">
                <a:latin typeface="Times New Roman" pitchFamily="1" charset="0"/>
              </a:rPr>
              <a:t> x (V</a:t>
            </a:r>
            <a:r>
              <a:rPr lang="en-US" sz="2400" b="1" baseline="-25000">
                <a:solidFill>
                  <a:srgbClr val="FF0000"/>
                </a:solidFill>
                <a:latin typeface="Times New Roman" pitchFamily="1" charset="0"/>
              </a:rPr>
              <a:t>std</a:t>
            </a:r>
            <a:r>
              <a:rPr lang="en-US" sz="2400" b="1">
                <a:latin typeface="Times New Roman" pitchFamily="1" charset="0"/>
              </a:rPr>
              <a:t> / V</a:t>
            </a:r>
            <a:r>
              <a:rPr lang="en-US" sz="2400" b="1" baseline="-25000">
                <a:latin typeface="Times New Roman" pitchFamily="1" charset="0"/>
              </a:rPr>
              <a:t>total</a:t>
            </a:r>
            <a:r>
              <a:rPr lang="en-US" sz="2400" b="1">
                <a:latin typeface="Times New Roman" pitchFamily="1" charset="0"/>
              </a:rPr>
              <a:t>)</a:t>
            </a:r>
          </a:p>
          <a:p>
            <a:endParaRPr lang="en-US" sz="800">
              <a:latin typeface="Times New Roman" pitchFamily="1" charset="0"/>
            </a:endParaRPr>
          </a:p>
          <a:p>
            <a:r>
              <a:rPr lang="en-US" sz="2400">
                <a:latin typeface="Times New Roman" pitchFamily="1" charset="0"/>
              </a:rPr>
              <a:t>	Substituting the volumes:</a:t>
            </a:r>
          </a:p>
          <a:p>
            <a:r>
              <a:rPr lang="en-US" sz="2400" b="1">
                <a:latin typeface="Times New Roman" pitchFamily="1" charset="0"/>
              </a:rPr>
              <a:t>C</a:t>
            </a:r>
            <a:r>
              <a:rPr lang="en-US" sz="2400" b="1" baseline="-25000">
                <a:solidFill>
                  <a:srgbClr val="0000FF"/>
                </a:solidFill>
                <a:latin typeface="Times New Roman" pitchFamily="1" charset="0"/>
              </a:rPr>
              <a:t>diluted</a:t>
            </a:r>
            <a:r>
              <a:rPr lang="en-US" sz="2400" b="1">
                <a:latin typeface="Times New Roman" pitchFamily="1" charset="0"/>
              </a:rPr>
              <a:t>= C</a:t>
            </a:r>
            <a:r>
              <a:rPr lang="en-US" sz="2400" b="1" baseline="-25000">
                <a:solidFill>
                  <a:srgbClr val="FF0000"/>
                </a:solidFill>
                <a:latin typeface="Times New Roman" pitchFamily="1" charset="0"/>
              </a:rPr>
              <a:t>std</a:t>
            </a:r>
            <a:r>
              <a:rPr lang="en-US" sz="2400" b="1">
                <a:latin typeface="Times New Roman" pitchFamily="1" charset="0"/>
              </a:rPr>
              <a:t>x (</a:t>
            </a:r>
            <a:r>
              <a:rPr lang="en-US" sz="2400" b="1">
                <a:solidFill>
                  <a:srgbClr val="FF0000"/>
                </a:solidFill>
                <a:latin typeface="Times New Roman" pitchFamily="1" charset="0"/>
              </a:rPr>
              <a:t>3 drops</a:t>
            </a:r>
            <a:r>
              <a:rPr lang="en-US" sz="2400" b="1">
                <a:latin typeface="Times New Roman" pitchFamily="1" charset="0"/>
              </a:rPr>
              <a:t> / 8 drops) </a:t>
            </a:r>
          </a:p>
          <a:p>
            <a:endParaRPr lang="en-US" sz="800">
              <a:latin typeface="Times New Roman" pitchFamily="1" charset="0"/>
            </a:endParaRPr>
          </a:p>
          <a:p>
            <a:r>
              <a:rPr lang="en-US" sz="2400">
                <a:latin typeface="Times New Roman" pitchFamily="1" charset="0"/>
              </a:rPr>
              <a:t>If the </a:t>
            </a:r>
            <a:r>
              <a:rPr lang="en-US" sz="2400" b="1" u="sng">
                <a:solidFill>
                  <a:srgbClr val="FF0000"/>
                </a:solidFill>
                <a:latin typeface="Times New Roman" pitchFamily="1" charset="0"/>
              </a:rPr>
              <a:t>original concentration</a:t>
            </a:r>
            <a:r>
              <a:rPr lang="en-US" sz="2400" b="1" u="sng">
                <a:latin typeface="Times New Roman" pitchFamily="1" charset="0"/>
              </a:rPr>
              <a:t> is </a:t>
            </a:r>
            <a:r>
              <a:rPr lang="en-US" sz="2400" b="1" u="sng">
                <a:solidFill>
                  <a:srgbClr val="FF0000"/>
                </a:solidFill>
                <a:latin typeface="Times New Roman" pitchFamily="1" charset="0"/>
              </a:rPr>
              <a:t>5.88 ppm</a:t>
            </a:r>
            <a:r>
              <a:rPr lang="en-US" sz="2400">
                <a:latin typeface="Times New Roman" pitchFamily="1" charset="0"/>
              </a:rPr>
              <a:t>, 	</a:t>
            </a:r>
          </a:p>
          <a:p>
            <a:r>
              <a:rPr lang="en-US" sz="2400">
                <a:latin typeface="Times New Roman" pitchFamily="1" charset="0"/>
              </a:rPr>
              <a:t>	then:</a:t>
            </a:r>
          </a:p>
          <a:p>
            <a:r>
              <a:rPr lang="en-US" sz="2400" b="1">
                <a:latin typeface="Times New Roman" pitchFamily="1" charset="0"/>
              </a:rPr>
              <a:t>C </a:t>
            </a:r>
            <a:r>
              <a:rPr lang="en-US" sz="2400" b="1" baseline="-25000">
                <a:solidFill>
                  <a:srgbClr val="0000FF"/>
                </a:solidFill>
                <a:latin typeface="Times New Roman" pitchFamily="1" charset="0"/>
              </a:rPr>
              <a:t>diluted</a:t>
            </a:r>
            <a:r>
              <a:rPr lang="en-US" sz="2400" b="1">
                <a:latin typeface="Times New Roman" pitchFamily="1" charset="0"/>
              </a:rPr>
              <a:t> = </a:t>
            </a:r>
            <a:r>
              <a:rPr lang="en-US" sz="2400" b="1">
                <a:solidFill>
                  <a:srgbClr val="FF0000"/>
                </a:solidFill>
                <a:latin typeface="Times New Roman" pitchFamily="1" charset="0"/>
              </a:rPr>
              <a:t>5.88 ppm</a:t>
            </a:r>
            <a:r>
              <a:rPr lang="en-US" sz="2400" b="1">
                <a:latin typeface="Times New Roman" pitchFamily="1" charset="0"/>
              </a:rPr>
              <a:t> x (</a:t>
            </a:r>
            <a:r>
              <a:rPr lang="en-US" sz="2400" b="1">
                <a:solidFill>
                  <a:srgbClr val="FF0000"/>
                </a:solidFill>
                <a:latin typeface="Times New Roman" pitchFamily="1" charset="0"/>
              </a:rPr>
              <a:t>3</a:t>
            </a:r>
            <a:r>
              <a:rPr lang="en-US" sz="2400" b="1">
                <a:latin typeface="Times New Roman" pitchFamily="1" charset="0"/>
              </a:rPr>
              <a:t> / 8)</a:t>
            </a:r>
          </a:p>
          <a:p>
            <a:endParaRPr/>
          </a:p>
          <a:p>
            <a:r>
              <a:rPr lang="en-US" sz="2400" b="1">
                <a:latin typeface="Times New Roman" pitchFamily="1" charset="0"/>
              </a:rPr>
              <a:t>C </a:t>
            </a:r>
            <a:r>
              <a:rPr lang="en-US" sz="2400" b="1" baseline="-25000">
                <a:solidFill>
                  <a:srgbClr val="0000FF"/>
                </a:solidFill>
                <a:latin typeface="Times New Roman" pitchFamily="1" charset="0"/>
              </a:rPr>
              <a:t>diluted</a:t>
            </a:r>
            <a:r>
              <a:rPr lang="en-US" sz="2400" b="1">
                <a:latin typeface="Times New Roman" pitchFamily="1" charset="0"/>
              </a:rPr>
              <a:t>= </a:t>
            </a:r>
            <a:r>
              <a:rPr lang="en-US" sz="2400" b="1">
                <a:solidFill>
                  <a:srgbClr val="0000FF"/>
                </a:solidFill>
                <a:latin typeface="Times New Roman" pitchFamily="1" charset="0"/>
              </a:rPr>
              <a:t>2.21 ppm</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cstate="print"/>
          <a:srcRect/>
          <a:stretch>
            <a:fillRect/>
          </a:stretch>
        </p:blipFill>
        <p:spPr bwMode="auto">
          <a:xfrm>
            <a:off x="-1" y="1904999"/>
            <a:ext cx="5275385" cy="4953001"/>
          </a:xfrm>
          <a:prstGeom prst="rect">
            <a:avLst/>
          </a:prstGeom>
          <a:noFill/>
          <a:ln w="9525">
            <a:noFill/>
            <a:miter lim="800000"/>
            <a:headEnd/>
            <a:tailEnd/>
          </a:ln>
          <a:effectLst/>
        </p:spPr>
      </p:pic>
      <p:sp>
        <p:nvSpPr>
          <p:cNvPr id="14339" name="Text Box 5"/>
          <p:cNvSpPr txBox="1">
            <a:spLocks noChangeArrowheads="1"/>
          </p:cNvSpPr>
          <p:nvPr/>
        </p:nvSpPr>
        <p:spPr bwMode="auto">
          <a:xfrm>
            <a:off x="571500" y="457200"/>
            <a:ext cx="8001000" cy="1187450"/>
          </a:xfrm>
          <a:prstGeom prst="rect">
            <a:avLst/>
          </a:prstGeom>
          <a:noFill/>
          <a:ln w="9525">
            <a:noFill/>
            <a:miter lim="800000"/>
            <a:headEnd/>
            <a:tailEnd/>
          </a:ln>
          <a:effectLst/>
        </p:spPr>
        <p:txBody>
          <a:bodyPr>
            <a:prstTxWarp prst="textNoShape">
              <a:avLst/>
            </a:prstTxWarp>
            <a:spAutoFit/>
          </a:bodyPr>
          <a:lstStyle/>
          <a:p>
            <a:pPr algn="just"/>
            <a:r>
              <a:rPr lang="en-US" sz="2400" b="1" u="sng">
                <a:solidFill>
                  <a:srgbClr val="FF0000"/>
                </a:solidFill>
                <a:latin typeface="Times New Roman" pitchFamily="1" charset="0"/>
              </a:rPr>
              <a:t>Intensity:</a:t>
            </a:r>
            <a:r>
              <a:rPr lang="en-US" sz="2400">
                <a:latin typeface="Times New Roman" pitchFamily="1" charset="0"/>
              </a:rPr>
              <a:t>  When the product of the concentration and the pathlength of any two solutions of a colored compound are the same, the same intensity or darkness of color is observed.</a:t>
            </a:r>
            <a:endParaRPr lang="en-US">
              <a:latin typeface="Times New Roman" pitchFamily="1" charset="0"/>
            </a:endParaRPr>
          </a:p>
        </p:txBody>
      </p:sp>
      <p:pic>
        <p:nvPicPr>
          <p:cNvPr id="14340" name="Picture 8"/>
          <p:cNvPicPr>
            <a:picLocks noChangeAspect="1" noChangeArrowheads="1"/>
          </p:cNvPicPr>
          <p:nvPr/>
        </p:nvPicPr>
        <p:blipFill>
          <a:blip r:embed="rId4" cstate="print"/>
          <a:srcRect/>
          <a:stretch>
            <a:fillRect/>
          </a:stretch>
        </p:blipFill>
        <p:spPr bwMode="auto">
          <a:xfrm>
            <a:off x="5410200" y="1752600"/>
            <a:ext cx="3354388" cy="4414838"/>
          </a:xfrm>
          <a:prstGeom prst="rect">
            <a:avLst/>
          </a:prstGeom>
          <a:noFill/>
          <a:ln w="9525">
            <a:noFill/>
            <a:miter lim="800000"/>
            <a:headEnd/>
            <a:tailEnd/>
          </a:ln>
          <a:effectLst/>
        </p:spPr>
      </p:pic>
      <p:sp>
        <p:nvSpPr>
          <p:cNvPr id="14341" name="Text Box 9"/>
          <p:cNvSpPr txBox="1">
            <a:spLocks noChangeArrowheads="1"/>
          </p:cNvSpPr>
          <p:nvPr/>
        </p:nvSpPr>
        <p:spPr bwMode="auto">
          <a:xfrm>
            <a:off x="4953000" y="2133600"/>
            <a:ext cx="1600200" cy="1016000"/>
          </a:xfrm>
          <a:prstGeom prst="rect">
            <a:avLst/>
          </a:prstGeom>
          <a:noFill/>
          <a:ln w="9525">
            <a:solidFill>
              <a:srgbClr val="FF0000"/>
            </a:solidFill>
            <a:miter lim="800000"/>
            <a:headEnd/>
            <a:tailEnd/>
          </a:ln>
          <a:effectLst/>
        </p:spPr>
        <p:txBody>
          <a:bodyPr>
            <a:prstTxWarp prst="textNoShape">
              <a:avLst/>
            </a:prstTxWarp>
            <a:spAutoFit/>
          </a:bodyPr>
          <a:lstStyle/>
          <a:p>
            <a:pPr algn="ctr"/>
            <a:r>
              <a:rPr lang="en-US" sz="2000" b="1">
                <a:solidFill>
                  <a:srgbClr val="3333FF"/>
                </a:solidFill>
                <a:latin typeface="Times New Roman" pitchFamily="1" charset="0"/>
              </a:rPr>
              <a:t>Duboscq visual </a:t>
            </a:r>
          </a:p>
          <a:p>
            <a:pPr algn="ctr"/>
            <a:r>
              <a:rPr lang="en-US" sz="2000" b="1">
                <a:solidFill>
                  <a:srgbClr val="3333FF"/>
                </a:solidFill>
                <a:latin typeface="Times New Roman" pitchFamily="1" charset="0"/>
              </a:rPr>
              <a:t>colorimeter</a:t>
            </a:r>
          </a:p>
        </p:txBody>
      </p:sp>
      <p:sp>
        <p:nvSpPr>
          <p:cNvPr id="14342" name="Text Box 10"/>
          <p:cNvSpPr txBox="1">
            <a:spLocks noChangeArrowheads="1"/>
          </p:cNvSpPr>
          <p:nvPr/>
        </p:nvSpPr>
        <p:spPr bwMode="auto">
          <a:xfrm>
            <a:off x="7699375" y="2601913"/>
            <a:ext cx="1195388" cy="517525"/>
          </a:xfrm>
          <a:prstGeom prst="rect">
            <a:avLst/>
          </a:prstGeom>
          <a:noFill/>
          <a:ln w="9525">
            <a:noFill/>
            <a:miter lim="800000"/>
            <a:headEnd/>
            <a:tailEnd/>
          </a:ln>
          <a:effectLst/>
        </p:spPr>
        <p:txBody>
          <a:bodyPr wrap="none">
            <a:prstTxWarp prst="textNoShape">
              <a:avLst/>
            </a:prstTxWarp>
            <a:spAutoFit/>
          </a:bodyPr>
          <a:lstStyle/>
          <a:p>
            <a:pPr algn="ctr"/>
            <a:r>
              <a:rPr lang="en-US" sz="1400" b="1">
                <a:solidFill>
                  <a:srgbClr val="0000FF"/>
                </a:solidFill>
                <a:latin typeface="Times New Roman" pitchFamily="1" charset="0"/>
              </a:rPr>
              <a:t>Adjustable</a:t>
            </a:r>
          </a:p>
          <a:p>
            <a:pPr algn="ctr"/>
            <a:r>
              <a:rPr lang="en-US" sz="1400" b="1">
                <a:solidFill>
                  <a:srgbClr val="0000FF"/>
                </a:solidFill>
                <a:latin typeface="Times New Roman" pitchFamily="1" charset="0"/>
              </a:rPr>
              <a:t>Path Lengths</a:t>
            </a:r>
          </a:p>
        </p:txBody>
      </p:sp>
      <p:sp>
        <p:nvSpPr>
          <p:cNvPr id="14343" name="Line 12"/>
          <p:cNvSpPr>
            <a:spLocks noChangeShapeType="1"/>
          </p:cNvSpPr>
          <p:nvPr/>
        </p:nvSpPr>
        <p:spPr bwMode="auto">
          <a:xfrm flipH="1">
            <a:off x="6553200" y="3124200"/>
            <a:ext cx="1371600" cy="914400"/>
          </a:xfrm>
          <a:prstGeom prst="line">
            <a:avLst/>
          </a:prstGeom>
          <a:noFill/>
          <a:ln w="9525">
            <a:solidFill>
              <a:srgbClr val="0000FF"/>
            </a:solidFill>
            <a:round/>
            <a:headEnd/>
            <a:tailEnd type="triangle" w="med" len="med"/>
          </a:ln>
          <a:effectLst/>
        </p:spPr>
        <p:txBody>
          <a:bodyPr>
            <a:prstTxWarp prst="textNoShape">
              <a:avLst/>
            </a:prstTxWarp>
          </a:bodyPr>
          <a:lstStyle/>
          <a:p>
            <a:endParaRPr lang="en-US"/>
          </a:p>
        </p:txBody>
      </p:sp>
      <p:sp>
        <p:nvSpPr>
          <p:cNvPr id="14344" name="Line 13"/>
          <p:cNvSpPr>
            <a:spLocks noChangeShapeType="1"/>
          </p:cNvSpPr>
          <p:nvPr/>
        </p:nvSpPr>
        <p:spPr bwMode="auto">
          <a:xfrm flipH="1">
            <a:off x="7620000" y="3124200"/>
            <a:ext cx="304800" cy="990600"/>
          </a:xfrm>
          <a:prstGeom prst="line">
            <a:avLst/>
          </a:prstGeom>
          <a:noFill/>
          <a:ln w="9525">
            <a:solidFill>
              <a:srgbClr val="0000FF"/>
            </a:solidFill>
            <a:round/>
            <a:headEnd/>
            <a:tailEnd type="triangle" w="med" len="med"/>
          </a:ln>
          <a:effectLst/>
        </p:spPr>
        <p:txBody>
          <a:bodyPr>
            <a:prstTxWarp prst="textNoShape">
              <a:avLst/>
            </a:prstTxWarp>
          </a:bodyPr>
          <a:lstStyle/>
          <a:p>
            <a:endParaRPr lang="en-US"/>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9828"/>
            <a:ext cx="8229600" cy="6091310"/>
          </a:xfrm>
        </p:spPr>
        <p:txBody>
          <a:bodyPr>
            <a:normAutofit fontScale="92500"/>
          </a:bodyPr>
          <a:lstStyle/>
          <a:p>
            <a:r>
              <a:rPr lang="en-IN" b="1" dirty="0"/>
              <a:t>Wavelength (λ) - </a:t>
            </a:r>
            <a:r>
              <a:rPr lang="en-IN" dirty="0"/>
              <a:t>length between two equivalent points on successive waves</a:t>
            </a:r>
          </a:p>
          <a:p>
            <a:r>
              <a:rPr lang="en-IN" b="1" dirty="0" err="1"/>
              <a:t>Wavenumber</a:t>
            </a:r>
            <a:r>
              <a:rPr lang="en-IN" b="1" dirty="0"/>
              <a:t> </a:t>
            </a:r>
            <a:r>
              <a:rPr lang="en-IN" dirty="0"/>
              <a:t>(</a:t>
            </a:r>
            <a:r>
              <a:rPr lang="en-IN" b="1" dirty="0"/>
              <a:t>k</a:t>
            </a:r>
            <a:r>
              <a:rPr lang="en-IN" dirty="0"/>
              <a:t>)</a:t>
            </a:r>
            <a:r>
              <a:rPr lang="en-IN" b="1" dirty="0"/>
              <a:t> – </a:t>
            </a:r>
            <a:r>
              <a:rPr lang="en-IN" dirty="0"/>
              <a:t>the number of waves in a unit of</a:t>
            </a:r>
            <a:r>
              <a:rPr lang="en-IN" b="1" dirty="0"/>
              <a:t> </a:t>
            </a:r>
            <a:r>
              <a:rPr lang="en-IN" dirty="0"/>
              <a:t>length or distance per cycle - reciprocal of the wavelength</a:t>
            </a:r>
          </a:p>
          <a:p>
            <a:r>
              <a:rPr lang="en-IN" b="1" dirty="0"/>
              <a:t>Frequency (ν) – </a:t>
            </a:r>
            <a:r>
              <a:rPr lang="en-IN" dirty="0"/>
              <a:t>is the number of oscillations of the field per second (Hz)</a:t>
            </a:r>
          </a:p>
          <a:p>
            <a:r>
              <a:rPr lang="en-IN" b="1" dirty="0"/>
              <a:t>Velocity (c) – </a:t>
            </a:r>
            <a:r>
              <a:rPr lang="en-IN" dirty="0"/>
              <a:t>independent of wavelength – in vacuum is 3.00 x 1010 cm/s (3.00 x 108 m/s)</a:t>
            </a:r>
          </a:p>
          <a:p>
            <a:r>
              <a:rPr lang="en-IN" b="1" dirty="0"/>
              <a:t>Photon (quanta) – </a:t>
            </a:r>
            <a:r>
              <a:rPr lang="en-IN" dirty="0"/>
              <a:t>quantum mechanics nature of light to explain photoelectric effect</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rtl="0" eaLnBrk="1" hangingPunct="1"/>
            <a:r>
              <a:rPr lang="en-US" sz="3000" b="1">
                <a:solidFill>
                  <a:srgbClr val="FF0066"/>
                </a:solidFill>
                <a:latin typeface="Times New Roman" pitchFamily="18" charset="0"/>
                <a:cs typeface="Times New Roman" pitchFamily="18" charset="0"/>
              </a:rPr>
              <a:t>COLORIMETER</a:t>
            </a:r>
          </a:p>
        </p:txBody>
      </p:sp>
      <p:sp>
        <p:nvSpPr>
          <p:cNvPr id="7171" name="Rectangle 3"/>
          <p:cNvSpPr>
            <a:spLocks noGrp="1" noChangeArrowheads="1"/>
          </p:cNvSpPr>
          <p:nvPr>
            <p:ph type="body" sz="half" idx="1"/>
          </p:nvPr>
        </p:nvSpPr>
        <p:spPr/>
        <p:txBody>
          <a:bodyPr/>
          <a:lstStyle/>
          <a:p>
            <a:pPr algn="just" rtl="0" eaLnBrk="1" hangingPunct="1">
              <a:lnSpc>
                <a:spcPct val="80000"/>
              </a:lnSpc>
            </a:pPr>
            <a:r>
              <a:rPr lang="en-US">
                <a:solidFill>
                  <a:schemeClr val="bg1"/>
                </a:solidFill>
                <a:latin typeface="Times New Roman" pitchFamily="18" charset="0"/>
                <a:cs typeface="Times New Roman" pitchFamily="18" charset="0"/>
              </a:rPr>
              <a:t>Many biochemical experiments involve the measurements of compound or group of compounds present in a complex mixture.</a:t>
            </a:r>
          </a:p>
        </p:txBody>
      </p:sp>
      <p:pic>
        <p:nvPicPr>
          <p:cNvPr id="7172" name="Picture 2" descr="spectrophotometer"/>
          <p:cNvPicPr>
            <a:picLocks noGrp="1" noChangeAspect="1" noChangeArrowheads="1"/>
          </p:cNvPicPr>
          <p:nvPr>
            <p:ph sz="half" idx="2"/>
          </p:nvPr>
        </p:nvPicPr>
        <p:blipFill>
          <a:blip r:embed="rId2" cstate="print"/>
          <a:srcRect/>
          <a:stretch>
            <a:fillRect/>
          </a:stretch>
        </p:blipFill>
        <p:spPr>
          <a:xfrm>
            <a:off x="4800600" y="1752600"/>
            <a:ext cx="4038600" cy="2673350"/>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rtl="0" eaLnBrk="1" hangingPunct="1"/>
            <a:endParaRPr lang="en-US" sz="3000" b="1">
              <a:solidFill>
                <a:srgbClr val="FF0066"/>
              </a:solidFill>
              <a:latin typeface="Times New Roman" pitchFamily="18" charset="0"/>
              <a:cs typeface="Times New Roman" pitchFamily="18" charset="0"/>
            </a:endParaRPr>
          </a:p>
        </p:txBody>
      </p:sp>
      <p:sp>
        <p:nvSpPr>
          <p:cNvPr id="9219" name="Rectangle 3"/>
          <p:cNvSpPr>
            <a:spLocks noGrp="1" noChangeArrowheads="1"/>
          </p:cNvSpPr>
          <p:nvPr>
            <p:ph type="body" sz="half" idx="1"/>
          </p:nvPr>
        </p:nvSpPr>
        <p:spPr>
          <a:xfrm>
            <a:off x="457200" y="1752600"/>
            <a:ext cx="4038600" cy="4525963"/>
          </a:xfrm>
        </p:spPr>
        <p:txBody>
          <a:bodyPr/>
          <a:lstStyle/>
          <a:p>
            <a:pPr algn="just" rtl="0" eaLnBrk="1" hangingPunct="1">
              <a:lnSpc>
                <a:spcPct val="80000"/>
              </a:lnSpc>
            </a:pPr>
            <a:r>
              <a:rPr lang="en-US">
                <a:solidFill>
                  <a:schemeClr val="bg1"/>
                </a:solidFill>
                <a:latin typeface="Times New Roman" pitchFamily="18" charset="0"/>
                <a:cs typeface="Times New Roman" pitchFamily="18" charset="0"/>
              </a:rPr>
              <a:t>Many compounds are not themselves colored but can be made to absorb light in visible region by reaction with suitable reagents.</a:t>
            </a:r>
          </a:p>
        </p:txBody>
      </p:sp>
      <p:sp>
        <p:nvSpPr>
          <p:cNvPr id="9220" name="Content Placeholder 6"/>
          <p:cNvSpPr>
            <a:spLocks noGrp="1"/>
          </p:cNvSpPr>
          <p:nvPr>
            <p:ph sz="half" idx="2"/>
          </p:nvPr>
        </p:nvSpPr>
        <p:spPr>
          <a:xfrm>
            <a:off x="4876800" y="1600200"/>
            <a:ext cx="4038600" cy="4525963"/>
          </a:xfrm>
        </p:spPr>
        <p:txBody>
          <a:bodyPr/>
          <a:lstStyle/>
          <a:p>
            <a:pPr algn="just" eaLnBrk="1" hangingPunct="1"/>
            <a:r>
              <a:rPr lang="en-US">
                <a:solidFill>
                  <a:schemeClr val="bg1"/>
                </a:solidFill>
                <a:latin typeface="Times New Roman" pitchFamily="18" charset="0"/>
                <a:cs typeface="Times New Roman" pitchFamily="18" charset="0"/>
              </a:rPr>
              <a:t>These reactions are fairly specific and in most cases very sensitive, so that quantities of material in the region of </a:t>
            </a:r>
            <a:r>
              <a:rPr lang="en-US" i="1">
                <a:solidFill>
                  <a:srgbClr val="FFFF66"/>
                </a:solidFill>
                <a:latin typeface="Times New Roman" pitchFamily="18" charset="0"/>
                <a:cs typeface="Times New Roman" pitchFamily="18" charset="0"/>
              </a:rPr>
              <a:t>mM</a:t>
            </a:r>
            <a:r>
              <a:rPr lang="en-US">
                <a:solidFill>
                  <a:srgbClr val="FFFF66"/>
                </a:solidFill>
                <a:latin typeface="Times New Roman" pitchFamily="18" charset="0"/>
                <a:cs typeface="Times New Roman" pitchFamily="18" charset="0"/>
              </a:rPr>
              <a:t> / L</a:t>
            </a:r>
            <a:r>
              <a:rPr lang="en-US">
                <a:solidFill>
                  <a:schemeClr val="bg1"/>
                </a:solidFill>
                <a:latin typeface="Times New Roman" pitchFamily="18" charset="0"/>
                <a:cs typeface="Times New Roman" pitchFamily="18" charset="0"/>
              </a:rPr>
              <a:t> concentrations can be measured. </a:t>
            </a:r>
          </a:p>
          <a:p>
            <a:pPr eaLnBrk="1" hangingPunct="1"/>
            <a:endParaRPr lang="en-I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sz="half" idx="1"/>
          </p:nvPr>
        </p:nvSpPr>
        <p:spPr>
          <a:xfrm>
            <a:off x="304800" y="1600200"/>
            <a:ext cx="4419600" cy="4525963"/>
          </a:xfrm>
        </p:spPr>
        <p:txBody>
          <a:bodyPr/>
          <a:lstStyle/>
          <a:p>
            <a:pPr algn="just" rtl="0" eaLnBrk="1" hangingPunct="1">
              <a:lnSpc>
                <a:spcPct val="80000"/>
              </a:lnSpc>
            </a:pPr>
            <a:r>
              <a:rPr lang="en-US">
                <a:solidFill>
                  <a:srgbClr val="3399FF"/>
                </a:solidFill>
                <a:latin typeface="Times New Roman" pitchFamily="18" charset="0"/>
                <a:cs typeface="Times New Roman" pitchFamily="18" charset="0"/>
              </a:rPr>
              <a:t>The big advantage is</a:t>
            </a:r>
            <a:r>
              <a:rPr lang="en-US">
                <a:solidFill>
                  <a:schemeClr val="bg1"/>
                </a:solidFill>
                <a:latin typeface="Times New Roman" pitchFamily="18" charset="0"/>
                <a:cs typeface="Times New Roman" pitchFamily="18" charset="0"/>
              </a:rPr>
              <a:t> that complete isolation of compound is not necessary and the constituents of a complex mixture such as blood can be determined after little treatment.</a:t>
            </a:r>
          </a:p>
          <a:p>
            <a:pPr algn="just" rtl="0" eaLnBrk="1" hangingPunct="1">
              <a:lnSpc>
                <a:spcPct val="80000"/>
              </a:lnSpc>
              <a:buFontTx/>
              <a:buNone/>
            </a:pPr>
            <a:endParaRPr lang="en-US">
              <a:solidFill>
                <a:schemeClr val="bg1"/>
              </a:solidFill>
              <a:latin typeface="Times New Roman" pitchFamily="18" charset="0"/>
              <a:cs typeface="Times New Roman" pitchFamily="18" charset="0"/>
            </a:endParaRPr>
          </a:p>
        </p:txBody>
      </p:sp>
      <p:sp>
        <p:nvSpPr>
          <p:cNvPr id="10243" name="Title 6"/>
          <p:cNvSpPr>
            <a:spLocks noGrp="1"/>
          </p:cNvSpPr>
          <p:nvPr>
            <p:ph type="title"/>
          </p:nvPr>
        </p:nvSpPr>
        <p:spPr/>
        <p:txBody>
          <a:bodyPr/>
          <a:lstStyle/>
          <a:p>
            <a:pPr eaLnBrk="1" hangingPunct="1"/>
            <a:endParaRPr lang="en-IN"/>
          </a:p>
        </p:txBody>
      </p:sp>
      <p:sp>
        <p:nvSpPr>
          <p:cNvPr id="10244" name="Content Placeholder 7"/>
          <p:cNvSpPr>
            <a:spLocks noGrp="1"/>
          </p:cNvSpPr>
          <p:nvPr>
            <p:ph sz="half" idx="2"/>
          </p:nvPr>
        </p:nvSpPr>
        <p:spPr>
          <a:xfrm>
            <a:off x="4800600" y="1600200"/>
            <a:ext cx="4038600" cy="4525963"/>
          </a:xfrm>
        </p:spPr>
        <p:txBody>
          <a:bodyPr/>
          <a:lstStyle/>
          <a:p>
            <a:pPr algn="just" rtl="0" eaLnBrk="1" hangingPunct="1">
              <a:lnSpc>
                <a:spcPct val="80000"/>
              </a:lnSpc>
            </a:pPr>
            <a:r>
              <a:rPr lang="en-US" dirty="0">
                <a:solidFill>
                  <a:srgbClr val="FFFFFF"/>
                </a:solidFill>
                <a:latin typeface="Times New Roman" pitchFamily="18" charset="0"/>
                <a:cs typeface="Times New Roman" pitchFamily="18" charset="0"/>
              </a:rPr>
              <a:t>The depth of the color is </a:t>
            </a:r>
            <a:r>
              <a:rPr lang="en-US" dirty="0">
                <a:solidFill>
                  <a:srgbClr val="3399FF"/>
                </a:solidFill>
                <a:latin typeface="Times New Roman" pitchFamily="18" charset="0"/>
                <a:cs typeface="Times New Roman" pitchFamily="18" charset="0"/>
              </a:rPr>
              <a:t>proportional</a:t>
            </a:r>
            <a:r>
              <a:rPr lang="en-US" dirty="0">
                <a:solidFill>
                  <a:srgbClr val="FFFFFF"/>
                </a:solidFill>
                <a:latin typeface="Times New Roman" pitchFamily="18" charset="0"/>
                <a:cs typeface="Times New Roman" pitchFamily="18" charset="0"/>
              </a:rPr>
              <a:t> to the </a:t>
            </a:r>
            <a:r>
              <a:rPr lang="en-US" u="sng" dirty="0">
                <a:solidFill>
                  <a:srgbClr val="FFFFFF"/>
                </a:solidFill>
                <a:latin typeface="Times New Roman" pitchFamily="18" charset="0"/>
                <a:cs typeface="Times New Roman" pitchFamily="18" charset="0"/>
              </a:rPr>
              <a:t>concentration</a:t>
            </a:r>
            <a:r>
              <a:rPr lang="en-US" dirty="0">
                <a:solidFill>
                  <a:srgbClr val="FFFFFF"/>
                </a:solidFill>
                <a:latin typeface="Times New Roman" pitchFamily="18" charset="0"/>
                <a:cs typeface="Times New Roman" pitchFamily="18" charset="0"/>
              </a:rPr>
              <a:t> of the compound being measured, while the amount of light is </a:t>
            </a:r>
            <a:r>
              <a:rPr lang="en-US" dirty="0">
                <a:solidFill>
                  <a:srgbClr val="3399FF"/>
                </a:solidFill>
                <a:latin typeface="Times New Roman" pitchFamily="18" charset="0"/>
                <a:cs typeface="Times New Roman" pitchFamily="18" charset="0"/>
              </a:rPr>
              <a:t>proportional </a:t>
            </a:r>
            <a:r>
              <a:rPr lang="en-US" dirty="0">
                <a:solidFill>
                  <a:srgbClr val="FFFFFF"/>
                </a:solidFill>
                <a:latin typeface="Times New Roman" pitchFamily="18" charset="0"/>
                <a:cs typeface="Times New Roman" pitchFamily="18" charset="0"/>
              </a:rPr>
              <a:t>to the </a:t>
            </a:r>
            <a:r>
              <a:rPr lang="en-US" u="sng" dirty="0">
                <a:solidFill>
                  <a:srgbClr val="FFFFFF"/>
                </a:solidFill>
                <a:latin typeface="Times New Roman" pitchFamily="18" charset="0"/>
                <a:cs typeface="Times New Roman" pitchFamily="18" charset="0"/>
              </a:rPr>
              <a:t>intensity</a:t>
            </a:r>
            <a:r>
              <a:rPr lang="en-US" dirty="0">
                <a:solidFill>
                  <a:srgbClr val="FFFFFF"/>
                </a:solidFill>
                <a:latin typeface="Times New Roman" pitchFamily="18" charset="0"/>
                <a:cs typeface="Times New Roman" pitchFamily="18" charset="0"/>
              </a:rPr>
              <a:t> of the color and hence the </a:t>
            </a:r>
            <a:r>
              <a:rPr lang="en-US" u="sng" dirty="0">
                <a:solidFill>
                  <a:srgbClr val="FFFFFF"/>
                </a:solidFill>
                <a:latin typeface="Times New Roman" pitchFamily="18" charset="0"/>
                <a:cs typeface="Times New Roman" pitchFamily="18" charset="0"/>
              </a:rPr>
              <a:t>concentration</a:t>
            </a:r>
            <a:r>
              <a:rPr lang="en-US" dirty="0">
                <a:solidFill>
                  <a:srgbClr val="FFFFFF"/>
                </a:solidFill>
                <a:latin typeface="Times New Roman" pitchFamily="18" charset="0"/>
                <a:cs typeface="Times New Roman" pitchFamily="18" charset="0"/>
              </a:rPr>
              <a:t>. </a:t>
            </a:r>
          </a:p>
          <a:p>
            <a:pPr eaLnBrk="1" hangingPunct="1"/>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rtl="0" eaLnBrk="1" hangingPunct="1"/>
            <a:r>
              <a:rPr lang="en-US" b="1">
                <a:solidFill>
                  <a:srgbClr val="3399FF"/>
                </a:solidFill>
                <a:latin typeface="Times New Roman" pitchFamily="18" charset="0"/>
                <a:cs typeface="Times New Roman" pitchFamily="18" charset="0"/>
              </a:rPr>
              <a:t>The Colorimeter:</a:t>
            </a:r>
          </a:p>
        </p:txBody>
      </p:sp>
      <p:sp>
        <p:nvSpPr>
          <p:cNvPr id="12291" name="Rectangle 3"/>
          <p:cNvSpPr>
            <a:spLocks noGrp="1" noChangeArrowheads="1"/>
          </p:cNvSpPr>
          <p:nvPr>
            <p:ph type="body" idx="1"/>
          </p:nvPr>
        </p:nvSpPr>
        <p:spPr/>
        <p:txBody>
          <a:bodyPr/>
          <a:lstStyle/>
          <a:p>
            <a:pPr algn="just" rtl="0" eaLnBrk="1" hangingPunct="1"/>
            <a:r>
              <a:rPr lang="en-US" sz="2800" u="sng">
                <a:solidFill>
                  <a:srgbClr val="FF00FF"/>
                </a:solidFill>
                <a:latin typeface="Times New Roman" pitchFamily="18" charset="0"/>
                <a:cs typeface="Times New Roman" pitchFamily="18" charset="0"/>
              </a:rPr>
              <a:t>Colorimeter</a:t>
            </a:r>
            <a:r>
              <a:rPr lang="en-US" sz="2800">
                <a:solidFill>
                  <a:schemeClr val="bg1"/>
                </a:solidFill>
                <a:latin typeface="Times New Roman" pitchFamily="18" charset="0"/>
                <a:cs typeface="Times New Roman" pitchFamily="18" charset="0"/>
              </a:rPr>
              <a:t> is generally any tool that characterizes </a:t>
            </a:r>
            <a:r>
              <a:rPr lang="en-US" sz="2800">
                <a:solidFill>
                  <a:schemeClr val="bg1"/>
                </a:solidFill>
                <a:latin typeface="Times New Roman" pitchFamily="18" charset="0"/>
                <a:cs typeface="Times New Roman" pitchFamily="18" charset="0"/>
                <a:hlinkClick r:id="rId2" tooltip="Colour"/>
              </a:rPr>
              <a:t>colour</a:t>
            </a:r>
            <a:r>
              <a:rPr lang="en-US" sz="2800">
                <a:solidFill>
                  <a:schemeClr val="bg1"/>
                </a:solidFill>
                <a:latin typeface="Times New Roman" pitchFamily="18" charset="0"/>
                <a:cs typeface="Times New Roman" pitchFamily="18" charset="0"/>
              </a:rPr>
              <a:t> samples to provide an objective measure of colour characteristics.</a:t>
            </a:r>
          </a:p>
          <a:p>
            <a:pPr algn="just" rtl="0" eaLnBrk="1" hangingPunct="1"/>
            <a:r>
              <a:rPr lang="en-US" sz="2800">
                <a:solidFill>
                  <a:schemeClr val="bg1"/>
                </a:solidFill>
                <a:latin typeface="Times New Roman" pitchFamily="18" charset="0"/>
                <a:cs typeface="Times New Roman" pitchFamily="18" charset="0"/>
              </a:rPr>
              <a:t> In chemistry, the colorimeter is an apparatus that allows the absorbance of a solution at a particular frequency (colour) of visual light to be determined. Colorimeters hence make it possible to determine the concentration of a known solute, since it is </a:t>
            </a:r>
            <a:r>
              <a:rPr lang="en-US" sz="2800">
                <a:solidFill>
                  <a:srgbClr val="3399FF"/>
                </a:solidFill>
                <a:latin typeface="Times New Roman" pitchFamily="18" charset="0"/>
                <a:cs typeface="Times New Roman" pitchFamily="18" charset="0"/>
              </a:rPr>
              <a:t>proportional</a:t>
            </a:r>
            <a:r>
              <a:rPr lang="en-US" sz="2800">
                <a:solidFill>
                  <a:schemeClr val="bg1"/>
                </a:solidFill>
                <a:latin typeface="Times New Roman" pitchFamily="18" charset="0"/>
                <a:cs typeface="Times New Roman" pitchFamily="18" charset="0"/>
              </a:rPr>
              <a:t> to the absorbance.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rtl="0" eaLnBrk="1" hangingPunct="1"/>
            <a:r>
              <a:rPr lang="en-US" b="1">
                <a:solidFill>
                  <a:srgbClr val="3399FF"/>
                </a:solidFill>
                <a:latin typeface="Times New Roman" pitchFamily="18" charset="0"/>
                <a:cs typeface="Times New Roman" pitchFamily="18" charset="0"/>
              </a:rPr>
              <a:t>The Colorimeter:</a:t>
            </a:r>
          </a:p>
        </p:txBody>
      </p:sp>
      <p:sp>
        <p:nvSpPr>
          <p:cNvPr id="13315" name="Rectangle 3"/>
          <p:cNvSpPr>
            <a:spLocks noGrp="1" noChangeArrowheads="1"/>
          </p:cNvSpPr>
          <p:nvPr>
            <p:ph type="body" idx="1"/>
          </p:nvPr>
        </p:nvSpPr>
        <p:spPr/>
        <p:txBody>
          <a:bodyPr/>
          <a:lstStyle/>
          <a:p>
            <a:pPr algn="just" rtl="0" eaLnBrk="1" hangingPunct="1"/>
            <a:r>
              <a:rPr lang="en-US">
                <a:solidFill>
                  <a:schemeClr val="bg1"/>
                </a:solidFill>
                <a:latin typeface="Times New Roman" pitchFamily="18" charset="0"/>
                <a:cs typeface="Times New Roman" pitchFamily="18" charset="0"/>
              </a:rPr>
              <a:t>Different chemical substances absorb varying frequencies of the visible spectrum.</a:t>
            </a:r>
          </a:p>
          <a:p>
            <a:pPr algn="just" rtl="0" eaLnBrk="1" hangingPunct="1"/>
            <a:r>
              <a:rPr lang="en-US">
                <a:solidFill>
                  <a:schemeClr val="bg1"/>
                </a:solidFill>
                <a:latin typeface="Times New Roman" pitchFamily="18" charset="0"/>
                <a:cs typeface="Times New Roman" pitchFamily="18" charset="0"/>
              </a:rPr>
              <a:t> Colorimeters rely on the principle that the absorbance of a substance is </a:t>
            </a:r>
            <a:r>
              <a:rPr lang="en-US">
                <a:solidFill>
                  <a:srgbClr val="3399FF"/>
                </a:solidFill>
                <a:latin typeface="Times New Roman" pitchFamily="18" charset="0"/>
                <a:cs typeface="Times New Roman" pitchFamily="18" charset="0"/>
              </a:rPr>
              <a:t>proportional</a:t>
            </a:r>
            <a:r>
              <a:rPr lang="en-US">
                <a:solidFill>
                  <a:schemeClr val="bg1"/>
                </a:solidFill>
                <a:latin typeface="Times New Roman" pitchFamily="18" charset="0"/>
                <a:cs typeface="Times New Roman" pitchFamily="18" charset="0"/>
              </a:rPr>
              <a:t> to its concentration i.e., </a:t>
            </a:r>
            <a:r>
              <a:rPr lang="en-US">
                <a:solidFill>
                  <a:srgbClr val="FFFF66"/>
                </a:solidFill>
                <a:latin typeface="Times New Roman" pitchFamily="18" charset="0"/>
                <a:cs typeface="Times New Roman" pitchFamily="18" charset="0"/>
              </a:rPr>
              <a:t>a more concentrated solution gives a higher absorbance reading.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rtl="0" eaLnBrk="1" hangingPunct="1"/>
            <a:r>
              <a:rPr lang="en-US" b="1">
                <a:solidFill>
                  <a:srgbClr val="3399FF"/>
                </a:solidFill>
                <a:latin typeface="Times New Roman" pitchFamily="18" charset="0"/>
                <a:cs typeface="Times New Roman" pitchFamily="18" charset="0"/>
              </a:rPr>
              <a:t>The Colorimeter:</a:t>
            </a:r>
          </a:p>
        </p:txBody>
      </p:sp>
      <p:sp>
        <p:nvSpPr>
          <p:cNvPr id="14339" name="Rectangle 3"/>
          <p:cNvSpPr>
            <a:spLocks noGrp="1" noChangeArrowheads="1"/>
          </p:cNvSpPr>
          <p:nvPr>
            <p:ph type="body" idx="1"/>
          </p:nvPr>
        </p:nvSpPr>
        <p:spPr/>
        <p:txBody>
          <a:bodyPr/>
          <a:lstStyle/>
          <a:p>
            <a:pPr algn="just" rtl="0" eaLnBrk="1" hangingPunct="1"/>
            <a:r>
              <a:rPr lang="en-US" sz="2800" b="1">
                <a:solidFill>
                  <a:srgbClr val="FF00FF"/>
                </a:solidFill>
                <a:latin typeface="Times New Roman" pitchFamily="18" charset="0"/>
                <a:cs typeface="Times New Roman" pitchFamily="18" charset="0"/>
              </a:rPr>
              <a:t>Filter</a:t>
            </a:r>
            <a:r>
              <a:rPr lang="en-US" sz="2800">
                <a:solidFill>
                  <a:schemeClr val="bg1"/>
                </a:solidFill>
                <a:latin typeface="Times New Roman" pitchFamily="18" charset="0"/>
                <a:cs typeface="Times New Roman" pitchFamily="18" charset="0"/>
              </a:rPr>
              <a:t> </a:t>
            </a:r>
            <a:r>
              <a:rPr lang="en-US" sz="2800">
                <a:solidFill>
                  <a:srgbClr val="FF66CC"/>
                </a:solidFill>
                <a:latin typeface="Times New Roman" pitchFamily="18" charset="0"/>
                <a:cs typeface="Times New Roman" pitchFamily="18" charset="0"/>
              </a:rPr>
              <a:t>in the colorimeter is used to</a:t>
            </a:r>
            <a:r>
              <a:rPr lang="en-US" sz="2800">
                <a:solidFill>
                  <a:schemeClr val="bg1"/>
                </a:solidFill>
                <a:latin typeface="Times New Roman" pitchFamily="18" charset="0"/>
                <a:cs typeface="Times New Roman" pitchFamily="18" charset="0"/>
              </a:rPr>
              <a:t> select the color of light which the solute absorbs the most, in order to maximize the accuracy of the experiment. </a:t>
            </a:r>
          </a:p>
          <a:p>
            <a:pPr algn="just" rtl="0" eaLnBrk="1" hangingPunct="1"/>
            <a:r>
              <a:rPr lang="en-US" sz="2800" u="sng">
                <a:solidFill>
                  <a:schemeClr val="bg1"/>
                </a:solidFill>
                <a:latin typeface="Times New Roman" pitchFamily="18" charset="0"/>
                <a:cs typeface="Times New Roman" pitchFamily="18" charset="0"/>
              </a:rPr>
              <a:t>Note that the </a:t>
            </a:r>
            <a:r>
              <a:rPr lang="en-US" sz="2800">
                <a:solidFill>
                  <a:schemeClr val="bg1"/>
                </a:solidFill>
                <a:latin typeface="Times New Roman" pitchFamily="18" charset="0"/>
                <a:cs typeface="Times New Roman" pitchFamily="18" charset="0"/>
                <a:hlinkClick r:id="rId2" tooltip="Colour"/>
              </a:rPr>
              <a:t>colour</a:t>
            </a:r>
            <a:r>
              <a:rPr lang="en-US" sz="2800" u="sng">
                <a:solidFill>
                  <a:schemeClr val="bg1"/>
                </a:solidFill>
                <a:latin typeface="Times New Roman" pitchFamily="18" charset="0"/>
                <a:cs typeface="Times New Roman" pitchFamily="18" charset="0"/>
              </a:rPr>
              <a:t> of the absorbed light is the 'opposite' of the colour of the specimen, so a blue filter would be appropriate for an orange substance</a:t>
            </a:r>
            <a:r>
              <a:rPr lang="en-US" sz="2800">
                <a:solidFill>
                  <a:schemeClr val="bg1"/>
                </a:solidFill>
                <a:latin typeface="Times New Roman" pitchFamily="18" charset="0"/>
                <a:cs typeface="Times New Roman" pitchFamily="18" charset="0"/>
              </a:rPr>
              <a:t>. Sensors measure the amount of light which has passed through the solution, compared to the amount entering, and a display reads the amount absorbed.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rtl="0" eaLnBrk="1" hangingPunct="1"/>
            <a:r>
              <a:rPr lang="en-US" b="1">
                <a:solidFill>
                  <a:srgbClr val="3399FF"/>
                </a:solidFill>
                <a:latin typeface="Times New Roman" pitchFamily="18" charset="0"/>
                <a:cs typeface="Times New Roman" pitchFamily="18" charset="0"/>
              </a:rPr>
              <a:t>The Colorimeter:</a:t>
            </a:r>
          </a:p>
        </p:txBody>
      </p:sp>
      <p:sp>
        <p:nvSpPr>
          <p:cNvPr id="15363" name="Rectangle 3"/>
          <p:cNvSpPr>
            <a:spLocks noGrp="1" noChangeArrowheads="1"/>
          </p:cNvSpPr>
          <p:nvPr>
            <p:ph type="body" idx="1"/>
          </p:nvPr>
        </p:nvSpPr>
        <p:spPr/>
        <p:txBody>
          <a:bodyPr/>
          <a:lstStyle/>
          <a:p>
            <a:pPr algn="just" rtl="0" eaLnBrk="1" hangingPunct="1"/>
            <a:r>
              <a:rPr lang="en-US">
                <a:solidFill>
                  <a:srgbClr val="FF66CC"/>
                </a:solidFill>
                <a:latin typeface="Times New Roman" pitchFamily="18" charset="0"/>
                <a:cs typeface="Times New Roman" pitchFamily="18" charset="0"/>
              </a:rPr>
              <a:t>A quantitative reading for the concentration of a substance can be found by</a:t>
            </a:r>
            <a:r>
              <a:rPr lang="en-US">
                <a:solidFill>
                  <a:schemeClr val="bg1"/>
                </a:solidFill>
                <a:latin typeface="Times New Roman" pitchFamily="18" charset="0"/>
                <a:cs typeface="Times New Roman" pitchFamily="18" charset="0"/>
              </a:rPr>
              <a:t> making up a series of solutions of known concentration of the chemical under study, and plotting a graph of absorbance against concentration. By reading off the absorbance of the specimen substance on the graph, a value for its concentration is found.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Grp="1" noChangeArrowheads="1"/>
          </p:cNvSpPr>
          <p:nvPr>
            <p:ph type="title"/>
          </p:nvPr>
        </p:nvSpPr>
        <p:spPr>
          <a:xfrm>
            <a:off x="457200" y="0"/>
            <a:ext cx="8229600" cy="1143000"/>
          </a:xfrm>
        </p:spPr>
        <p:txBody>
          <a:bodyPr/>
          <a:lstStyle/>
          <a:p>
            <a:pPr eaLnBrk="1" hangingPunct="1"/>
            <a:r>
              <a:rPr lang="en-US" b="1">
                <a:solidFill>
                  <a:srgbClr val="3399FF"/>
                </a:solidFill>
                <a:latin typeface="Times New Roman" pitchFamily="18" charset="0"/>
                <a:cs typeface="Times New Roman" pitchFamily="18" charset="0"/>
              </a:rPr>
              <a:t>How colorimeter works?</a:t>
            </a:r>
          </a:p>
        </p:txBody>
      </p:sp>
      <p:sp>
        <p:nvSpPr>
          <p:cNvPr id="16387" name="Rectangle 9"/>
          <p:cNvSpPr>
            <a:spLocks noGrp="1" noChangeArrowheads="1"/>
          </p:cNvSpPr>
          <p:nvPr>
            <p:ph type="body" sz="half" idx="1"/>
          </p:nvPr>
        </p:nvSpPr>
        <p:spPr>
          <a:xfrm>
            <a:off x="457200" y="1066800"/>
            <a:ext cx="8229600" cy="2719388"/>
          </a:xfrm>
        </p:spPr>
        <p:txBody>
          <a:bodyPr/>
          <a:lstStyle/>
          <a:p>
            <a:pPr algn="just" rtl="0" eaLnBrk="1" hangingPunct="1">
              <a:buFontTx/>
              <a:buNone/>
            </a:pPr>
            <a:r>
              <a:rPr lang="en-US" sz="2800">
                <a:solidFill>
                  <a:schemeClr val="bg1"/>
                </a:solidFill>
                <a:latin typeface="Times New Roman" pitchFamily="18" charset="0"/>
                <a:cs typeface="Times New Roman" pitchFamily="18" charset="0"/>
              </a:rPr>
              <a:t>1- White light from a tungsten lamp passes through a slit, then a condenser lens, to give a parallel beam which falls on the solution under investigation contained in an absorption cell or cuvette. The cell is made of glass with the sides facing the beam cut parallel to each other.</a:t>
            </a:r>
          </a:p>
          <a:p>
            <a:pPr rtl="0" eaLnBrk="1" hangingPunct="1"/>
            <a:endParaRPr lang="en-US" sz="2800">
              <a:solidFill>
                <a:schemeClr val="bg1"/>
              </a:solidFill>
              <a:latin typeface="Times New Roman" pitchFamily="18" charset="0"/>
              <a:cs typeface="Times New Roman" pitchFamily="18" charset="0"/>
            </a:endParaRPr>
          </a:p>
        </p:txBody>
      </p:sp>
      <p:sp>
        <p:nvSpPr>
          <p:cNvPr id="16388" name="Rectangle 36"/>
          <p:cNvSpPr>
            <a:spLocks noChangeArrowheads="1"/>
          </p:cNvSpPr>
          <p:nvPr/>
        </p:nvSpPr>
        <p:spPr bwMode="auto">
          <a:xfrm>
            <a:off x="838200" y="3810000"/>
            <a:ext cx="7848600" cy="2514600"/>
          </a:xfrm>
          <a:prstGeom prst="rect">
            <a:avLst/>
          </a:prstGeom>
          <a:solidFill>
            <a:schemeClr val="bg1"/>
          </a:solidFill>
          <a:ln w="9525">
            <a:solidFill>
              <a:schemeClr val="tx1"/>
            </a:solidFill>
            <a:miter lim="800000"/>
            <a:headEnd/>
            <a:tailEnd/>
          </a:ln>
        </p:spPr>
        <p:txBody>
          <a:bodyPr wrap="none" anchor="ctr"/>
          <a:lstStyle/>
          <a:p>
            <a:endParaRPr lang="en-IN"/>
          </a:p>
        </p:txBody>
      </p:sp>
      <p:pic>
        <p:nvPicPr>
          <p:cNvPr id="16389" name="Picture 5" descr="BD18217_"/>
          <p:cNvPicPr>
            <a:picLocks noChangeAspect="1" noChangeArrowheads="1"/>
          </p:cNvPicPr>
          <p:nvPr/>
        </p:nvPicPr>
        <p:blipFill>
          <a:blip r:embed="rId2" cstate="print"/>
          <a:srcRect/>
          <a:stretch>
            <a:fillRect/>
          </a:stretch>
        </p:blipFill>
        <p:spPr bwMode="auto">
          <a:xfrm>
            <a:off x="914400" y="4394200"/>
            <a:ext cx="717550" cy="1471613"/>
          </a:xfrm>
          <a:prstGeom prst="rect">
            <a:avLst/>
          </a:prstGeom>
          <a:noFill/>
          <a:ln w="9525">
            <a:noFill/>
            <a:miter lim="800000"/>
            <a:headEnd/>
            <a:tailEnd/>
          </a:ln>
        </p:spPr>
      </p:pic>
      <p:sp>
        <p:nvSpPr>
          <p:cNvPr id="16390" name="Line 13"/>
          <p:cNvSpPr>
            <a:spLocks noChangeShapeType="1"/>
          </p:cNvSpPr>
          <p:nvPr/>
        </p:nvSpPr>
        <p:spPr bwMode="auto">
          <a:xfrm flipV="1">
            <a:off x="1651000" y="4559300"/>
            <a:ext cx="574675" cy="392113"/>
          </a:xfrm>
          <a:prstGeom prst="line">
            <a:avLst/>
          </a:prstGeom>
          <a:noFill/>
          <a:ln w="9525">
            <a:solidFill>
              <a:srgbClr val="000000"/>
            </a:solidFill>
            <a:round/>
            <a:headEnd/>
            <a:tailEnd type="triangle" w="med" len="med"/>
          </a:ln>
        </p:spPr>
        <p:txBody>
          <a:bodyPr/>
          <a:lstStyle/>
          <a:p>
            <a:endParaRPr lang="en-IN"/>
          </a:p>
        </p:txBody>
      </p:sp>
      <p:sp>
        <p:nvSpPr>
          <p:cNvPr id="16391" name="Line 14"/>
          <p:cNvSpPr>
            <a:spLocks noChangeShapeType="1"/>
          </p:cNvSpPr>
          <p:nvPr/>
        </p:nvSpPr>
        <p:spPr bwMode="auto">
          <a:xfrm>
            <a:off x="2370138" y="4143375"/>
            <a:ext cx="0" cy="654050"/>
          </a:xfrm>
          <a:prstGeom prst="line">
            <a:avLst/>
          </a:prstGeom>
          <a:noFill/>
          <a:ln w="9525">
            <a:solidFill>
              <a:srgbClr val="660066"/>
            </a:solidFill>
            <a:round/>
            <a:headEnd/>
            <a:tailEnd/>
          </a:ln>
        </p:spPr>
        <p:txBody>
          <a:bodyPr/>
          <a:lstStyle/>
          <a:p>
            <a:endParaRPr lang="en-IN"/>
          </a:p>
        </p:txBody>
      </p:sp>
      <p:sp>
        <p:nvSpPr>
          <p:cNvPr id="16392" name="Line 15"/>
          <p:cNvSpPr>
            <a:spLocks noChangeShapeType="1"/>
          </p:cNvSpPr>
          <p:nvPr/>
        </p:nvSpPr>
        <p:spPr bwMode="auto">
          <a:xfrm>
            <a:off x="2370138" y="5081588"/>
            <a:ext cx="0" cy="654050"/>
          </a:xfrm>
          <a:prstGeom prst="line">
            <a:avLst/>
          </a:prstGeom>
          <a:noFill/>
          <a:ln w="9525">
            <a:solidFill>
              <a:srgbClr val="660066"/>
            </a:solidFill>
            <a:round/>
            <a:headEnd/>
            <a:tailEnd/>
          </a:ln>
        </p:spPr>
        <p:txBody>
          <a:bodyPr/>
          <a:lstStyle/>
          <a:p>
            <a:endParaRPr lang="en-IN"/>
          </a:p>
        </p:txBody>
      </p:sp>
      <p:sp>
        <p:nvSpPr>
          <p:cNvPr id="16393" name="Line 16"/>
          <p:cNvSpPr>
            <a:spLocks noChangeShapeType="1"/>
          </p:cNvSpPr>
          <p:nvPr/>
        </p:nvSpPr>
        <p:spPr bwMode="auto">
          <a:xfrm>
            <a:off x="1651000" y="4951413"/>
            <a:ext cx="574675" cy="0"/>
          </a:xfrm>
          <a:prstGeom prst="line">
            <a:avLst/>
          </a:prstGeom>
          <a:noFill/>
          <a:ln w="9525">
            <a:solidFill>
              <a:srgbClr val="000000"/>
            </a:solidFill>
            <a:round/>
            <a:headEnd/>
            <a:tailEnd type="triangle" w="med" len="med"/>
          </a:ln>
        </p:spPr>
        <p:txBody>
          <a:bodyPr/>
          <a:lstStyle/>
          <a:p>
            <a:endParaRPr lang="en-IN"/>
          </a:p>
        </p:txBody>
      </p:sp>
      <p:sp>
        <p:nvSpPr>
          <p:cNvPr id="16394" name="Line 17"/>
          <p:cNvSpPr>
            <a:spLocks noChangeShapeType="1"/>
          </p:cNvSpPr>
          <p:nvPr/>
        </p:nvSpPr>
        <p:spPr bwMode="auto">
          <a:xfrm>
            <a:off x="1651000" y="4951413"/>
            <a:ext cx="431800" cy="523875"/>
          </a:xfrm>
          <a:prstGeom prst="line">
            <a:avLst/>
          </a:prstGeom>
          <a:noFill/>
          <a:ln w="9525">
            <a:solidFill>
              <a:srgbClr val="000000"/>
            </a:solidFill>
            <a:round/>
            <a:headEnd/>
            <a:tailEnd type="triangle" w="med" len="med"/>
          </a:ln>
        </p:spPr>
        <p:txBody>
          <a:bodyPr/>
          <a:lstStyle/>
          <a:p>
            <a:endParaRPr lang="en-IN"/>
          </a:p>
        </p:txBody>
      </p:sp>
      <p:sp>
        <p:nvSpPr>
          <p:cNvPr id="16395" name="Line 18"/>
          <p:cNvSpPr>
            <a:spLocks noChangeShapeType="1"/>
          </p:cNvSpPr>
          <p:nvPr/>
        </p:nvSpPr>
        <p:spPr bwMode="auto">
          <a:xfrm>
            <a:off x="2370138" y="4951413"/>
            <a:ext cx="430212" cy="0"/>
          </a:xfrm>
          <a:prstGeom prst="line">
            <a:avLst/>
          </a:prstGeom>
          <a:noFill/>
          <a:ln w="9525">
            <a:solidFill>
              <a:srgbClr val="000000"/>
            </a:solidFill>
            <a:round/>
            <a:headEnd/>
            <a:tailEnd type="triangle" w="med" len="med"/>
          </a:ln>
        </p:spPr>
        <p:txBody>
          <a:bodyPr/>
          <a:lstStyle/>
          <a:p>
            <a:endParaRPr lang="en-IN"/>
          </a:p>
        </p:txBody>
      </p:sp>
      <p:sp>
        <p:nvSpPr>
          <p:cNvPr id="39955" name="Oval 19"/>
          <p:cNvSpPr>
            <a:spLocks noChangeArrowheads="1"/>
          </p:cNvSpPr>
          <p:nvPr/>
        </p:nvSpPr>
        <p:spPr bwMode="auto">
          <a:xfrm>
            <a:off x="2943225" y="4143375"/>
            <a:ext cx="287338" cy="1568450"/>
          </a:xfrm>
          <a:prstGeom prst="ellipse">
            <a:avLst/>
          </a:prstGeom>
          <a:gradFill rotWithShape="1">
            <a:gsLst>
              <a:gs pos="0">
                <a:srgbClr val="00C0BC">
                  <a:alpha val="55000"/>
                </a:srgbClr>
              </a:gs>
              <a:gs pos="50000">
                <a:srgbClr val="FFFFFF"/>
              </a:gs>
              <a:gs pos="100000">
                <a:srgbClr val="00C0BC">
                  <a:alpha val="55000"/>
                </a:srgbClr>
              </a:gs>
            </a:gsLst>
            <a:lin ang="5400000" scaled="1"/>
          </a:gradFill>
          <a:ln w="9525">
            <a:solidFill>
              <a:srgbClr val="000000"/>
            </a:solidFill>
            <a:round/>
            <a:headEnd/>
            <a:tailEnd/>
          </a:ln>
        </p:spPr>
        <p:txBody>
          <a:bodyPr/>
          <a:lstStyle/>
          <a:p>
            <a:pPr>
              <a:defRPr/>
            </a:pPr>
            <a:endParaRPr lang="en-IN"/>
          </a:p>
        </p:txBody>
      </p:sp>
      <p:sp>
        <p:nvSpPr>
          <p:cNvPr id="16399" name="Line 20"/>
          <p:cNvSpPr>
            <a:spLocks noChangeShapeType="1"/>
          </p:cNvSpPr>
          <p:nvPr/>
        </p:nvSpPr>
        <p:spPr bwMode="auto">
          <a:xfrm>
            <a:off x="3230563" y="4559300"/>
            <a:ext cx="431800" cy="0"/>
          </a:xfrm>
          <a:prstGeom prst="line">
            <a:avLst/>
          </a:prstGeom>
          <a:noFill/>
          <a:ln w="9525">
            <a:solidFill>
              <a:srgbClr val="000000"/>
            </a:solidFill>
            <a:round/>
            <a:headEnd/>
            <a:tailEnd type="triangle" w="med" len="med"/>
          </a:ln>
        </p:spPr>
        <p:txBody>
          <a:bodyPr/>
          <a:lstStyle/>
          <a:p>
            <a:endParaRPr lang="en-IN"/>
          </a:p>
        </p:txBody>
      </p:sp>
      <p:sp>
        <p:nvSpPr>
          <p:cNvPr id="16400" name="Line 21"/>
          <p:cNvSpPr>
            <a:spLocks noChangeShapeType="1"/>
          </p:cNvSpPr>
          <p:nvPr/>
        </p:nvSpPr>
        <p:spPr bwMode="auto">
          <a:xfrm>
            <a:off x="3230563" y="4951413"/>
            <a:ext cx="431800" cy="0"/>
          </a:xfrm>
          <a:prstGeom prst="line">
            <a:avLst/>
          </a:prstGeom>
          <a:noFill/>
          <a:ln w="9525">
            <a:solidFill>
              <a:srgbClr val="000000"/>
            </a:solidFill>
            <a:round/>
            <a:headEnd/>
            <a:tailEnd type="triangle" w="med" len="med"/>
          </a:ln>
        </p:spPr>
        <p:txBody>
          <a:bodyPr/>
          <a:lstStyle/>
          <a:p>
            <a:endParaRPr lang="en-IN"/>
          </a:p>
        </p:txBody>
      </p:sp>
      <p:sp>
        <p:nvSpPr>
          <p:cNvPr id="16401" name="Line 22"/>
          <p:cNvSpPr>
            <a:spLocks noChangeShapeType="1"/>
          </p:cNvSpPr>
          <p:nvPr/>
        </p:nvSpPr>
        <p:spPr bwMode="auto">
          <a:xfrm>
            <a:off x="3230563" y="5343525"/>
            <a:ext cx="431800" cy="0"/>
          </a:xfrm>
          <a:prstGeom prst="line">
            <a:avLst/>
          </a:prstGeom>
          <a:noFill/>
          <a:ln w="9525">
            <a:solidFill>
              <a:srgbClr val="000000"/>
            </a:solidFill>
            <a:round/>
            <a:headEnd/>
            <a:tailEnd type="triangle" w="med" len="med"/>
          </a:ln>
        </p:spPr>
        <p:txBody>
          <a:bodyPr/>
          <a:lstStyle/>
          <a:p>
            <a:endParaRPr lang="en-IN"/>
          </a:p>
        </p:txBody>
      </p:sp>
      <p:sp>
        <p:nvSpPr>
          <p:cNvPr id="16402" name="Rectangle 23"/>
          <p:cNvSpPr>
            <a:spLocks noChangeArrowheads="1"/>
          </p:cNvSpPr>
          <p:nvPr/>
        </p:nvSpPr>
        <p:spPr bwMode="auto">
          <a:xfrm>
            <a:off x="3805238" y="4273550"/>
            <a:ext cx="430212" cy="1308100"/>
          </a:xfrm>
          <a:prstGeom prst="rect">
            <a:avLst/>
          </a:prstGeom>
          <a:solidFill>
            <a:srgbClr val="333399"/>
          </a:solidFill>
          <a:ln w="9525">
            <a:solidFill>
              <a:srgbClr val="0000FF"/>
            </a:solidFill>
            <a:miter lim="800000"/>
            <a:headEnd/>
            <a:tailEnd/>
          </a:ln>
        </p:spPr>
        <p:txBody>
          <a:bodyPr/>
          <a:lstStyle/>
          <a:p>
            <a:endParaRPr lang="en-IN"/>
          </a:p>
        </p:txBody>
      </p:sp>
      <p:sp>
        <p:nvSpPr>
          <p:cNvPr id="16403" name="Line 24"/>
          <p:cNvSpPr>
            <a:spLocks noChangeShapeType="1"/>
          </p:cNvSpPr>
          <p:nvPr/>
        </p:nvSpPr>
        <p:spPr bwMode="auto">
          <a:xfrm>
            <a:off x="4235450" y="4951413"/>
            <a:ext cx="431800" cy="0"/>
          </a:xfrm>
          <a:prstGeom prst="line">
            <a:avLst/>
          </a:prstGeom>
          <a:noFill/>
          <a:ln w="9525">
            <a:solidFill>
              <a:srgbClr val="000000"/>
            </a:solidFill>
            <a:round/>
            <a:headEnd/>
            <a:tailEnd type="triangle" w="med" len="med"/>
          </a:ln>
        </p:spPr>
        <p:txBody>
          <a:bodyPr/>
          <a:lstStyle/>
          <a:p>
            <a:endParaRPr lang="en-IN"/>
          </a:p>
        </p:txBody>
      </p:sp>
      <p:sp>
        <p:nvSpPr>
          <p:cNvPr id="16404" name="AutoShape 25"/>
          <p:cNvSpPr>
            <a:spLocks noChangeArrowheads="1"/>
          </p:cNvSpPr>
          <p:nvPr/>
        </p:nvSpPr>
        <p:spPr bwMode="auto">
          <a:xfrm>
            <a:off x="4667250" y="4143375"/>
            <a:ext cx="287338" cy="1438275"/>
          </a:xfrm>
          <a:prstGeom prst="flowChartMultidocument">
            <a:avLst/>
          </a:prstGeom>
          <a:solidFill>
            <a:srgbClr val="FF0000"/>
          </a:solidFill>
          <a:ln w="9525">
            <a:solidFill>
              <a:srgbClr val="000000"/>
            </a:solidFill>
            <a:miter lim="800000"/>
            <a:headEnd/>
            <a:tailEnd/>
          </a:ln>
        </p:spPr>
        <p:txBody>
          <a:bodyPr/>
          <a:lstStyle/>
          <a:p>
            <a:endParaRPr lang="en-IN"/>
          </a:p>
        </p:txBody>
      </p:sp>
      <p:sp>
        <p:nvSpPr>
          <p:cNvPr id="16405" name="Line 26"/>
          <p:cNvSpPr>
            <a:spLocks noChangeShapeType="1"/>
          </p:cNvSpPr>
          <p:nvPr/>
        </p:nvSpPr>
        <p:spPr bwMode="auto">
          <a:xfrm>
            <a:off x="4954588" y="4951413"/>
            <a:ext cx="430212" cy="0"/>
          </a:xfrm>
          <a:prstGeom prst="line">
            <a:avLst/>
          </a:prstGeom>
          <a:noFill/>
          <a:ln w="9525">
            <a:solidFill>
              <a:srgbClr val="000000"/>
            </a:solidFill>
            <a:round/>
            <a:headEnd/>
            <a:tailEnd type="triangle" w="med" len="med"/>
          </a:ln>
        </p:spPr>
        <p:txBody>
          <a:bodyPr/>
          <a:lstStyle/>
          <a:p>
            <a:endParaRPr lang="en-IN"/>
          </a:p>
        </p:txBody>
      </p:sp>
      <p:sp>
        <p:nvSpPr>
          <p:cNvPr id="16406" name="Rectangle 27" descr="Woven mat"/>
          <p:cNvSpPr>
            <a:spLocks noChangeArrowheads="1"/>
          </p:cNvSpPr>
          <p:nvPr/>
        </p:nvSpPr>
        <p:spPr bwMode="auto">
          <a:xfrm>
            <a:off x="5384800" y="4273550"/>
            <a:ext cx="142875" cy="1300163"/>
          </a:xfrm>
          <a:prstGeom prst="rect">
            <a:avLst/>
          </a:prstGeom>
          <a:blipFill dpi="0" rotWithShape="1">
            <a:blip r:embed="rId3" cstate="print"/>
            <a:srcRect/>
            <a:tile tx="0" ty="0" sx="100000" sy="100000" flip="none" algn="tl"/>
          </a:blipFill>
          <a:ln w="9525">
            <a:solidFill>
              <a:srgbClr val="000000"/>
            </a:solidFill>
            <a:miter lim="800000"/>
            <a:headEnd/>
            <a:tailEnd/>
          </a:ln>
        </p:spPr>
        <p:txBody>
          <a:bodyPr/>
          <a:lstStyle/>
          <a:p>
            <a:endParaRPr lang="en-IN"/>
          </a:p>
        </p:txBody>
      </p:sp>
      <p:sp>
        <p:nvSpPr>
          <p:cNvPr id="16407" name="Freeform 28"/>
          <p:cNvSpPr>
            <a:spLocks/>
          </p:cNvSpPr>
          <p:nvPr/>
        </p:nvSpPr>
        <p:spPr bwMode="auto">
          <a:xfrm>
            <a:off x="5384800" y="5475288"/>
            <a:ext cx="717550" cy="442912"/>
          </a:xfrm>
          <a:custGeom>
            <a:avLst/>
            <a:gdLst>
              <a:gd name="T0" fmla="*/ 78852 w 819"/>
              <a:gd name="T1" fmla="*/ 85175 h 780"/>
              <a:gd name="T2" fmla="*/ 0 w 819"/>
              <a:gd name="T3" fmla="*/ 229974 h 780"/>
              <a:gd name="T4" fmla="*/ 13142 w 819"/>
              <a:gd name="T5" fmla="*/ 349219 h 780"/>
              <a:gd name="T6" fmla="*/ 39426 w 819"/>
              <a:gd name="T7" fmla="*/ 374772 h 780"/>
              <a:gd name="T8" fmla="*/ 105136 w 819"/>
              <a:gd name="T9" fmla="*/ 366254 h 780"/>
              <a:gd name="T10" fmla="*/ 223413 w 819"/>
              <a:gd name="T11" fmla="*/ 289596 h 780"/>
              <a:gd name="T12" fmla="*/ 183987 w 819"/>
              <a:gd name="T13" fmla="*/ 136281 h 780"/>
              <a:gd name="T14" fmla="*/ 118277 w 819"/>
              <a:gd name="T15" fmla="*/ 144798 h 780"/>
              <a:gd name="T16" fmla="*/ 105136 w 819"/>
              <a:gd name="T17" fmla="*/ 170351 h 780"/>
              <a:gd name="T18" fmla="*/ 91994 w 819"/>
              <a:gd name="T19" fmla="*/ 212938 h 780"/>
              <a:gd name="T20" fmla="*/ 183987 w 819"/>
              <a:gd name="T21" fmla="*/ 400324 h 780"/>
              <a:gd name="T22" fmla="*/ 275981 w 819"/>
              <a:gd name="T23" fmla="*/ 391807 h 780"/>
              <a:gd name="T24" fmla="*/ 394258 w 819"/>
              <a:gd name="T25" fmla="*/ 332184 h 780"/>
              <a:gd name="T26" fmla="*/ 354832 w 819"/>
              <a:gd name="T27" fmla="*/ 144798 h 780"/>
              <a:gd name="T28" fmla="*/ 315407 w 819"/>
              <a:gd name="T29" fmla="*/ 161833 h 780"/>
              <a:gd name="T30" fmla="*/ 262839 w 819"/>
              <a:gd name="T31" fmla="*/ 212938 h 780"/>
              <a:gd name="T32" fmla="*/ 341690 w 819"/>
              <a:gd name="T33" fmla="*/ 442912 h 780"/>
              <a:gd name="T34" fmla="*/ 538820 w 819"/>
              <a:gd name="T35" fmla="*/ 383289 h 780"/>
              <a:gd name="T36" fmla="*/ 591387 w 819"/>
              <a:gd name="T37" fmla="*/ 332184 h 780"/>
              <a:gd name="T38" fmla="*/ 578245 w 819"/>
              <a:gd name="T39" fmla="*/ 161833 h 780"/>
              <a:gd name="T40" fmla="*/ 551962 w 819"/>
              <a:gd name="T41" fmla="*/ 127763 h 780"/>
              <a:gd name="T42" fmla="*/ 512536 w 819"/>
              <a:gd name="T43" fmla="*/ 136281 h 780"/>
              <a:gd name="T44" fmla="*/ 499394 w 819"/>
              <a:gd name="T45" fmla="*/ 323666 h 780"/>
              <a:gd name="T46" fmla="*/ 551962 w 819"/>
              <a:gd name="T47" fmla="*/ 374772 h 780"/>
              <a:gd name="T48" fmla="*/ 709665 w 819"/>
              <a:gd name="T49" fmla="*/ 340702 h 780"/>
              <a:gd name="T50" fmla="*/ 696523 w 819"/>
              <a:gd name="T51" fmla="*/ 170351 h 780"/>
              <a:gd name="T52" fmla="*/ 670239 w 819"/>
              <a:gd name="T53" fmla="*/ 102210 h 780"/>
              <a:gd name="T54" fmla="*/ 630813 w 819"/>
              <a:gd name="T55" fmla="*/ 85175 h 780"/>
              <a:gd name="T56" fmla="*/ 525678 w 819"/>
              <a:gd name="T57" fmla="*/ 34070 h 780"/>
              <a:gd name="T58" fmla="*/ 512536 w 819"/>
              <a:gd name="T59" fmla="*/ 0 h 7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9"/>
              <a:gd name="T91" fmla="*/ 0 h 780"/>
              <a:gd name="T92" fmla="*/ 819 w 819"/>
              <a:gd name="T93" fmla="*/ 780 h 7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9" h="780">
                <a:moveTo>
                  <a:pt x="90" y="150"/>
                </a:moveTo>
                <a:cubicBezTo>
                  <a:pt x="28" y="233"/>
                  <a:pt x="19" y="308"/>
                  <a:pt x="0" y="405"/>
                </a:cubicBezTo>
                <a:cubicBezTo>
                  <a:pt x="5" y="475"/>
                  <a:pt x="3" y="546"/>
                  <a:pt x="15" y="615"/>
                </a:cubicBezTo>
                <a:cubicBezTo>
                  <a:pt x="18" y="633"/>
                  <a:pt x="28" y="655"/>
                  <a:pt x="45" y="660"/>
                </a:cubicBezTo>
                <a:cubicBezTo>
                  <a:pt x="70" y="667"/>
                  <a:pt x="95" y="650"/>
                  <a:pt x="120" y="645"/>
                </a:cubicBezTo>
                <a:cubicBezTo>
                  <a:pt x="176" y="607"/>
                  <a:pt x="217" y="566"/>
                  <a:pt x="255" y="510"/>
                </a:cubicBezTo>
                <a:cubicBezTo>
                  <a:pt x="270" y="406"/>
                  <a:pt x="312" y="308"/>
                  <a:pt x="210" y="240"/>
                </a:cubicBezTo>
                <a:cubicBezTo>
                  <a:pt x="185" y="245"/>
                  <a:pt x="156" y="241"/>
                  <a:pt x="135" y="255"/>
                </a:cubicBezTo>
                <a:cubicBezTo>
                  <a:pt x="122" y="264"/>
                  <a:pt x="124" y="285"/>
                  <a:pt x="120" y="300"/>
                </a:cubicBezTo>
                <a:cubicBezTo>
                  <a:pt x="114" y="325"/>
                  <a:pt x="110" y="350"/>
                  <a:pt x="105" y="375"/>
                </a:cubicBezTo>
                <a:cubicBezTo>
                  <a:pt x="117" y="609"/>
                  <a:pt x="47" y="651"/>
                  <a:pt x="210" y="705"/>
                </a:cubicBezTo>
                <a:cubicBezTo>
                  <a:pt x="245" y="700"/>
                  <a:pt x="281" y="700"/>
                  <a:pt x="315" y="690"/>
                </a:cubicBezTo>
                <a:cubicBezTo>
                  <a:pt x="365" y="675"/>
                  <a:pt x="407" y="614"/>
                  <a:pt x="450" y="585"/>
                </a:cubicBezTo>
                <a:cubicBezTo>
                  <a:pt x="488" y="470"/>
                  <a:pt x="513" y="327"/>
                  <a:pt x="405" y="255"/>
                </a:cubicBezTo>
                <a:cubicBezTo>
                  <a:pt x="390" y="265"/>
                  <a:pt x="372" y="271"/>
                  <a:pt x="360" y="285"/>
                </a:cubicBezTo>
                <a:cubicBezTo>
                  <a:pt x="336" y="312"/>
                  <a:pt x="300" y="375"/>
                  <a:pt x="300" y="375"/>
                </a:cubicBezTo>
                <a:cubicBezTo>
                  <a:pt x="307" y="502"/>
                  <a:pt x="265" y="697"/>
                  <a:pt x="390" y="780"/>
                </a:cubicBezTo>
                <a:cubicBezTo>
                  <a:pt x="482" y="765"/>
                  <a:pt x="554" y="753"/>
                  <a:pt x="615" y="675"/>
                </a:cubicBezTo>
                <a:cubicBezTo>
                  <a:pt x="637" y="647"/>
                  <a:pt x="675" y="585"/>
                  <a:pt x="675" y="585"/>
                </a:cubicBezTo>
                <a:cubicBezTo>
                  <a:pt x="670" y="485"/>
                  <a:pt x="672" y="384"/>
                  <a:pt x="660" y="285"/>
                </a:cubicBezTo>
                <a:cubicBezTo>
                  <a:pt x="657" y="263"/>
                  <a:pt x="649" y="237"/>
                  <a:pt x="630" y="225"/>
                </a:cubicBezTo>
                <a:cubicBezTo>
                  <a:pt x="616" y="217"/>
                  <a:pt x="600" y="235"/>
                  <a:pt x="585" y="240"/>
                </a:cubicBezTo>
                <a:cubicBezTo>
                  <a:pt x="543" y="366"/>
                  <a:pt x="554" y="409"/>
                  <a:pt x="570" y="570"/>
                </a:cubicBezTo>
                <a:cubicBezTo>
                  <a:pt x="579" y="657"/>
                  <a:pt x="567" y="639"/>
                  <a:pt x="630" y="660"/>
                </a:cubicBezTo>
                <a:cubicBezTo>
                  <a:pt x="635" y="659"/>
                  <a:pt x="804" y="669"/>
                  <a:pt x="810" y="600"/>
                </a:cubicBezTo>
                <a:cubicBezTo>
                  <a:pt x="819" y="500"/>
                  <a:pt x="803" y="400"/>
                  <a:pt x="795" y="300"/>
                </a:cubicBezTo>
                <a:cubicBezTo>
                  <a:pt x="795" y="297"/>
                  <a:pt x="777" y="195"/>
                  <a:pt x="765" y="180"/>
                </a:cubicBezTo>
                <a:cubicBezTo>
                  <a:pt x="754" y="166"/>
                  <a:pt x="735" y="160"/>
                  <a:pt x="720" y="150"/>
                </a:cubicBezTo>
                <a:cubicBezTo>
                  <a:pt x="677" y="85"/>
                  <a:pt x="663" y="102"/>
                  <a:pt x="600" y="60"/>
                </a:cubicBezTo>
                <a:cubicBezTo>
                  <a:pt x="583" y="10"/>
                  <a:pt x="585" y="31"/>
                  <a:pt x="585" y="0"/>
                </a:cubicBezTo>
              </a:path>
            </a:pathLst>
          </a:custGeom>
          <a:noFill/>
          <a:ln w="9525">
            <a:solidFill>
              <a:srgbClr val="583A1C"/>
            </a:solidFill>
            <a:round/>
            <a:headEnd/>
            <a:tailEnd/>
          </a:ln>
        </p:spPr>
        <p:txBody>
          <a:bodyPr/>
          <a:lstStyle/>
          <a:p>
            <a:endParaRPr lang="en-IN"/>
          </a:p>
        </p:txBody>
      </p:sp>
      <p:sp>
        <p:nvSpPr>
          <p:cNvPr id="16408" name="Rectangle 29" descr="Woven mat"/>
          <p:cNvSpPr>
            <a:spLocks noChangeArrowheads="1"/>
          </p:cNvSpPr>
          <p:nvPr/>
        </p:nvSpPr>
        <p:spPr bwMode="auto">
          <a:xfrm>
            <a:off x="5959475" y="4273550"/>
            <a:ext cx="142875" cy="1308100"/>
          </a:xfrm>
          <a:prstGeom prst="rect">
            <a:avLst/>
          </a:prstGeom>
          <a:blipFill dpi="0" rotWithShape="1">
            <a:blip r:embed="rId3" cstate="print"/>
            <a:srcRect/>
            <a:tile tx="0" ty="0" sx="100000" sy="100000" flip="none" algn="tl"/>
          </a:blipFill>
          <a:ln w="9525">
            <a:solidFill>
              <a:srgbClr val="000000"/>
            </a:solidFill>
            <a:miter lim="800000"/>
            <a:headEnd/>
            <a:tailEnd/>
          </a:ln>
        </p:spPr>
        <p:txBody>
          <a:bodyPr/>
          <a:lstStyle/>
          <a:p>
            <a:endParaRPr lang="en-IN"/>
          </a:p>
        </p:txBody>
      </p:sp>
      <p:sp>
        <p:nvSpPr>
          <p:cNvPr id="16409" name="Freeform 30"/>
          <p:cNvSpPr>
            <a:spLocks/>
          </p:cNvSpPr>
          <p:nvPr/>
        </p:nvSpPr>
        <p:spPr bwMode="auto">
          <a:xfrm>
            <a:off x="5527675" y="4011613"/>
            <a:ext cx="644525" cy="295275"/>
          </a:xfrm>
          <a:custGeom>
            <a:avLst/>
            <a:gdLst>
              <a:gd name="T0" fmla="*/ 0 w 808"/>
              <a:gd name="T1" fmla="*/ 284339 h 405"/>
              <a:gd name="T2" fmla="*/ 59826 w 808"/>
              <a:gd name="T3" fmla="*/ 32808 h 405"/>
              <a:gd name="T4" fmla="*/ 95722 w 808"/>
              <a:gd name="T5" fmla="*/ 10936 h 405"/>
              <a:gd name="T6" fmla="*/ 107687 w 808"/>
              <a:gd name="T7" fmla="*/ 240594 h 405"/>
              <a:gd name="T8" fmla="*/ 191443 w 808"/>
              <a:gd name="T9" fmla="*/ 21872 h 405"/>
              <a:gd name="T10" fmla="*/ 227339 w 808"/>
              <a:gd name="T11" fmla="*/ 196850 h 405"/>
              <a:gd name="T12" fmla="*/ 215373 w 808"/>
              <a:gd name="T13" fmla="*/ 273403 h 405"/>
              <a:gd name="T14" fmla="*/ 167513 w 808"/>
              <a:gd name="T15" fmla="*/ 251531 h 405"/>
              <a:gd name="T16" fmla="*/ 179478 w 808"/>
              <a:gd name="T17" fmla="*/ 65617 h 405"/>
              <a:gd name="T18" fmla="*/ 215373 w 808"/>
              <a:gd name="T19" fmla="*/ 43744 h 405"/>
              <a:gd name="T20" fmla="*/ 335025 w 808"/>
              <a:gd name="T21" fmla="*/ 10936 h 405"/>
              <a:gd name="T22" fmla="*/ 406816 w 808"/>
              <a:gd name="T23" fmla="*/ 54681 h 405"/>
              <a:gd name="T24" fmla="*/ 394851 w 808"/>
              <a:gd name="T25" fmla="*/ 109361 h 405"/>
              <a:gd name="T26" fmla="*/ 370921 w 808"/>
              <a:gd name="T27" fmla="*/ 196850 h 405"/>
              <a:gd name="T28" fmla="*/ 358956 w 808"/>
              <a:gd name="T29" fmla="*/ 229658 h 405"/>
              <a:gd name="T30" fmla="*/ 323060 w 808"/>
              <a:gd name="T31" fmla="*/ 240594 h 405"/>
              <a:gd name="T32" fmla="*/ 251269 w 808"/>
              <a:gd name="T33" fmla="*/ 196850 h 405"/>
              <a:gd name="T34" fmla="*/ 275199 w 808"/>
              <a:gd name="T35" fmla="*/ 131233 h 405"/>
              <a:gd name="T36" fmla="*/ 323060 w 808"/>
              <a:gd name="T37" fmla="*/ 76553 h 405"/>
              <a:gd name="T38" fmla="*/ 382886 w 808"/>
              <a:gd name="T39" fmla="*/ 21872 h 405"/>
              <a:gd name="T40" fmla="*/ 454677 w 808"/>
              <a:gd name="T41" fmla="*/ 0 h 405"/>
              <a:gd name="T42" fmla="*/ 502538 w 808"/>
              <a:gd name="T43" fmla="*/ 10936 h 405"/>
              <a:gd name="T44" fmla="*/ 514503 w 808"/>
              <a:gd name="T45" fmla="*/ 43744 h 405"/>
              <a:gd name="T46" fmla="*/ 478608 w 808"/>
              <a:gd name="T47" fmla="*/ 185914 h 405"/>
              <a:gd name="T48" fmla="*/ 418782 w 808"/>
              <a:gd name="T49" fmla="*/ 131233 h 405"/>
              <a:gd name="T50" fmla="*/ 466643 w 808"/>
              <a:gd name="T51" fmla="*/ 65617 h 405"/>
              <a:gd name="T52" fmla="*/ 538434 w 808"/>
              <a:gd name="T53" fmla="*/ 21872 h 405"/>
              <a:gd name="T54" fmla="*/ 610225 w 808"/>
              <a:gd name="T55" fmla="*/ 32808 h 405"/>
              <a:gd name="T56" fmla="*/ 634155 w 808"/>
              <a:gd name="T57" fmla="*/ 98425 h 405"/>
              <a:gd name="T58" fmla="*/ 586294 w 808"/>
              <a:gd name="T59" fmla="*/ 153106 h 405"/>
              <a:gd name="T60" fmla="*/ 502538 w 808"/>
              <a:gd name="T61" fmla="*/ 240594 h 405"/>
              <a:gd name="T62" fmla="*/ 466643 w 808"/>
              <a:gd name="T63" fmla="*/ 295275 h 4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8"/>
              <a:gd name="T97" fmla="*/ 0 h 405"/>
              <a:gd name="T98" fmla="*/ 808 w 808"/>
              <a:gd name="T99" fmla="*/ 405 h 4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8" h="405">
                <a:moveTo>
                  <a:pt x="0" y="390"/>
                </a:moveTo>
                <a:cubicBezTo>
                  <a:pt x="14" y="265"/>
                  <a:pt x="36" y="163"/>
                  <a:pt x="75" y="45"/>
                </a:cubicBezTo>
                <a:cubicBezTo>
                  <a:pt x="81" y="28"/>
                  <a:pt x="105" y="25"/>
                  <a:pt x="120" y="15"/>
                </a:cubicBezTo>
                <a:cubicBezTo>
                  <a:pt x="239" y="94"/>
                  <a:pt x="242" y="223"/>
                  <a:pt x="135" y="330"/>
                </a:cubicBezTo>
                <a:cubicBezTo>
                  <a:pt x="98" y="218"/>
                  <a:pt x="119" y="70"/>
                  <a:pt x="240" y="30"/>
                </a:cubicBezTo>
                <a:cubicBezTo>
                  <a:pt x="332" y="91"/>
                  <a:pt x="317" y="174"/>
                  <a:pt x="285" y="270"/>
                </a:cubicBezTo>
                <a:cubicBezTo>
                  <a:pt x="280" y="305"/>
                  <a:pt x="295" y="350"/>
                  <a:pt x="270" y="375"/>
                </a:cubicBezTo>
                <a:cubicBezTo>
                  <a:pt x="254" y="391"/>
                  <a:pt x="213" y="367"/>
                  <a:pt x="210" y="345"/>
                </a:cubicBezTo>
                <a:cubicBezTo>
                  <a:pt x="197" y="261"/>
                  <a:pt x="207" y="173"/>
                  <a:pt x="225" y="90"/>
                </a:cubicBezTo>
                <a:cubicBezTo>
                  <a:pt x="229" y="72"/>
                  <a:pt x="254" y="68"/>
                  <a:pt x="270" y="60"/>
                </a:cubicBezTo>
                <a:cubicBezTo>
                  <a:pt x="316" y="37"/>
                  <a:pt x="372" y="31"/>
                  <a:pt x="420" y="15"/>
                </a:cubicBezTo>
                <a:cubicBezTo>
                  <a:pt x="458" y="24"/>
                  <a:pt x="503" y="22"/>
                  <a:pt x="510" y="75"/>
                </a:cubicBezTo>
                <a:cubicBezTo>
                  <a:pt x="513" y="100"/>
                  <a:pt x="501" y="125"/>
                  <a:pt x="495" y="150"/>
                </a:cubicBezTo>
                <a:cubicBezTo>
                  <a:pt x="486" y="190"/>
                  <a:pt x="478" y="231"/>
                  <a:pt x="465" y="270"/>
                </a:cubicBezTo>
                <a:cubicBezTo>
                  <a:pt x="460" y="285"/>
                  <a:pt x="461" y="304"/>
                  <a:pt x="450" y="315"/>
                </a:cubicBezTo>
                <a:cubicBezTo>
                  <a:pt x="439" y="326"/>
                  <a:pt x="420" y="325"/>
                  <a:pt x="405" y="330"/>
                </a:cubicBezTo>
                <a:cubicBezTo>
                  <a:pt x="375" y="310"/>
                  <a:pt x="345" y="290"/>
                  <a:pt x="315" y="270"/>
                </a:cubicBezTo>
                <a:cubicBezTo>
                  <a:pt x="289" y="252"/>
                  <a:pt x="335" y="210"/>
                  <a:pt x="345" y="180"/>
                </a:cubicBezTo>
                <a:cubicBezTo>
                  <a:pt x="366" y="118"/>
                  <a:pt x="347" y="144"/>
                  <a:pt x="405" y="105"/>
                </a:cubicBezTo>
                <a:cubicBezTo>
                  <a:pt x="432" y="64"/>
                  <a:pt x="433" y="51"/>
                  <a:pt x="480" y="30"/>
                </a:cubicBezTo>
                <a:cubicBezTo>
                  <a:pt x="509" y="17"/>
                  <a:pt x="570" y="0"/>
                  <a:pt x="570" y="0"/>
                </a:cubicBezTo>
                <a:cubicBezTo>
                  <a:pt x="590" y="5"/>
                  <a:pt x="614" y="2"/>
                  <a:pt x="630" y="15"/>
                </a:cubicBezTo>
                <a:cubicBezTo>
                  <a:pt x="642" y="25"/>
                  <a:pt x="645" y="44"/>
                  <a:pt x="645" y="60"/>
                </a:cubicBezTo>
                <a:cubicBezTo>
                  <a:pt x="645" y="203"/>
                  <a:pt x="652" y="177"/>
                  <a:pt x="600" y="255"/>
                </a:cubicBezTo>
                <a:cubicBezTo>
                  <a:pt x="579" y="245"/>
                  <a:pt x="509" y="227"/>
                  <a:pt x="525" y="180"/>
                </a:cubicBezTo>
                <a:cubicBezTo>
                  <a:pt x="536" y="146"/>
                  <a:pt x="565" y="120"/>
                  <a:pt x="585" y="90"/>
                </a:cubicBezTo>
                <a:cubicBezTo>
                  <a:pt x="605" y="60"/>
                  <a:pt x="675" y="30"/>
                  <a:pt x="675" y="30"/>
                </a:cubicBezTo>
                <a:cubicBezTo>
                  <a:pt x="705" y="35"/>
                  <a:pt x="742" y="25"/>
                  <a:pt x="765" y="45"/>
                </a:cubicBezTo>
                <a:cubicBezTo>
                  <a:pt x="789" y="66"/>
                  <a:pt x="795" y="135"/>
                  <a:pt x="795" y="135"/>
                </a:cubicBezTo>
                <a:cubicBezTo>
                  <a:pt x="761" y="236"/>
                  <a:pt x="808" y="126"/>
                  <a:pt x="735" y="210"/>
                </a:cubicBezTo>
                <a:cubicBezTo>
                  <a:pt x="613" y="350"/>
                  <a:pt x="731" y="263"/>
                  <a:pt x="630" y="330"/>
                </a:cubicBezTo>
                <a:cubicBezTo>
                  <a:pt x="594" y="384"/>
                  <a:pt x="608" y="359"/>
                  <a:pt x="585" y="405"/>
                </a:cubicBezTo>
              </a:path>
            </a:pathLst>
          </a:custGeom>
          <a:noFill/>
          <a:ln w="9525">
            <a:solidFill>
              <a:srgbClr val="583A1C"/>
            </a:solidFill>
            <a:round/>
            <a:headEnd/>
            <a:tailEnd/>
          </a:ln>
        </p:spPr>
        <p:txBody>
          <a:bodyPr/>
          <a:lstStyle/>
          <a:p>
            <a:endParaRPr lang="en-IN"/>
          </a:p>
        </p:txBody>
      </p:sp>
      <p:sp>
        <p:nvSpPr>
          <p:cNvPr id="16410" name="Line 31"/>
          <p:cNvSpPr>
            <a:spLocks noChangeShapeType="1"/>
          </p:cNvSpPr>
          <p:nvPr/>
        </p:nvSpPr>
        <p:spPr bwMode="auto">
          <a:xfrm>
            <a:off x="6102350" y="4951413"/>
            <a:ext cx="430213" cy="0"/>
          </a:xfrm>
          <a:prstGeom prst="line">
            <a:avLst/>
          </a:prstGeom>
          <a:noFill/>
          <a:ln w="9525">
            <a:solidFill>
              <a:srgbClr val="000000"/>
            </a:solidFill>
            <a:round/>
            <a:headEnd/>
            <a:tailEnd type="triangle" w="med" len="med"/>
          </a:ln>
        </p:spPr>
        <p:txBody>
          <a:bodyPr/>
          <a:lstStyle/>
          <a:p>
            <a:endParaRPr lang="en-IN"/>
          </a:p>
        </p:txBody>
      </p:sp>
      <p:sp>
        <p:nvSpPr>
          <p:cNvPr id="16411" name="Oval 32"/>
          <p:cNvSpPr>
            <a:spLocks noChangeArrowheads="1"/>
          </p:cNvSpPr>
          <p:nvPr/>
        </p:nvSpPr>
        <p:spPr bwMode="auto">
          <a:xfrm>
            <a:off x="6677025" y="4559300"/>
            <a:ext cx="860425" cy="784225"/>
          </a:xfrm>
          <a:prstGeom prst="ellipse">
            <a:avLst/>
          </a:prstGeom>
          <a:gradFill rotWithShape="1">
            <a:gsLst>
              <a:gs pos="0">
                <a:srgbClr val="660066"/>
              </a:gs>
              <a:gs pos="100000">
                <a:srgbClr val="FFFFFF"/>
              </a:gs>
            </a:gsLst>
            <a:path path="rect">
              <a:fillToRect t="100000" r="100000"/>
            </a:path>
          </a:gradFill>
          <a:ln w="9525">
            <a:solidFill>
              <a:srgbClr val="000000"/>
            </a:solidFill>
            <a:round/>
            <a:headEnd/>
            <a:tailEnd/>
          </a:ln>
        </p:spPr>
        <p:txBody>
          <a:bodyPr/>
          <a:lstStyle/>
          <a:p>
            <a:endParaRPr lang="en-IN"/>
          </a:p>
        </p:txBody>
      </p:sp>
      <p:sp>
        <p:nvSpPr>
          <p:cNvPr id="16412" name="Line 33"/>
          <p:cNvSpPr>
            <a:spLocks noChangeShapeType="1"/>
          </p:cNvSpPr>
          <p:nvPr/>
        </p:nvSpPr>
        <p:spPr bwMode="auto">
          <a:xfrm flipV="1">
            <a:off x="7107238" y="4689475"/>
            <a:ext cx="266700" cy="277813"/>
          </a:xfrm>
          <a:prstGeom prst="line">
            <a:avLst/>
          </a:prstGeom>
          <a:noFill/>
          <a:ln w="9525">
            <a:solidFill>
              <a:srgbClr val="660066"/>
            </a:solidFill>
            <a:round/>
            <a:headEnd/>
            <a:tailEnd type="triangle" w="med" len="med"/>
          </a:ln>
        </p:spPr>
        <p:txBody>
          <a:bodyPr/>
          <a:lstStyle/>
          <a:p>
            <a:endParaRPr lang="en-IN"/>
          </a:p>
        </p:txBody>
      </p:sp>
      <p:sp>
        <p:nvSpPr>
          <p:cNvPr id="16413" name="Rectangle 34"/>
          <p:cNvSpPr>
            <a:spLocks noChangeArrowheads="1"/>
          </p:cNvSpPr>
          <p:nvPr/>
        </p:nvSpPr>
        <p:spPr bwMode="auto">
          <a:xfrm>
            <a:off x="933450" y="3805238"/>
            <a:ext cx="338138" cy="549275"/>
          </a:xfrm>
          <a:prstGeom prst="rect">
            <a:avLst/>
          </a:prstGeom>
          <a:solidFill>
            <a:srgbClr val="F8FCFF"/>
          </a:solidFill>
          <a:ln w="9525">
            <a:noFill/>
            <a:miter lim="800000"/>
            <a:headEnd/>
            <a:tailEnd/>
          </a:ln>
        </p:spPr>
        <p:txBody>
          <a:bodyPr wrap="none" anchor="ctr">
            <a:spAutoFit/>
          </a:bodyPr>
          <a:lstStyle/>
          <a:p>
            <a:pPr algn="l" rtl="0"/>
            <a:r>
              <a:rPr lang="en-US" sz="1200" b="1">
                <a:solidFill>
                  <a:srgbClr val="000000"/>
                </a:solidFill>
                <a:latin typeface="Times New Roman" pitchFamily="18" charset="0"/>
                <a:cs typeface="Times New Roman" pitchFamily="18" charset="0"/>
              </a:rPr>
              <a:t>    </a:t>
            </a:r>
            <a:endParaRPr lang="en-US" sz="1200">
              <a:solidFill>
                <a:srgbClr val="000000"/>
              </a:solidFill>
              <a:latin typeface="Verdana" pitchFamily="34" charset="0"/>
              <a:cs typeface="Times New Roman" pitchFamily="18" charset="0"/>
            </a:endParaRPr>
          </a:p>
          <a:p>
            <a:pPr algn="l" rtl="0" eaLnBrk="0" hangingPunct="0"/>
            <a:endParaRPr lang="en-US"/>
          </a:p>
        </p:txBody>
      </p:sp>
      <p:sp>
        <p:nvSpPr>
          <p:cNvPr id="16414" name="Rectangle 35"/>
          <p:cNvSpPr>
            <a:spLocks noChangeArrowheads="1"/>
          </p:cNvSpPr>
          <p:nvPr/>
        </p:nvSpPr>
        <p:spPr bwMode="auto">
          <a:xfrm>
            <a:off x="838200" y="5851525"/>
            <a:ext cx="7848600" cy="523220"/>
          </a:xfrm>
          <a:prstGeom prst="rect">
            <a:avLst/>
          </a:prstGeom>
          <a:solidFill>
            <a:srgbClr val="F8FCFF"/>
          </a:solidFill>
          <a:ln w="9525">
            <a:noFill/>
            <a:miter lim="800000"/>
            <a:headEnd/>
            <a:tailEnd/>
          </a:ln>
        </p:spPr>
        <p:txBody>
          <a:bodyPr anchor="ctr">
            <a:spAutoFit/>
          </a:bodyPr>
          <a:lstStyle/>
          <a:p>
            <a:pPr algn="justLow" rtl="0"/>
            <a:r>
              <a:rPr lang="en-US" sz="1400" b="1" dirty="0">
                <a:solidFill>
                  <a:srgbClr val="008000"/>
                </a:solidFill>
                <a:latin typeface="Times New Roman" pitchFamily="18" charset="0"/>
                <a:cs typeface="Times New Roman" pitchFamily="18" charset="0"/>
              </a:rPr>
              <a:t>Light source        </a:t>
            </a:r>
            <a:r>
              <a:rPr lang="en-US" sz="1400" b="1" dirty="0">
                <a:solidFill>
                  <a:srgbClr val="FF00FF"/>
                </a:solidFill>
                <a:latin typeface="Times New Roman" pitchFamily="18" charset="0"/>
                <a:cs typeface="Times New Roman" pitchFamily="18" charset="0"/>
              </a:rPr>
              <a:t>slit</a:t>
            </a:r>
            <a:r>
              <a:rPr lang="en-US" sz="1400" b="1" dirty="0">
                <a:solidFill>
                  <a:srgbClr val="000000"/>
                </a:solidFill>
                <a:latin typeface="Times New Roman" pitchFamily="18" charset="0"/>
                <a:cs typeface="Times New Roman" pitchFamily="18" charset="0"/>
              </a:rPr>
              <a:t>    </a:t>
            </a:r>
            <a:r>
              <a:rPr lang="en-US" sz="1400" b="1" dirty="0">
                <a:solidFill>
                  <a:srgbClr val="3399FF"/>
                </a:solidFill>
                <a:latin typeface="Times New Roman" pitchFamily="18" charset="0"/>
                <a:cs typeface="Times New Roman" pitchFamily="18" charset="0"/>
              </a:rPr>
              <a:t>condenser    </a:t>
            </a:r>
            <a:r>
              <a:rPr lang="en-US" sz="1400" b="1" dirty="0" err="1">
                <a:solidFill>
                  <a:schemeClr val="accent2"/>
                </a:solidFill>
                <a:latin typeface="Times New Roman" pitchFamily="18" charset="0"/>
                <a:cs typeface="Times New Roman" pitchFamily="18" charset="0"/>
              </a:rPr>
              <a:t>cuvette</a:t>
            </a:r>
            <a:r>
              <a:rPr lang="en-US" sz="1400" b="1" dirty="0">
                <a:solidFill>
                  <a:srgbClr val="000000"/>
                </a:solidFill>
                <a:latin typeface="Times New Roman" pitchFamily="18" charset="0"/>
                <a:cs typeface="Times New Roman" pitchFamily="18" charset="0"/>
              </a:rPr>
              <a:t>       </a:t>
            </a:r>
            <a:r>
              <a:rPr lang="en-US" sz="1400" b="1" dirty="0">
                <a:solidFill>
                  <a:srgbClr val="FF3300"/>
                </a:solidFill>
                <a:latin typeface="Times New Roman" pitchFamily="18" charset="0"/>
                <a:cs typeface="Times New Roman" pitchFamily="18" charset="0"/>
              </a:rPr>
              <a:t>filter</a:t>
            </a:r>
            <a:r>
              <a:rPr lang="en-US" sz="1400" b="1" dirty="0">
                <a:solidFill>
                  <a:srgbClr val="000000"/>
                </a:solidFill>
                <a:latin typeface="Times New Roman" pitchFamily="18" charset="0"/>
                <a:cs typeface="Times New Roman" pitchFamily="18" charset="0"/>
              </a:rPr>
              <a:t>             </a:t>
            </a:r>
            <a:r>
              <a:rPr lang="en-US" sz="1400" b="1" dirty="0">
                <a:solidFill>
                  <a:srgbClr val="CC9900"/>
                </a:solidFill>
                <a:latin typeface="Times New Roman" pitchFamily="18" charset="0"/>
                <a:cs typeface="Times New Roman" pitchFamily="18" charset="0"/>
              </a:rPr>
              <a:t>photocell </a:t>
            </a:r>
            <a:r>
              <a:rPr lang="en-US" sz="1400" b="1" dirty="0">
                <a:solidFill>
                  <a:srgbClr val="000000"/>
                </a:solidFill>
                <a:latin typeface="Times New Roman" pitchFamily="18" charset="0"/>
                <a:cs typeface="Times New Roman" pitchFamily="18" charset="0"/>
              </a:rPr>
              <a:t>      galvanometer</a:t>
            </a:r>
          </a:p>
          <a:p>
            <a:pPr algn="justLow" rtl="0"/>
            <a:r>
              <a:rPr lang="en-US" sz="1400" b="1" dirty="0">
                <a:solidFill>
                  <a:srgbClr val="000000"/>
                </a:solidFill>
                <a:latin typeface="Times New Roman" pitchFamily="18" charset="0"/>
                <a:cs typeface="Times New Roman" pitchFamily="18" charset="0"/>
              </a:rPr>
              <a:t>                                           </a:t>
            </a:r>
            <a:r>
              <a:rPr lang="en-US" sz="1400" b="1" dirty="0">
                <a:solidFill>
                  <a:srgbClr val="3399FF"/>
                </a:solidFill>
                <a:latin typeface="Times New Roman" pitchFamily="18" charset="0"/>
                <a:cs typeface="Times New Roman" pitchFamily="18" charset="0"/>
              </a:rPr>
              <a:t>lens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143000"/>
          </a:xfrm>
        </p:spPr>
        <p:txBody>
          <a:bodyPr/>
          <a:lstStyle/>
          <a:p>
            <a:pPr eaLnBrk="1" hangingPunct="1"/>
            <a:r>
              <a:rPr lang="en-US" b="1">
                <a:solidFill>
                  <a:srgbClr val="3399FF"/>
                </a:solidFill>
                <a:latin typeface="Times New Roman" pitchFamily="18" charset="0"/>
                <a:cs typeface="Times New Roman" pitchFamily="18" charset="0"/>
              </a:rPr>
              <a:t>How colorimeter works?</a:t>
            </a:r>
          </a:p>
        </p:txBody>
      </p:sp>
      <p:sp>
        <p:nvSpPr>
          <p:cNvPr id="17411" name="Rectangle 3"/>
          <p:cNvSpPr>
            <a:spLocks noGrp="1" noChangeArrowheads="1"/>
          </p:cNvSpPr>
          <p:nvPr>
            <p:ph type="body" sz="half" idx="1"/>
          </p:nvPr>
        </p:nvSpPr>
        <p:spPr>
          <a:xfrm>
            <a:off x="457200" y="1066800"/>
            <a:ext cx="8229600" cy="2719388"/>
          </a:xfrm>
        </p:spPr>
        <p:txBody>
          <a:bodyPr/>
          <a:lstStyle/>
          <a:p>
            <a:pPr algn="just" rtl="0" eaLnBrk="1" hangingPunct="1">
              <a:lnSpc>
                <a:spcPct val="90000"/>
              </a:lnSpc>
              <a:buFontTx/>
              <a:buNone/>
            </a:pPr>
            <a:r>
              <a:rPr lang="en-US" sz="2800">
                <a:solidFill>
                  <a:schemeClr val="bg1"/>
                </a:solidFill>
                <a:latin typeface="Times New Roman" pitchFamily="18" charset="0"/>
                <a:cs typeface="Times New Roman" pitchFamily="18" charset="0"/>
              </a:rPr>
              <a:t>2- Beyond the absorption cell is the filter, which is selected to allow maximum transmission of the color absorbed. If a blue solution is under examination, then red is absorbed and a red filter is selected.</a:t>
            </a:r>
            <a:endParaRPr lang="en-US" sz="2800" u="sng">
              <a:solidFill>
                <a:schemeClr val="bg1"/>
              </a:solidFill>
              <a:latin typeface="Times New Roman" pitchFamily="18" charset="0"/>
              <a:cs typeface="Times New Roman" pitchFamily="18" charset="0"/>
            </a:endParaRPr>
          </a:p>
          <a:p>
            <a:pPr algn="just" rtl="0" eaLnBrk="1" hangingPunct="1">
              <a:lnSpc>
                <a:spcPct val="90000"/>
              </a:lnSpc>
            </a:pPr>
            <a:r>
              <a:rPr lang="en-US" sz="2800" u="sng">
                <a:solidFill>
                  <a:srgbClr val="FFFF66"/>
                </a:solidFill>
                <a:latin typeface="Times New Roman" pitchFamily="18" charset="0"/>
                <a:cs typeface="Times New Roman" pitchFamily="18" charset="0"/>
              </a:rPr>
              <a:t>NOTE:</a:t>
            </a:r>
            <a:r>
              <a:rPr lang="en-US" sz="2800" u="sng">
                <a:solidFill>
                  <a:schemeClr val="bg1"/>
                </a:solidFill>
                <a:latin typeface="Times New Roman" pitchFamily="18" charset="0"/>
                <a:cs typeface="Times New Roman" pitchFamily="18" charset="0"/>
              </a:rPr>
              <a:t> </a:t>
            </a:r>
            <a:r>
              <a:rPr lang="en-US" sz="2800">
                <a:solidFill>
                  <a:schemeClr val="bg1"/>
                </a:solidFill>
                <a:latin typeface="Times New Roman" pitchFamily="18" charset="0"/>
                <a:cs typeface="Times New Roman" pitchFamily="18" charset="0"/>
              </a:rPr>
              <a:t>The color of the filter is complementary to the solution.</a:t>
            </a:r>
          </a:p>
        </p:txBody>
      </p:sp>
      <p:sp>
        <p:nvSpPr>
          <p:cNvPr id="17412" name="Rectangle 4"/>
          <p:cNvSpPr>
            <a:spLocks noChangeArrowheads="1"/>
          </p:cNvSpPr>
          <p:nvPr/>
        </p:nvSpPr>
        <p:spPr bwMode="auto">
          <a:xfrm>
            <a:off x="838200" y="3810000"/>
            <a:ext cx="7848600" cy="2514600"/>
          </a:xfrm>
          <a:prstGeom prst="rect">
            <a:avLst/>
          </a:prstGeom>
          <a:solidFill>
            <a:schemeClr val="bg1"/>
          </a:solidFill>
          <a:ln w="9525">
            <a:solidFill>
              <a:schemeClr val="tx1"/>
            </a:solidFill>
            <a:miter lim="800000"/>
            <a:headEnd/>
            <a:tailEnd/>
          </a:ln>
        </p:spPr>
        <p:txBody>
          <a:bodyPr wrap="none" anchor="ctr"/>
          <a:lstStyle/>
          <a:p>
            <a:endParaRPr lang="en-IN"/>
          </a:p>
        </p:txBody>
      </p:sp>
      <p:pic>
        <p:nvPicPr>
          <p:cNvPr id="17413" name="Picture 5" descr="BD18217_"/>
          <p:cNvPicPr>
            <a:picLocks noChangeAspect="1" noChangeArrowheads="1"/>
          </p:cNvPicPr>
          <p:nvPr/>
        </p:nvPicPr>
        <p:blipFill>
          <a:blip r:embed="rId2" cstate="print"/>
          <a:srcRect/>
          <a:stretch>
            <a:fillRect/>
          </a:stretch>
        </p:blipFill>
        <p:spPr bwMode="auto">
          <a:xfrm>
            <a:off x="914400" y="4394200"/>
            <a:ext cx="717550" cy="1471613"/>
          </a:xfrm>
          <a:prstGeom prst="rect">
            <a:avLst/>
          </a:prstGeom>
          <a:noFill/>
          <a:ln w="9525">
            <a:noFill/>
            <a:miter lim="800000"/>
            <a:headEnd/>
            <a:tailEnd/>
          </a:ln>
        </p:spPr>
      </p:pic>
      <p:sp>
        <p:nvSpPr>
          <p:cNvPr id="17414" name="Line 6"/>
          <p:cNvSpPr>
            <a:spLocks noChangeShapeType="1"/>
          </p:cNvSpPr>
          <p:nvPr/>
        </p:nvSpPr>
        <p:spPr bwMode="auto">
          <a:xfrm flipV="1">
            <a:off x="1651000" y="4559300"/>
            <a:ext cx="574675" cy="392113"/>
          </a:xfrm>
          <a:prstGeom prst="line">
            <a:avLst/>
          </a:prstGeom>
          <a:noFill/>
          <a:ln w="9525">
            <a:solidFill>
              <a:srgbClr val="000000"/>
            </a:solidFill>
            <a:round/>
            <a:headEnd/>
            <a:tailEnd type="triangle" w="med" len="med"/>
          </a:ln>
        </p:spPr>
        <p:txBody>
          <a:bodyPr/>
          <a:lstStyle/>
          <a:p>
            <a:endParaRPr lang="en-IN"/>
          </a:p>
        </p:txBody>
      </p:sp>
      <p:sp>
        <p:nvSpPr>
          <p:cNvPr id="17415" name="Line 7"/>
          <p:cNvSpPr>
            <a:spLocks noChangeShapeType="1"/>
          </p:cNvSpPr>
          <p:nvPr/>
        </p:nvSpPr>
        <p:spPr bwMode="auto">
          <a:xfrm>
            <a:off x="2370138" y="4143375"/>
            <a:ext cx="0" cy="654050"/>
          </a:xfrm>
          <a:prstGeom prst="line">
            <a:avLst/>
          </a:prstGeom>
          <a:noFill/>
          <a:ln w="9525">
            <a:solidFill>
              <a:srgbClr val="660066"/>
            </a:solidFill>
            <a:round/>
            <a:headEnd/>
            <a:tailEnd/>
          </a:ln>
        </p:spPr>
        <p:txBody>
          <a:bodyPr/>
          <a:lstStyle/>
          <a:p>
            <a:endParaRPr lang="en-IN"/>
          </a:p>
        </p:txBody>
      </p:sp>
      <p:sp>
        <p:nvSpPr>
          <p:cNvPr id="17416" name="Line 8"/>
          <p:cNvSpPr>
            <a:spLocks noChangeShapeType="1"/>
          </p:cNvSpPr>
          <p:nvPr/>
        </p:nvSpPr>
        <p:spPr bwMode="auto">
          <a:xfrm>
            <a:off x="2370138" y="5081588"/>
            <a:ext cx="0" cy="654050"/>
          </a:xfrm>
          <a:prstGeom prst="line">
            <a:avLst/>
          </a:prstGeom>
          <a:noFill/>
          <a:ln w="9525">
            <a:solidFill>
              <a:srgbClr val="660066"/>
            </a:solidFill>
            <a:round/>
            <a:headEnd/>
            <a:tailEnd/>
          </a:ln>
        </p:spPr>
        <p:txBody>
          <a:bodyPr/>
          <a:lstStyle/>
          <a:p>
            <a:endParaRPr lang="en-IN"/>
          </a:p>
        </p:txBody>
      </p:sp>
      <p:sp>
        <p:nvSpPr>
          <p:cNvPr id="17417" name="Line 9"/>
          <p:cNvSpPr>
            <a:spLocks noChangeShapeType="1"/>
          </p:cNvSpPr>
          <p:nvPr/>
        </p:nvSpPr>
        <p:spPr bwMode="auto">
          <a:xfrm>
            <a:off x="1651000" y="4951413"/>
            <a:ext cx="574675" cy="0"/>
          </a:xfrm>
          <a:prstGeom prst="line">
            <a:avLst/>
          </a:prstGeom>
          <a:noFill/>
          <a:ln w="9525">
            <a:solidFill>
              <a:srgbClr val="000000"/>
            </a:solidFill>
            <a:round/>
            <a:headEnd/>
            <a:tailEnd type="triangle" w="med" len="med"/>
          </a:ln>
        </p:spPr>
        <p:txBody>
          <a:bodyPr/>
          <a:lstStyle/>
          <a:p>
            <a:endParaRPr lang="en-IN"/>
          </a:p>
        </p:txBody>
      </p:sp>
      <p:sp>
        <p:nvSpPr>
          <p:cNvPr id="17418" name="Line 10"/>
          <p:cNvSpPr>
            <a:spLocks noChangeShapeType="1"/>
          </p:cNvSpPr>
          <p:nvPr/>
        </p:nvSpPr>
        <p:spPr bwMode="auto">
          <a:xfrm>
            <a:off x="1651000" y="4951413"/>
            <a:ext cx="431800" cy="523875"/>
          </a:xfrm>
          <a:prstGeom prst="line">
            <a:avLst/>
          </a:prstGeom>
          <a:noFill/>
          <a:ln w="9525">
            <a:solidFill>
              <a:srgbClr val="000000"/>
            </a:solidFill>
            <a:round/>
            <a:headEnd/>
            <a:tailEnd type="triangle" w="med" len="med"/>
          </a:ln>
        </p:spPr>
        <p:txBody>
          <a:bodyPr/>
          <a:lstStyle/>
          <a:p>
            <a:endParaRPr lang="en-IN"/>
          </a:p>
        </p:txBody>
      </p:sp>
      <p:sp>
        <p:nvSpPr>
          <p:cNvPr id="17419" name="Line 11"/>
          <p:cNvSpPr>
            <a:spLocks noChangeShapeType="1"/>
          </p:cNvSpPr>
          <p:nvPr/>
        </p:nvSpPr>
        <p:spPr bwMode="auto">
          <a:xfrm>
            <a:off x="2370138" y="4951413"/>
            <a:ext cx="430212" cy="0"/>
          </a:xfrm>
          <a:prstGeom prst="line">
            <a:avLst/>
          </a:prstGeom>
          <a:noFill/>
          <a:ln w="9525">
            <a:solidFill>
              <a:srgbClr val="000000"/>
            </a:solidFill>
            <a:round/>
            <a:headEnd/>
            <a:tailEnd type="triangle" w="med" len="med"/>
          </a:ln>
        </p:spPr>
        <p:txBody>
          <a:bodyPr/>
          <a:lstStyle/>
          <a:p>
            <a:endParaRPr lang="en-IN"/>
          </a:p>
        </p:txBody>
      </p:sp>
      <p:sp>
        <p:nvSpPr>
          <p:cNvPr id="43020" name="Oval 12"/>
          <p:cNvSpPr>
            <a:spLocks noChangeArrowheads="1"/>
          </p:cNvSpPr>
          <p:nvPr/>
        </p:nvSpPr>
        <p:spPr bwMode="auto">
          <a:xfrm>
            <a:off x="2943225" y="4143375"/>
            <a:ext cx="287338" cy="1568450"/>
          </a:xfrm>
          <a:prstGeom prst="ellipse">
            <a:avLst/>
          </a:prstGeom>
          <a:gradFill rotWithShape="1">
            <a:gsLst>
              <a:gs pos="0">
                <a:srgbClr val="00C0BC">
                  <a:alpha val="55000"/>
                </a:srgbClr>
              </a:gs>
              <a:gs pos="50000">
                <a:srgbClr val="FFFFFF"/>
              </a:gs>
              <a:gs pos="100000">
                <a:srgbClr val="00C0BC">
                  <a:alpha val="55000"/>
                </a:srgbClr>
              </a:gs>
            </a:gsLst>
            <a:lin ang="5400000" scaled="1"/>
          </a:gradFill>
          <a:ln w="9525">
            <a:solidFill>
              <a:srgbClr val="000000"/>
            </a:solidFill>
            <a:round/>
            <a:headEnd/>
            <a:tailEnd/>
          </a:ln>
        </p:spPr>
        <p:txBody>
          <a:bodyPr/>
          <a:lstStyle/>
          <a:p>
            <a:pPr>
              <a:defRPr/>
            </a:pPr>
            <a:endParaRPr lang="en-IN"/>
          </a:p>
        </p:txBody>
      </p:sp>
      <p:sp>
        <p:nvSpPr>
          <p:cNvPr id="17423" name="Line 13"/>
          <p:cNvSpPr>
            <a:spLocks noChangeShapeType="1"/>
          </p:cNvSpPr>
          <p:nvPr/>
        </p:nvSpPr>
        <p:spPr bwMode="auto">
          <a:xfrm>
            <a:off x="3230563" y="4559300"/>
            <a:ext cx="431800" cy="0"/>
          </a:xfrm>
          <a:prstGeom prst="line">
            <a:avLst/>
          </a:prstGeom>
          <a:noFill/>
          <a:ln w="9525">
            <a:solidFill>
              <a:srgbClr val="000000"/>
            </a:solidFill>
            <a:round/>
            <a:headEnd/>
            <a:tailEnd type="triangle" w="med" len="med"/>
          </a:ln>
        </p:spPr>
        <p:txBody>
          <a:bodyPr/>
          <a:lstStyle/>
          <a:p>
            <a:endParaRPr lang="en-IN"/>
          </a:p>
        </p:txBody>
      </p:sp>
      <p:sp>
        <p:nvSpPr>
          <p:cNvPr id="17424" name="Line 14"/>
          <p:cNvSpPr>
            <a:spLocks noChangeShapeType="1"/>
          </p:cNvSpPr>
          <p:nvPr/>
        </p:nvSpPr>
        <p:spPr bwMode="auto">
          <a:xfrm>
            <a:off x="3230563" y="4951413"/>
            <a:ext cx="431800" cy="0"/>
          </a:xfrm>
          <a:prstGeom prst="line">
            <a:avLst/>
          </a:prstGeom>
          <a:noFill/>
          <a:ln w="9525">
            <a:solidFill>
              <a:srgbClr val="000000"/>
            </a:solidFill>
            <a:round/>
            <a:headEnd/>
            <a:tailEnd type="triangle" w="med" len="med"/>
          </a:ln>
        </p:spPr>
        <p:txBody>
          <a:bodyPr/>
          <a:lstStyle/>
          <a:p>
            <a:endParaRPr lang="en-IN"/>
          </a:p>
        </p:txBody>
      </p:sp>
      <p:sp>
        <p:nvSpPr>
          <p:cNvPr id="17425" name="Line 15"/>
          <p:cNvSpPr>
            <a:spLocks noChangeShapeType="1"/>
          </p:cNvSpPr>
          <p:nvPr/>
        </p:nvSpPr>
        <p:spPr bwMode="auto">
          <a:xfrm>
            <a:off x="3230563" y="5343525"/>
            <a:ext cx="431800" cy="0"/>
          </a:xfrm>
          <a:prstGeom prst="line">
            <a:avLst/>
          </a:prstGeom>
          <a:noFill/>
          <a:ln w="9525">
            <a:solidFill>
              <a:srgbClr val="000000"/>
            </a:solidFill>
            <a:round/>
            <a:headEnd/>
            <a:tailEnd type="triangle" w="med" len="med"/>
          </a:ln>
        </p:spPr>
        <p:txBody>
          <a:bodyPr/>
          <a:lstStyle/>
          <a:p>
            <a:endParaRPr lang="en-IN"/>
          </a:p>
        </p:txBody>
      </p:sp>
      <p:sp>
        <p:nvSpPr>
          <p:cNvPr id="17426" name="Rectangle 16"/>
          <p:cNvSpPr>
            <a:spLocks noChangeArrowheads="1"/>
          </p:cNvSpPr>
          <p:nvPr/>
        </p:nvSpPr>
        <p:spPr bwMode="auto">
          <a:xfrm>
            <a:off x="3805238" y="4273550"/>
            <a:ext cx="430212" cy="1308100"/>
          </a:xfrm>
          <a:prstGeom prst="rect">
            <a:avLst/>
          </a:prstGeom>
          <a:solidFill>
            <a:srgbClr val="333399"/>
          </a:solidFill>
          <a:ln w="9525">
            <a:solidFill>
              <a:srgbClr val="0000FF"/>
            </a:solidFill>
            <a:miter lim="800000"/>
            <a:headEnd/>
            <a:tailEnd/>
          </a:ln>
        </p:spPr>
        <p:txBody>
          <a:bodyPr/>
          <a:lstStyle/>
          <a:p>
            <a:endParaRPr lang="en-IN"/>
          </a:p>
        </p:txBody>
      </p:sp>
      <p:sp>
        <p:nvSpPr>
          <p:cNvPr id="17427" name="Line 17"/>
          <p:cNvSpPr>
            <a:spLocks noChangeShapeType="1"/>
          </p:cNvSpPr>
          <p:nvPr/>
        </p:nvSpPr>
        <p:spPr bwMode="auto">
          <a:xfrm>
            <a:off x="4235450" y="4951413"/>
            <a:ext cx="431800" cy="0"/>
          </a:xfrm>
          <a:prstGeom prst="line">
            <a:avLst/>
          </a:prstGeom>
          <a:noFill/>
          <a:ln w="9525">
            <a:solidFill>
              <a:srgbClr val="000000"/>
            </a:solidFill>
            <a:round/>
            <a:headEnd/>
            <a:tailEnd type="triangle" w="med" len="med"/>
          </a:ln>
        </p:spPr>
        <p:txBody>
          <a:bodyPr/>
          <a:lstStyle/>
          <a:p>
            <a:endParaRPr lang="en-IN"/>
          </a:p>
        </p:txBody>
      </p:sp>
      <p:sp>
        <p:nvSpPr>
          <p:cNvPr id="17428" name="AutoShape 18"/>
          <p:cNvSpPr>
            <a:spLocks noChangeArrowheads="1"/>
          </p:cNvSpPr>
          <p:nvPr/>
        </p:nvSpPr>
        <p:spPr bwMode="auto">
          <a:xfrm>
            <a:off x="4667250" y="4143375"/>
            <a:ext cx="287338" cy="1438275"/>
          </a:xfrm>
          <a:prstGeom prst="flowChartMultidocument">
            <a:avLst/>
          </a:prstGeom>
          <a:solidFill>
            <a:srgbClr val="FF0000"/>
          </a:solidFill>
          <a:ln w="9525">
            <a:solidFill>
              <a:srgbClr val="000000"/>
            </a:solidFill>
            <a:miter lim="800000"/>
            <a:headEnd/>
            <a:tailEnd/>
          </a:ln>
        </p:spPr>
        <p:txBody>
          <a:bodyPr/>
          <a:lstStyle/>
          <a:p>
            <a:endParaRPr lang="en-IN"/>
          </a:p>
        </p:txBody>
      </p:sp>
      <p:sp>
        <p:nvSpPr>
          <p:cNvPr id="17429" name="Line 19"/>
          <p:cNvSpPr>
            <a:spLocks noChangeShapeType="1"/>
          </p:cNvSpPr>
          <p:nvPr/>
        </p:nvSpPr>
        <p:spPr bwMode="auto">
          <a:xfrm>
            <a:off x="4954588" y="4951413"/>
            <a:ext cx="430212" cy="0"/>
          </a:xfrm>
          <a:prstGeom prst="line">
            <a:avLst/>
          </a:prstGeom>
          <a:noFill/>
          <a:ln w="9525">
            <a:solidFill>
              <a:srgbClr val="000000"/>
            </a:solidFill>
            <a:round/>
            <a:headEnd/>
            <a:tailEnd type="triangle" w="med" len="med"/>
          </a:ln>
        </p:spPr>
        <p:txBody>
          <a:bodyPr/>
          <a:lstStyle/>
          <a:p>
            <a:endParaRPr lang="en-IN"/>
          </a:p>
        </p:txBody>
      </p:sp>
      <p:sp>
        <p:nvSpPr>
          <p:cNvPr id="17430" name="Rectangle 20" descr="Woven mat"/>
          <p:cNvSpPr>
            <a:spLocks noChangeArrowheads="1"/>
          </p:cNvSpPr>
          <p:nvPr/>
        </p:nvSpPr>
        <p:spPr bwMode="auto">
          <a:xfrm>
            <a:off x="5384800" y="4273550"/>
            <a:ext cx="142875" cy="1300163"/>
          </a:xfrm>
          <a:prstGeom prst="rect">
            <a:avLst/>
          </a:prstGeom>
          <a:blipFill dpi="0" rotWithShape="1">
            <a:blip r:embed="rId3" cstate="print"/>
            <a:srcRect/>
            <a:tile tx="0" ty="0" sx="100000" sy="100000" flip="none" algn="tl"/>
          </a:blipFill>
          <a:ln w="9525">
            <a:solidFill>
              <a:srgbClr val="000000"/>
            </a:solidFill>
            <a:miter lim="800000"/>
            <a:headEnd/>
            <a:tailEnd/>
          </a:ln>
        </p:spPr>
        <p:txBody>
          <a:bodyPr/>
          <a:lstStyle/>
          <a:p>
            <a:endParaRPr lang="en-IN"/>
          </a:p>
        </p:txBody>
      </p:sp>
      <p:sp>
        <p:nvSpPr>
          <p:cNvPr id="17431" name="Freeform 21"/>
          <p:cNvSpPr>
            <a:spLocks/>
          </p:cNvSpPr>
          <p:nvPr/>
        </p:nvSpPr>
        <p:spPr bwMode="auto">
          <a:xfrm>
            <a:off x="5384800" y="5475288"/>
            <a:ext cx="717550" cy="442912"/>
          </a:xfrm>
          <a:custGeom>
            <a:avLst/>
            <a:gdLst>
              <a:gd name="T0" fmla="*/ 78852 w 819"/>
              <a:gd name="T1" fmla="*/ 85175 h 780"/>
              <a:gd name="T2" fmla="*/ 0 w 819"/>
              <a:gd name="T3" fmla="*/ 229974 h 780"/>
              <a:gd name="T4" fmla="*/ 13142 w 819"/>
              <a:gd name="T5" fmla="*/ 349219 h 780"/>
              <a:gd name="T6" fmla="*/ 39426 w 819"/>
              <a:gd name="T7" fmla="*/ 374772 h 780"/>
              <a:gd name="T8" fmla="*/ 105136 w 819"/>
              <a:gd name="T9" fmla="*/ 366254 h 780"/>
              <a:gd name="T10" fmla="*/ 223413 w 819"/>
              <a:gd name="T11" fmla="*/ 289596 h 780"/>
              <a:gd name="T12" fmla="*/ 183987 w 819"/>
              <a:gd name="T13" fmla="*/ 136281 h 780"/>
              <a:gd name="T14" fmla="*/ 118277 w 819"/>
              <a:gd name="T15" fmla="*/ 144798 h 780"/>
              <a:gd name="T16" fmla="*/ 105136 w 819"/>
              <a:gd name="T17" fmla="*/ 170351 h 780"/>
              <a:gd name="T18" fmla="*/ 91994 w 819"/>
              <a:gd name="T19" fmla="*/ 212938 h 780"/>
              <a:gd name="T20" fmla="*/ 183987 w 819"/>
              <a:gd name="T21" fmla="*/ 400324 h 780"/>
              <a:gd name="T22" fmla="*/ 275981 w 819"/>
              <a:gd name="T23" fmla="*/ 391807 h 780"/>
              <a:gd name="T24" fmla="*/ 394258 w 819"/>
              <a:gd name="T25" fmla="*/ 332184 h 780"/>
              <a:gd name="T26" fmla="*/ 354832 w 819"/>
              <a:gd name="T27" fmla="*/ 144798 h 780"/>
              <a:gd name="T28" fmla="*/ 315407 w 819"/>
              <a:gd name="T29" fmla="*/ 161833 h 780"/>
              <a:gd name="T30" fmla="*/ 262839 w 819"/>
              <a:gd name="T31" fmla="*/ 212938 h 780"/>
              <a:gd name="T32" fmla="*/ 341690 w 819"/>
              <a:gd name="T33" fmla="*/ 442912 h 780"/>
              <a:gd name="T34" fmla="*/ 538820 w 819"/>
              <a:gd name="T35" fmla="*/ 383289 h 780"/>
              <a:gd name="T36" fmla="*/ 591387 w 819"/>
              <a:gd name="T37" fmla="*/ 332184 h 780"/>
              <a:gd name="T38" fmla="*/ 578245 w 819"/>
              <a:gd name="T39" fmla="*/ 161833 h 780"/>
              <a:gd name="T40" fmla="*/ 551962 w 819"/>
              <a:gd name="T41" fmla="*/ 127763 h 780"/>
              <a:gd name="T42" fmla="*/ 512536 w 819"/>
              <a:gd name="T43" fmla="*/ 136281 h 780"/>
              <a:gd name="T44" fmla="*/ 499394 w 819"/>
              <a:gd name="T45" fmla="*/ 323666 h 780"/>
              <a:gd name="T46" fmla="*/ 551962 w 819"/>
              <a:gd name="T47" fmla="*/ 374772 h 780"/>
              <a:gd name="T48" fmla="*/ 709665 w 819"/>
              <a:gd name="T49" fmla="*/ 340702 h 780"/>
              <a:gd name="T50" fmla="*/ 696523 w 819"/>
              <a:gd name="T51" fmla="*/ 170351 h 780"/>
              <a:gd name="T52" fmla="*/ 670239 w 819"/>
              <a:gd name="T53" fmla="*/ 102210 h 780"/>
              <a:gd name="T54" fmla="*/ 630813 w 819"/>
              <a:gd name="T55" fmla="*/ 85175 h 780"/>
              <a:gd name="T56" fmla="*/ 525678 w 819"/>
              <a:gd name="T57" fmla="*/ 34070 h 780"/>
              <a:gd name="T58" fmla="*/ 512536 w 819"/>
              <a:gd name="T59" fmla="*/ 0 h 7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9"/>
              <a:gd name="T91" fmla="*/ 0 h 780"/>
              <a:gd name="T92" fmla="*/ 819 w 819"/>
              <a:gd name="T93" fmla="*/ 780 h 7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9" h="780">
                <a:moveTo>
                  <a:pt x="90" y="150"/>
                </a:moveTo>
                <a:cubicBezTo>
                  <a:pt x="28" y="233"/>
                  <a:pt x="19" y="308"/>
                  <a:pt x="0" y="405"/>
                </a:cubicBezTo>
                <a:cubicBezTo>
                  <a:pt x="5" y="475"/>
                  <a:pt x="3" y="546"/>
                  <a:pt x="15" y="615"/>
                </a:cubicBezTo>
                <a:cubicBezTo>
                  <a:pt x="18" y="633"/>
                  <a:pt x="28" y="655"/>
                  <a:pt x="45" y="660"/>
                </a:cubicBezTo>
                <a:cubicBezTo>
                  <a:pt x="70" y="667"/>
                  <a:pt x="95" y="650"/>
                  <a:pt x="120" y="645"/>
                </a:cubicBezTo>
                <a:cubicBezTo>
                  <a:pt x="176" y="607"/>
                  <a:pt x="217" y="566"/>
                  <a:pt x="255" y="510"/>
                </a:cubicBezTo>
                <a:cubicBezTo>
                  <a:pt x="270" y="406"/>
                  <a:pt x="312" y="308"/>
                  <a:pt x="210" y="240"/>
                </a:cubicBezTo>
                <a:cubicBezTo>
                  <a:pt x="185" y="245"/>
                  <a:pt x="156" y="241"/>
                  <a:pt x="135" y="255"/>
                </a:cubicBezTo>
                <a:cubicBezTo>
                  <a:pt x="122" y="264"/>
                  <a:pt x="124" y="285"/>
                  <a:pt x="120" y="300"/>
                </a:cubicBezTo>
                <a:cubicBezTo>
                  <a:pt x="114" y="325"/>
                  <a:pt x="110" y="350"/>
                  <a:pt x="105" y="375"/>
                </a:cubicBezTo>
                <a:cubicBezTo>
                  <a:pt x="117" y="609"/>
                  <a:pt x="47" y="651"/>
                  <a:pt x="210" y="705"/>
                </a:cubicBezTo>
                <a:cubicBezTo>
                  <a:pt x="245" y="700"/>
                  <a:pt x="281" y="700"/>
                  <a:pt x="315" y="690"/>
                </a:cubicBezTo>
                <a:cubicBezTo>
                  <a:pt x="365" y="675"/>
                  <a:pt x="407" y="614"/>
                  <a:pt x="450" y="585"/>
                </a:cubicBezTo>
                <a:cubicBezTo>
                  <a:pt x="488" y="470"/>
                  <a:pt x="513" y="327"/>
                  <a:pt x="405" y="255"/>
                </a:cubicBezTo>
                <a:cubicBezTo>
                  <a:pt x="390" y="265"/>
                  <a:pt x="372" y="271"/>
                  <a:pt x="360" y="285"/>
                </a:cubicBezTo>
                <a:cubicBezTo>
                  <a:pt x="336" y="312"/>
                  <a:pt x="300" y="375"/>
                  <a:pt x="300" y="375"/>
                </a:cubicBezTo>
                <a:cubicBezTo>
                  <a:pt x="307" y="502"/>
                  <a:pt x="265" y="697"/>
                  <a:pt x="390" y="780"/>
                </a:cubicBezTo>
                <a:cubicBezTo>
                  <a:pt x="482" y="765"/>
                  <a:pt x="554" y="753"/>
                  <a:pt x="615" y="675"/>
                </a:cubicBezTo>
                <a:cubicBezTo>
                  <a:pt x="637" y="647"/>
                  <a:pt x="675" y="585"/>
                  <a:pt x="675" y="585"/>
                </a:cubicBezTo>
                <a:cubicBezTo>
                  <a:pt x="670" y="485"/>
                  <a:pt x="672" y="384"/>
                  <a:pt x="660" y="285"/>
                </a:cubicBezTo>
                <a:cubicBezTo>
                  <a:pt x="657" y="263"/>
                  <a:pt x="649" y="237"/>
                  <a:pt x="630" y="225"/>
                </a:cubicBezTo>
                <a:cubicBezTo>
                  <a:pt x="616" y="217"/>
                  <a:pt x="600" y="235"/>
                  <a:pt x="585" y="240"/>
                </a:cubicBezTo>
                <a:cubicBezTo>
                  <a:pt x="543" y="366"/>
                  <a:pt x="554" y="409"/>
                  <a:pt x="570" y="570"/>
                </a:cubicBezTo>
                <a:cubicBezTo>
                  <a:pt x="579" y="657"/>
                  <a:pt x="567" y="639"/>
                  <a:pt x="630" y="660"/>
                </a:cubicBezTo>
                <a:cubicBezTo>
                  <a:pt x="635" y="659"/>
                  <a:pt x="804" y="669"/>
                  <a:pt x="810" y="600"/>
                </a:cubicBezTo>
                <a:cubicBezTo>
                  <a:pt x="819" y="500"/>
                  <a:pt x="803" y="400"/>
                  <a:pt x="795" y="300"/>
                </a:cubicBezTo>
                <a:cubicBezTo>
                  <a:pt x="795" y="297"/>
                  <a:pt x="777" y="195"/>
                  <a:pt x="765" y="180"/>
                </a:cubicBezTo>
                <a:cubicBezTo>
                  <a:pt x="754" y="166"/>
                  <a:pt x="735" y="160"/>
                  <a:pt x="720" y="150"/>
                </a:cubicBezTo>
                <a:cubicBezTo>
                  <a:pt x="677" y="85"/>
                  <a:pt x="663" y="102"/>
                  <a:pt x="600" y="60"/>
                </a:cubicBezTo>
                <a:cubicBezTo>
                  <a:pt x="583" y="10"/>
                  <a:pt x="585" y="31"/>
                  <a:pt x="585" y="0"/>
                </a:cubicBezTo>
              </a:path>
            </a:pathLst>
          </a:custGeom>
          <a:noFill/>
          <a:ln w="9525">
            <a:solidFill>
              <a:srgbClr val="583A1C"/>
            </a:solidFill>
            <a:round/>
            <a:headEnd/>
            <a:tailEnd/>
          </a:ln>
        </p:spPr>
        <p:txBody>
          <a:bodyPr/>
          <a:lstStyle/>
          <a:p>
            <a:endParaRPr lang="en-IN"/>
          </a:p>
        </p:txBody>
      </p:sp>
      <p:sp>
        <p:nvSpPr>
          <p:cNvPr id="17432" name="Rectangle 22" descr="Woven mat"/>
          <p:cNvSpPr>
            <a:spLocks noChangeArrowheads="1"/>
          </p:cNvSpPr>
          <p:nvPr/>
        </p:nvSpPr>
        <p:spPr bwMode="auto">
          <a:xfrm>
            <a:off x="5959475" y="4273550"/>
            <a:ext cx="142875" cy="1308100"/>
          </a:xfrm>
          <a:prstGeom prst="rect">
            <a:avLst/>
          </a:prstGeom>
          <a:blipFill dpi="0" rotWithShape="1">
            <a:blip r:embed="rId3" cstate="print"/>
            <a:srcRect/>
            <a:tile tx="0" ty="0" sx="100000" sy="100000" flip="none" algn="tl"/>
          </a:blipFill>
          <a:ln w="9525">
            <a:solidFill>
              <a:srgbClr val="000000"/>
            </a:solidFill>
            <a:miter lim="800000"/>
            <a:headEnd/>
            <a:tailEnd/>
          </a:ln>
        </p:spPr>
        <p:txBody>
          <a:bodyPr/>
          <a:lstStyle/>
          <a:p>
            <a:endParaRPr lang="en-IN"/>
          </a:p>
        </p:txBody>
      </p:sp>
      <p:sp>
        <p:nvSpPr>
          <p:cNvPr id="17433" name="Freeform 23"/>
          <p:cNvSpPr>
            <a:spLocks/>
          </p:cNvSpPr>
          <p:nvPr/>
        </p:nvSpPr>
        <p:spPr bwMode="auto">
          <a:xfrm>
            <a:off x="5527675" y="4011613"/>
            <a:ext cx="644525" cy="295275"/>
          </a:xfrm>
          <a:custGeom>
            <a:avLst/>
            <a:gdLst>
              <a:gd name="T0" fmla="*/ 0 w 808"/>
              <a:gd name="T1" fmla="*/ 284339 h 405"/>
              <a:gd name="T2" fmla="*/ 59826 w 808"/>
              <a:gd name="T3" fmla="*/ 32808 h 405"/>
              <a:gd name="T4" fmla="*/ 95722 w 808"/>
              <a:gd name="T5" fmla="*/ 10936 h 405"/>
              <a:gd name="T6" fmla="*/ 107687 w 808"/>
              <a:gd name="T7" fmla="*/ 240594 h 405"/>
              <a:gd name="T8" fmla="*/ 191443 w 808"/>
              <a:gd name="T9" fmla="*/ 21872 h 405"/>
              <a:gd name="T10" fmla="*/ 227339 w 808"/>
              <a:gd name="T11" fmla="*/ 196850 h 405"/>
              <a:gd name="T12" fmla="*/ 215373 w 808"/>
              <a:gd name="T13" fmla="*/ 273403 h 405"/>
              <a:gd name="T14" fmla="*/ 167513 w 808"/>
              <a:gd name="T15" fmla="*/ 251531 h 405"/>
              <a:gd name="T16" fmla="*/ 179478 w 808"/>
              <a:gd name="T17" fmla="*/ 65617 h 405"/>
              <a:gd name="T18" fmla="*/ 215373 w 808"/>
              <a:gd name="T19" fmla="*/ 43744 h 405"/>
              <a:gd name="T20" fmla="*/ 335025 w 808"/>
              <a:gd name="T21" fmla="*/ 10936 h 405"/>
              <a:gd name="T22" fmla="*/ 406816 w 808"/>
              <a:gd name="T23" fmla="*/ 54681 h 405"/>
              <a:gd name="T24" fmla="*/ 394851 w 808"/>
              <a:gd name="T25" fmla="*/ 109361 h 405"/>
              <a:gd name="T26" fmla="*/ 370921 w 808"/>
              <a:gd name="T27" fmla="*/ 196850 h 405"/>
              <a:gd name="T28" fmla="*/ 358956 w 808"/>
              <a:gd name="T29" fmla="*/ 229658 h 405"/>
              <a:gd name="T30" fmla="*/ 323060 w 808"/>
              <a:gd name="T31" fmla="*/ 240594 h 405"/>
              <a:gd name="T32" fmla="*/ 251269 w 808"/>
              <a:gd name="T33" fmla="*/ 196850 h 405"/>
              <a:gd name="T34" fmla="*/ 275199 w 808"/>
              <a:gd name="T35" fmla="*/ 131233 h 405"/>
              <a:gd name="T36" fmla="*/ 323060 w 808"/>
              <a:gd name="T37" fmla="*/ 76553 h 405"/>
              <a:gd name="T38" fmla="*/ 382886 w 808"/>
              <a:gd name="T39" fmla="*/ 21872 h 405"/>
              <a:gd name="T40" fmla="*/ 454677 w 808"/>
              <a:gd name="T41" fmla="*/ 0 h 405"/>
              <a:gd name="T42" fmla="*/ 502538 w 808"/>
              <a:gd name="T43" fmla="*/ 10936 h 405"/>
              <a:gd name="T44" fmla="*/ 514503 w 808"/>
              <a:gd name="T45" fmla="*/ 43744 h 405"/>
              <a:gd name="T46" fmla="*/ 478608 w 808"/>
              <a:gd name="T47" fmla="*/ 185914 h 405"/>
              <a:gd name="T48" fmla="*/ 418782 w 808"/>
              <a:gd name="T49" fmla="*/ 131233 h 405"/>
              <a:gd name="T50" fmla="*/ 466643 w 808"/>
              <a:gd name="T51" fmla="*/ 65617 h 405"/>
              <a:gd name="T52" fmla="*/ 538434 w 808"/>
              <a:gd name="T53" fmla="*/ 21872 h 405"/>
              <a:gd name="T54" fmla="*/ 610225 w 808"/>
              <a:gd name="T55" fmla="*/ 32808 h 405"/>
              <a:gd name="T56" fmla="*/ 634155 w 808"/>
              <a:gd name="T57" fmla="*/ 98425 h 405"/>
              <a:gd name="T58" fmla="*/ 586294 w 808"/>
              <a:gd name="T59" fmla="*/ 153106 h 405"/>
              <a:gd name="T60" fmla="*/ 502538 w 808"/>
              <a:gd name="T61" fmla="*/ 240594 h 405"/>
              <a:gd name="T62" fmla="*/ 466643 w 808"/>
              <a:gd name="T63" fmla="*/ 295275 h 4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8"/>
              <a:gd name="T97" fmla="*/ 0 h 405"/>
              <a:gd name="T98" fmla="*/ 808 w 808"/>
              <a:gd name="T99" fmla="*/ 405 h 4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8" h="405">
                <a:moveTo>
                  <a:pt x="0" y="390"/>
                </a:moveTo>
                <a:cubicBezTo>
                  <a:pt x="14" y="265"/>
                  <a:pt x="36" y="163"/>
                  <a:pt x="75" y="45"/>
                </a:cubicBezTo>
                <a:cubicBezTo>
                  <a:pt x="81" y="28"/>
                  <a:pt x="105" y="25"/>
                  <a:pt x="120" y="15"/>
                </a:cubicBezTo>
                <a:cubicBezTo>
                  <a:pt x="239" y="94"/>
                  <a:pt x="242" y="223"/>
                  <a:pt x="135" y="330"/>
                </a:cubicBezTo>
                <a:cubicBezTo>
                  <a:pt x="98" y="218"/>
                  <a:pt x="119" y="70"/>
                  <a:pt x="240" y="30"/>
                </a:cubicBezTo>
                <a:cubicBezTo>
                  <a:pt x="332" y="91"/>
                  <a:pt x="317" y="174"/>
                  <a:pt x="285" y="270"/>
                </a:cubicBezTo>
                <a:cubicBezTo>
                  <a:pt x="280" y="305"/>
                  <a:pt x="295" y="350"/>
                  <a:pt x="270" y="375"/>
                </a:cubicBezTo>
                <a:cubicBezTo>
                  <a:pt x="254" y="391"/>
                  <a:pt x="213" y="367"/>
                  <a:pt x="210" y="345"/>
                </a:cubicBezTo>
                <a:cubicBezTo>
                  <a:pt x="197" y="261"/>
                  <a:pt x="207" y="173"/>
                  <a:pt x="225" y="90"/>
                </a:cubicBezTo>
                <a:cubicBezTo>
                  <a:pt x="229" y="72"/>
                  <a:pt x="254" y="68"/>
                  <a:pt x="270" y="60"/>
                </a:cubicBezTo>
                <a:cubicBezTo>
                  <a:pt x="316" y="37"/>
                  <a:pt x="372" y="31"/>
                  <a:pt x="420" y="15"/>
                </a:cubicBezTo>
                <a:cubicBezTo>
                  <a:pt x="458" y="24"/>
                  <a:pt x="503" y="22"/>
                  <a:pt x="510" y="75"/>
                </a:cubicBezTo>
                <a:cubicBezTo>
                  <a:pt x="513" y="100"/>
                  <a:pt x="501" y="125"/>
                  <a:pt x="495" y="150"/>
                </a:cubicBezTo>
                <a:cubicBezTo>
                  <a:pt x="486" y="190"/>
                  <a:pt x="478" y="231"/>
                  <a:pt x="465" y="270"/>
                </a:cubicBezTo>
                <a:cubicBezTo>
                  <a:pt x="460" y="285"/>
                  <a:pt x="461" y="304"/>
                  <a:pt x="450" y="315"/>
                </a:cubicBezTo>
                <a:cubicBezTo>
                  <a:pt x="439" y="326"/>
                  <a:pt x="420" y="325"/>
                  <a:pt x="405" y="330"/>
                </a:cubicBezTo>
                <a:cubicBezTo>
                  <a:pt x="375" y="310"/>
                  <a:pt x="345" y="290"/>
                  <a:pt x="315" y="270"/>
                </a:cubicBezTo>
                <a:cubicBezTo>
                  <a:pt x="289" y="252"/>
                  <a:pt x="335" y="210"/>
                  <a:pt x="345" y="180"/>
                </a:cubicBezTo>
                <a:cubicBezTo>
                  <a:pt x="366" y="118"/>
                  <a:pt x="347" y="144"/>
                  <a:pt x="405" y="105"/>
                </a:cubicBezTo>
                <a:cubicBezTo>
                  <a:pt x="432" y="64"/>
                  <a:pt x="433" y="51"/>
                  <a:pt x="480" y="30"/>
                </a:cubicBezTo>
                <a:cubicBezTo>
                  <a:pt x="509" y="17"/>
                  <a:pt x="570" y="0"/>
                  <a:pt x="570" y="0"/>
                </a:cubicBezTo>
                <a:cubicBezTo>
                  <a:pt x="590" y="5"/>
                  <a:pt x="614" y="2"/>
                  <a:pt x="630" y="15"/>
                </a:cubicBezTo>
                <a:cubicBezTo>
                  <a:pt x="642" y="25"/>
                  <a:pt x="645" y="44"/>
                  <a:pt x="645" y="60"/>
                </a:cubicBezTo>
                <a:cubicBezTo>
                  <a:pt x="645" y="203"/>
                  <a:pt x="652" y="177"/>
                  <a:pt x="600" y="255"/>
                </a:cubicBezTo>
                <a:cubicBezTo>
                  <a:pt x="579" y="245"/>
                  <a:pt x="509" y="227"/>
                  <a:pt x="525" y="180"/>
                </a:cubicBezTo>
                <a:cubicBezTo>
                  <a:pt x="536" y="146"/>
                  <a:pt x="565" y="120"/>
                  <a:pt x="585" y="90"/>
                </a:cubicBezTo>
                <a:cubicBezTo>
                  <a:pt x="605" y="60"/>
                  <a:pt x="675" y="30"/>
                  <a:pt x="675" y="30"/>
                </a:cubicBezTo>
                <a:cubicBezTo>
                  <a:pt x="705" y="35"/>
                  <a:pt x="742" y="25"/>
                  <a:pt x="765" y="45"/>
                </a:cubicBezTo>
                <a:cubicBezTo>
                  <a:pt x="789" y="66"/>
                  <a:pt x="795" y="135"/>
                  <a:pt x="795" y="135"/>
                </a:cubicBezTo>
                <a:cubicBezTo>
                  <a:pt x="761" y="236"/>
                  <a:pt x="808" y="126"/>
                  <a:pt x="735" y="210"/>
                </a:cubicBezTo>
                <a:cubicBezTo>
                  <a:pt x="613" y="350"/>
                  <a:pt x="731" y="263"/>
                  <a:pt x="630" y="330"/>
                </a:cubicBezTo>
                <a:cubicBezTo>
                  <a:pt x="594" y="384"/>
                  <a:pt x="608" y="359"/>
                  <a:pt x="585" y="405"/>
                </a:cubicBezTo>
              </a:path>
            </a:pathLst>
          </a:custGeom>
          <a:noFill/>
          <a:ln w="9525">
            <a:solidFill>
              <a:srgbClr val="583A1C"/>
            </a:solidFill>
            <a:round/>
            <a:headEnd/>
            <a:tailEnd/>
          </a:ln>
        </p:spPr>
        <p:txBody>
          <a:bodyPr/>
          <a:lstStyle/>
          <a:p>
            <a:endParaRPr lang="en-IN"/>
          </a:p>
        </p:txBody>
      </p:sp>
      <p:sp>
        <p:nvSpPr>
          <p:cNvPr id="17434" name="Line 24"/>
          <p:cNvSpPr>
            <a:spLocks noChangeShapeType="1"/>
          </p:cNvSpPr>
          <p:nvPr/>
        </p:nvSpPr>
        <p:spPr bwMode="auto">
          <a:xfrm>
            <a:off x="6102350" y="4951413"/>
            <a:ext cx="430213" cy="0"/>
          </a:xfrm>
          <a:prstGeom prst="line">
            <a:avLst/>
          </a:prstGeom>
          <a:noFill/>
          <a:ln w="9525">
            <a:solidFill>
              <a:srgbClr val="000000"/>
            </a:solidFill>
            <a:round/>
            <a:headEnd/>
            <a:tailEnd type="triangle" w="med" len="med"/>
          </a:ln>
        </p:spPr>
        <p:txBody>
          <a:bodyPr/>
          <a:lstStyle/>
          <a:p>
            <a:endParaRPr lang="en-IN"/>
          </a:p>
        </p:txBody>
      </p:sp>
      <p:sp>
        <p:nvSpPr>
          <p:cNvPr id="17435" name="Oval 25"/>
          <p:cNvSpPr>
            <a:spLocks noChangeArrowheads="1"/>
          </p:cNvSpPr>
          <p:nvPr/>
        </p:nvSpPr>
        <p:spPr bwMode="auto">
          <a:xfrm>
            <a:off x="6677025" y="4559300"/>
            <a:ext cx="860425" cy="784225"/>
          </a:xfrm>
          <a:prstGeom prst="ellipse">
            <a:avLst/>
          </a:prstGeom>
          <a:gradFill rotWithShape="1">
            <a:gsLst>
              <a:gs pos="0">
                <a:srgbClr val="660066"/>
              </a:gs>
              <a:gs pos="100000">
                <a:srgbClr val="FFFFFF"/>
              </a:gs>
            </a:gsLst>
            <a:path path="rect">
              <a:fillToRect t="100000" r="100000"/>
            </a:path>
          </a:gradFill>
          <a:ln w="9525">
            <a:solidFill>
              <a:srgbClr val="000000"/>
            </a:solidFill>
            <a:round/>
            <a:headEnd/>
            <a:tailEnd/>
          </a:ln>
        </p:spPr>
        <p:txBody>
          <a:bodyPr/>
          <a:lstStyle/>
          <a:p>
            <a:endParaRPr lang="en-IN"/>
          </a:p>
        </p:txBody>
      </p:sp>
      <p:sp>
        <p:nvSpPr>
          <p:cNvPr id="17436" name="Line 26"/>
          <p:cNvSpPr>
            <a:spLocks noChangeShapeType="1"/>
          </p:cNvSpPr>
          <p:nvPr/>
        </p:nvSpPr>
        <p:spPr bwMode="auto">
          <a:xfrm flipV="1">
            <a:off x="7107238" y="4689475"/>
            <a:ext cx="266700" cy="277813"/>
          </a:xfrm>
          <a:prstGeom prst="line">
            <a:avLst/>
          </a:prstGeom>
          <a:noFill/>
          <a:ln w="9525">
            <a:solidFill>
              <a:srgbClr val="660066"/>
            </a:solidFill>
            <a:round/>
            <a:headEnd/>
            <a:tailEnd type="triangle" w="med" len="med"/>
          </a:ln>
        </p:spPr>
        <p:txBody>
          <a:bodyPr/>
          <a:lstStyle/>
          <a:p>
            <a:endParaRPr lang="en-IN"/>
          </a:p>
        </p:txBody>
      </p:sp>
      <p:sp>
        <p:nvSpPr>
          <p:cNvPr id="17437" name="Rectangle 27"/>
          <p:cNvSpPr>
            <a:spLocks noChangeArrowheads="1"/>
          </p:cNvSpPr>
          <p:nvPr/>
        </p:nvSpPr>
        <p:spPr bwMode="auto">
          <a:xfrm>
            <a:off x="933450" y="3805238"/>
            <a:ext cx="338138" cy="549275"/>
          </a:xfrm>
          <a:prstGeom prst="rect">
            <a:avLst/>
          </a:prstGeom>
          <a:solidFill>
            <a:srgbClr val="F8FCFF"/>
          </a:solidFill>
          <a:ln w="9525">
            <a:noFill/>
            <a:miter lim="800000"/>
            <a:headEnd/>
            <a:tailEnd/>
          </a:ln>
        </p:spPr>
        <p:txBody>
          <a:bodyPr wrap="none" anchor="ctr">
            <a:spAutoFit/>
          </a:bodyPr>
          <a:lstStyle/>
          <a:p>
            <a:pPr algn="l" rtl="0"/>
            <a:r>
              <a:rPr lang="en-US" sz="1200" b="1">
                <a:solidFill>
                  <a:srgbClr val="000000"/>
                </a:solidFill>
                <a:latin typeface="Times New Roman" pitchFamily="18" charset="0"/>
                <a:cs typeface="Times New Roman" pitchFamily="18" charset="0"/>
              </a:rPr>
              <a:t>    </a:t>
            </a:r>
            <a:endParaRPr lang="en-US" sz="1200">
              <a:solidFill>
                <a:srgbClr val="000000"/>
              </a:solidFill>
              <a:latin typeface="Verdana" pitchFamily="34" charset="0"/>
              <a:cs typeface="Times New Roman" pitchFamily="18" charset="0"/>
            </a:endParaRPr>
          </a:p>
          <a:p>
            <a:pPr algn="l" rtl="0" eaLnBrk="0" hangingPunct="0"/>
            <a:endParaRPr lang="en-US"/>
          </a:p>
        </p:txBody>
      </p:sp>
      <p:sp>
        <p:nvSpPr>
          <p:cNvPr id="17438" name="Rectangle 28"/>
          <p:cNvSpPr>
            <a:spLocks noChangeArrowheads="1"/>
          </p:cNvSpPr>
          <p:nvPr/>
        </p:nvSpPr>
        <p:spPr bwMode="auto">
          <a:xfrm>
            <a:off x="838200" y="5851525"/>
            <a:ext cx="7848600" cy="517525"/>
          </a:xfrm>
          <a:prstGeom prst="rect">
            <a:avLst/>
          </a:prstGeom>
          <a:solidFill>
            <a:srgbClr val="F8FCFF"/>
          </a:solidFill>
          <a:ln w="9525">
            <a:noFill/>
            <a:miter lim="800000"/>
            <a:headEnd/>
            <a:tailEnd/>
          </a:ln>
        </p:spPr>
        <p:txBody>
          <a:bodyPr anchor="ctr">
            <a:spAutoFit/>
          </a:bodyPr>
          <a:lstStyle/>
          <a:p>
            <a:pPr algn="justLow" rtl="0"/>
            <a:r>
              <a:rPr lang="en-US" sz="1400" b="1">
                <a:solidFill>
                  <a:srgbClr val="FFFF66"/>
                </a:solidFill>
                <a:latin typeface="Times New Roman" pitchFamily="18" charset="0"/>
                <a:cs typeface="Times New Roman" pitchFamily="18" charset="0"/>
              </a:rPr>
              <a:t>Light source</a:t>
            </a:r>
            <a:r>
              <a:rPr lang="en-US" sz="1400" b="1">
                <a:solidFill>
                  <a:srgbClr val="000000"/>
                </a:solidFill>
                <a:latin typeface="Times New Roman" pitchFamily="18" charset="0"/>
                <a:cs typeface="Times New Roman" pitchFamily="18" charset="0"/>
              </a:rPr>
              <a:t>        </a:t>
            </a:r>
            <a:r>
              <a:rPr lang="en-US" sz="1400" b="1">
                <a:solidFill>
                  <a:srgbClr val="FF00FF"/>
                </a:solidFill>
                <a:latin typeface="Times New Roman" pitchFamily="18" charset="0"/>
                <a:cs typeface="Times New Roman" pitchFamily="18" charset="0"/>
              </a:rPr>
              <a:t>slit</a:t>
            </a:r>
            <a:r>
              <a:rPr lang="en-US" sz="1400" b="1">
                <a:solidFill>
                  <a:srgbClr val="000000"/>
                </a:solidFill>
                <a:latin typeface="Times New Roman" pitchFamily="18" charset="0"/>
                <a:cs typeface="Times New Roman" pitchFamily="18" charset="0"/>
              </a:rPr>
              <a:t>    </a:t>
            </a:r>
            <a:r>
              <a:rPr lang="en-US" sz="1400" b="1">
                <a:solidFill>
                  <a:srgbClr val="3399FF"/>
                </a:solidFill>
                <a:latin typeface="Times New Roman" pitchFamily="18" charset="0"/>
                <a:cs typeface="Times New Roman" pitchFamily="18" charset="0"/>
              </a:rPr>
              <a:t>condenser    </a:t>
            </a:r>
            <a:r>
              <a:rPr lang="en-US" sz="1400" b="1">
                <a:solidFill>
                  <a:schemeClr val="accent2"/>
                </a:solidFill>
                <a:latin typeface="Times New Roman" pitchFamily="18" charset="0"/>
                <a:cs typeface="Times New Roman" pitchFamily="18" charset="0"/>
              </a:rPr>
              <a:t>cuvette</a:t>
            </a:r>
            <a:r>
              <a:rPr lang="en-US" sz="1400" b="1">
                <a:solidFill>
                  <a:srgbClr val="000000"/>
                </a:solidFill>
                <a:latin typeface="Times New Roman" pitchFamily="18" charset="0"/>
                <a:cs typeface="Times New Roman" pitchFamily="18" charset="0"/>
              </a:rPr>
              <a:t>       </a:t>
            </a:r>
            <a:r>
              <a:rPr lang="en-US" sz="1400" b="1">
                <a:solidFill>
                  <a:srgbClr val="FF3300"/>
                </a:solidFill>
                <a:latin typeface="Times New Roman" pitchFamily="18" charset="0"/>
                <a:cs typeface="Times New Roman" pitchFamily="18" charset="0"/>
              </a:rPr>
              <a:t>filter</a:t>
            </a:r>
            <a:r>
              <a:rPr lang="en-US" sz="1400" b="1">
                <a:solidFill>
                  <a:srgbClr val="000000"/>
                </a:solidFill>
                <a:latin typeface="Times New Roman" pitchFamily="18" charset="0"/>
                <a:cs typeface="Times New Roman" pitchFamily="18" charset="0"/>
              </a:rPr>
              <a:t>             </a:t>
            </a:r>
            <a:r>
              <a:rPr lang="en-US" sz="1400" b="1">
                <a:solidFill>
                  <a:srgbClr val="CC9900"/>
                </a:solidFill>
                <a:latin typeface="Times New Roman" pitchFamily="18" charset="0"/>
                <a:cs typeface="Times New Roman" pitchFamily="18" charset="0"/>
              </a:rPr>
              <a:t>photocell </a:t>
            </a:r>
            <a:r>
              <a:rPr lang="en-US" sz="1400" b="1">
                <a:solidFill>
                  <a:srgbClr val="000000"/>
                </a:solidFill>
                <a:latin typeface="Times New Roman" pitchFamily="18" charset="0"/>
                <a:cs typeface="Times New Roman" pitchFamily="18" charset="0"/>
              </a:rPr>
              <a:t>      galvanometer</a:t>
            </a:r>
          </a:p>
          <a:p>
            <a:pPr algn="justLow" rtl="0"/>
            <a:r>
              <a:rPr lang="en-US" sz="1400" b="1">
                <a:solidFill>
                  <a:srgbClr val="000000"/>
                </a:solidFill>
                <a:latin typeface="Times New Roman" pitchFamily="18" charset="0"/>
                <a:cs typeface="Times New Roman" pitchFamily="18" charset="0"/>
              </a:rPr>
              <a:t>                                           </a:t>
            </a:r>
            <a:r>
              <a:rPr lang="en-US" sz="1400" b="1">
                <a:solidFill>
                  <a:srgbClr val="3399FF"/>
                </a:solidFill>
                <a:latin typeface="Times New Roman" pitchFamily="18" charset="0"/>
                <a:cs typeface="Times New Roman" pitchFamily="18" charset="0"/>
              </a:rPr>
              <a:t>lens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pPr eaLnBrk="1" hangingPunct="1"/>
            <a:r>
              <a:rPr lang="en-US" b="1">
                <a:solidFill>
                  <a:srgbClr val="3399FF"/>
                </a:solidFill>
                <a:latin typeface="Times New Roman" pitchFamily="18" charset="0"/>
                <a:cs typeface="Times New Roman" pitchFamily="18" charset="0"/>
              </a:rPr>
              <a:t>How colorimeter works?</a:t>
            </a:r>
          </a:p>
        </p:txBody>
      </p:sp>
      <p:sp>
        <p:nvSpPr>
          <p:cNvPr id="18435" name="Rectangle 3"/>
          <p:cNvSpPr>
            <a:spLocks noGrp="1" noChangeArrowheads="1"/>
          </p:cNvSpPr>
          <p:nvPr>
            <p:ph type="body" sz="half" idx="1"/>
          </p:nvPr>
        </p:nvSpPr>
        <p:spPr>
          <a:xfrm>
            <a:off x="457200" y="1066800"/>
            <a:ext cx="8229600" cy="2719388"/>
          </a:xfrm>
        </p:spPr>
        <p:txBody>
          <a:bodyPr/>
          <a:lstStyle/>
          <a:p>
            <a:pPr algn="just" rtl="0" eaLnBrk="1" hangingPunct="1">
              <a:buFontTx/>
              <a:buNone/>
            </a:pPr>
            <a:r>
              <a:rPr lang="en-US">
                <a:solidFill>
                  <a:schemeClr val="bg1"/>
                </a:solidFill>
                <a:latin typeface="Times New Roman" pitchFamily="18" charset="0"/>
                <a:cs typeface="Times New Roman" pitchFamily="18" charset="0"/>
              </a:rPr>
              <a:t>3- The light then falls on to a photocell which generates an electrical current in direct proportion to the intensity of light falling on it.</a:t>
            </a:r>
          </a:p>
        </p:txBody>
      </p:sp>
      <p:sp>
        <p:nvSpPr>
          <p:cNvPr id="18436" name="Rectangle 4"/>
          <p:cNvSpPr>
            <a:spLocks noChangeArrowheads="1"/>
          </p:cNvSpPr>
          <p:nvPr/>
        </p:nvSpPr>
        <p:spPr bwMode="auto">
          <a:xfrm>
            <a:off x="838200" y="3810000"/>
            <a:ext cx="7848600" cy="2514600"/>
          </a:xfrm>
          <a:prstGeom prst="rect">
            <a:avLst/>
          </a:prstGeom>
          <a:solidFill>
            <a:schemeClr val="bg1"/>
          </a:solidFill>
          <a:ln w="9525">
            <a:solidFill>
              <a:schemeClr val="tx1"/>
            </a:solidFill>
            <a:miter lim="800000"/>
            <a:headEnd/>
            <a:tailEnd/>
          </a:ln>
        </p:spPr>
        <p:txBody>
          <a:bodyPr wrap="none" anchor="ctr"/>
          <a:lstStyle/>
          <a:p>
            <a:endParaRPr lang="en-IN"/>
          </a:p>
        </p:txBody>
      </p:sp>
      <p:pic>
        <p:nvPicPr>
          <p:cNvPr id="18437" name="Picture 5" descr="BD18217_"/>
          <p:cNvPicPr>
            <a:picLocks noChangeAspect="1" noChangeArrowheads="1"/>
          </p:cNvPicPr>
          <p:nvPr/>
        </p:nvPicPr>
        <p:blipFill>
          <a:blip r:embed="rId2" cstate="print"/>
          <a:srcRect/>
          <a:stretch>
            <a:fillRect/>
          </a:stretch>
        </p:blipFill>
        <p:spPr bwMode="auto">
          <a:xfrm>
            <a:off x="914400" y="4394200"/>
            <a:ext cx="717550" cy="1471613"/>
          </a:xfrm>
          <a:prstGeom prst="rect">
            <a:avLst/>
          </a:prstGeom>
          <a:noFill/>
          <a:ln w="9525">
            <a:noFill/>
            <a:miter lim="800000"/>
            <a:headEnd/>
            <a:tailEnd/>
          </a:ln>
        </p:spPr>
      </p:pic>
      <p:sp>
        <p:nvSpPr>
          <p:cNvPr id="18438" name="Line 6"/>
          <p:cNvSpPr>
            <a:spLocks noChangeShapeType="1"/>
          </p:cNvSpPr>
          <p:nvPr/>
        </p:nvSpPr>
        <p:spPr bwMode="auto">
          <a:xfrm flipV="1">
            <a:off x="1651000" y="4559300"/>
            <a:ext cx="574675" cy="392113"/>
          </a:xfrm>
          <a:prstGeom prst="line">
            <a:avLst/>
          </a:prstGeom>
          <a:noFill/>
          <a:ln w="9525">
            <a:solidFill>
              <a:srgbClr val="000000"/>
            </a:solidFill>
            <a:round/>
            <a:headEnd/>
            <a:tailEnd type="triangle" w="med" len="med"/>
          </a:ln>
        </p:spPr>
        <p:txBody>
          <a:bodyPr/>
          <a:lstStyle/>
          <a:p>
            <a:endParaRPr lang="en-IN"/>
          </a:p>
        </p:txBody>
      </p:sp>
      <p:sp>
        <p:nvSpPr>
          <p:cNvPr id="18439" name="Line 7"/>
          <p:cNvSpPr>
            <a:spLocks noChangeShapeType="1"/>
          </p:cNvSpPr>
          <p:nvPr/>
        </p:nvSpPr>
        <p:spPr bwMode="auto">
          <a:xfrm>
            <a:off x="2370138" y="4143375"/>
            <a:ext cx="0" cy="654050"/>
          </a:xfrm>
          <a:prstGeom prst="line">
            <a:avLst/>
          </a:prstGeom>
          <a:noFill/>
          <a:ln w="9525">
            <a:solidFill>
              <a:srgbClr val="660066"/>
            </a:solidFill>
            <a:round/>
            <a:headEnd/>
            <a:tailEnd/>
          </a:ln>
        </p:spPr>
        <p:txBody>
          <a:bodyPr/>
          <a:lstStyle/>
          <a:p>
            <a:endParaRPr lang="en-IN"/>
          </a:p>
        </p:txBody>
      </p:sp>
      <p:sp>
        <p:nvSpPr>
          <p:cNvPr id="18440" name="Line 8"/>
          <p:cNvSpPr>
            <a:spLocks noChangeShapeType="1"/>
          </p:cNvSpPr>
          <p:nvPr/>
        </p:nvSpPr>
        <p:spPr bwMode="auto">
          <a:xfrm>
            <a:off x="2370138" y="5081588"/>
            <a:ext cx="0" cy="654050"/>
          </a:xfrm>
          <a:prstGeom prst="line">
            <a:avLst/>
          </a:prstGeom>
          <a:noFill/>
          <a:ln w="9525">
            <a:solidFill>
              <a:srgbClr val="660066"/>
            </a:solidFill>
            <a:round/>
            <a:headEnd/>
            <a:tailEnd/>
          </a:ln>
        </p:spPr>
        <p:txBody>
          <a:bodyPr/>
          <a:lstStyle/>
          <a:p>
            <a:endParaRPr lang="en-IN"/>
          </a:p>
        </p:txBody>
      </p:sp>
      <p:sp>
        <p:nvSpPr>
          <p:cNvPr id="18441" name="Line 9"/>
          <p:cNvSpPr>
            <a:spLocks noChangeShapeType="1"/>
          </p:cNvSpPr>
          <p:nvPr/>
        </p:nvSpPr>
        <p:spPr bwMode="auto">
          <a:xfrm>
            <a:off x="1651000" y="4951413"/>
            <a:ext cx="574675" cy="0"/>
          </a:xfrm>
          <a:prstGeom prst="line">
            <a:avLst/>
          </a:prstGeom>
          <a:noFill/>
          <a:ln w="9525">
            <a:solidFill>
              <a:srgbClr val="000000"/>
            </a:solidFill>
            <a:round/>
            <a:headEnd/>
            <a:tailEnd type="triangle" w="med" len="med"/>
          </a:ln>
        </p:spPr>
        <p:txBody>
          <a:bodyPr/>
          <a:lstStyle/>
          <a:p>
            <a:endParaRPr lang="en-IN"/>
          </a:p>
        </p:txBody>
      </p:sp>
      <p:sp>
        <p:nvSpPr>
          <p:cNvPr id="18442" name="Line 10"/>
          <p:cNvSpPr>
            <a:spLocks noChangeShapeType="1"/>
          </p:cNvSpPr>
          <p:nvPr/>
        </p:nvSpPr>
        <p:spPr bwMode="auto">
          <a:xfrm>
            <a:off x="1651000" y="4951413"/>
            <a:ext cx="431800" cy="523875"/>
          </a:xfrm>
          <a:prstGeom prst="line">
            <a:avLst/>
          </a:prstGeom>
          <a:noFill/>
          <a:ln w="9525">
            <a:solidFill>
              <a:srgbClr val="000000"/>
            </a:solidFill>
            <a:round/>
            <a:headEnd/>
            <a:tailEnd type="triangle" w="med" len="med"/>
          </a:ln>
        </p:spPr>
        <p:txBody>
          <a:bodyPr/>
          <a:lstStyle/>
          <a:p>
            <a:endParaRPr lang="en-IN"/>
          </a:p>
        </p:txBody>
      </p:sp>
      <p:sp>
        <p:nvSpPr>
          <p:cNvPr id="18443" name="Line 11"/>
          <p:cNvSpPr>
            <a:spLocks noChangeShapeType="1"/>
          </p:cNvSpPr>
          <p:nvPr/>
        </p:nvSpPr>
        <p:spPr bwMode="auto">
          <a:xfrm>
            <a:off x="2370138" y="4951413"/>
            <a:ext cx="430212" cy="0"/>
          </a:xfrm>
          <a:prstGeom prst="line">
            <a:avLst/>
          </a:prstGeom>
          <a:noFill/>
          <a:ln w="9525">
            <a:solidFill>
              <a:srgbClr val="000000"/>
            </a:solidFill>
            <a:round/>
            <a:headEnd/>
            <a:tailEnd type="triangle" w="med" len="med"/>
          </a:ln>
        </p:spPr>
        <p:txBody>
          <a:bodyPr/>
          <a:lstStyle/>
          <a:p>
            <a:endParaRPr lang="en-IN"/>
          </a:p>
        </p:txBody>
      </p:sp>
      <p:sp>
        <p:nvSpPr>
          <p:cNvPr id="44044" name="Oval 12"/>
          <p:cNvSpPr>
            <a:spLocks noChangeArrowheads="1"/>
          </p:cNvSpPr>
          <p:nvPr/>
        </p:nvSpPr>
        <p:spPr bwMode="auto">
          <a:xfrm>
            <a:off x="2943225" y="4143375"/>
            <a:ext cx="287338" cy="1568450"/>
          </a:xfrm>
          <a:prstGeom prst="ellipse">
            <a:avLst/>
          </a:prstGeom>
          <a:gradFill rotWithShape="1">
            <a:gsLst>
              <a:gs pos="0">
                <a:srgbClr val="00C0BC">
                  <a:alpha val="55000"/>
                </a:srgbClr>
              </a:gs>
              <a:gs pos="50000">
                <a:srgbClr val="FFFFFF"/>
              </a:gs>
              <a:gs pos="100000">
                <a:srgbClr val="00C0BC">
                  <a:alpha val="55000"/>
                </a:srgbClr>
              </a:gs>
            </a:gsLst>
            <a:lin ang="5400000" scaled="1"/>
          </a:gradFill>
          <a:ln w="9525">
            <a:solidFill>
              <a:srgbClr val="000000"/>
            </a:solidFill>
            <a:round/>
            <a:headEnd/>
            <a:tailEnd/>
          </a:ln>
        </p:spPr>
        <p:txBody>
          <a:bodyPr/>
          <a:lstStyle/>
          <a:p>
            <a:pPr>
              <a:defRPr/>
            </a:pPr>
            <a:endParaRPr lang="en-IN"/>
          </a:p>
        </p:txBody>
      </p:sp>
      <p:sp>
        <p:nvSpPr>
          <p:cNvPr id="18447" name="Line 13"/>
          <p:cNvSpPr>
            <a:spLocks noChangeShapeType="1"/>
          </p:cNvSpPr>
          <p:nvPr/>
        </p:nvSpPr>
        <p:spPr bwMode="auto">
          <a:xfrm>
            <a:off x="3230563" y="4559300"/>
            <a:ext cx="431800" cy="0"/>
          </a:xfrm>
          <a:prstGeom prst="line">
            <a:avLst/>
          </a:prstGeom>
          <a:noFill/>
          <a:ln w="9525">
            <a:solidFill>
              <a:srgbClr val="000000"/>
            </a:solidFill>
            <a:round/>
            <a:headEnd/>
            <a:tailEnd type="triangle" w="med" len="med"/>
          </a:ln>
        </p:spPr>
        <p:txBody>
          <a:bodyPr/>
          <a:lstStyle/>
          <a:p>
            <a:endParaRPr lang="en-IN"/>
          </a:p>
        </p:txBody>
      </p:sp>
      <p:sp>
        <p:nvSpPr>
          <p:cNvPr id="18448" name="Line 14"/>
          <p:cNvSpPr>
            <a:spLocks noChangeShapeType="1"/>
          </p:cNvSpPr>
          <p:nvPr/>
        </p:nvSpPr>
        <p:spPr bwMode="auto">
          <a:xfrm>
            <a:off x="3230563" y="4951413"/>
            <a:ext cx="431800" cy="0"/>
          </a:xfrm>
          <a:prstGeom prst="line">
            <a:avLst/>
          </a:prstGeom>
          <a:noFill/>
          <a:ln w="9525">
            <a:solidFill>
              <a:srgbClr val="000000"/>
            </a:solidFill>
            <a:round/>
            <a:headEnd/>
            <a:tailEnd type="triangle" w="med" len="med"/>
          </a:ln>
        </p:spPr>
        <p:txBody>
          <a:bodyPr/>
          <a:lstStyle/>
          <a:p>
            <a:endParaRPr lang="en-IN"/>
          </a:p>
        </p:txBody>
      </p:sp>
      <p:sp>
        <p:nvSpPr>
          <p:cNvPr id="18449" name="Line 15"/>
          <p:cNvSpPr>
            <a:spLocks noChangeShapeType="1"/>
          </p:cNvSpPr>
          <p:nvPr/>
        </p:nvSpPr>
        <p:spPr bwMode="auto">
          <a:xfrm>
            <a:off x="3230563" y="5343525"/>
            <a:ext cx="431800" cy="0"/>
          </a:xfrm>
          <a:prstGeom prst="line">
            <a:avLst/>
          </a:prstGeom>
          <a:noFill/>
          <a:ln w="9525">
            <a:solidFill>
              <a:srgbClr val="000000"/>
            </a:solidFill>
            <a:round/>
            <a:headEnd/>
            <a:tailEnd type="triangle" w="med" len="med"/>
          </a:ln>
        </p:spPr>
        <p:txBody>
          <a:bodyPr/>
          <a:lstStyle/>
          <a:p>
            <a:endParaRPr lang="en-IN"/>
          </a:p>
        </p:txBody>
      </p:sp>
      <p:sp>
        <p:nvSpPr>
          <p:cNvPr id="18450" name="Rectangle 16"/>
          <p:cNvSpPr>
            <a:spLocks noChangeArrowheads="1"/>
          </p:cNvSpPr>
          <p:nvPr/>
        </p:nvSpPr>
        <p:spPr bwMode="auto">
          <a:xfrm>
            <a:off x="3805238" y="4273550"/>
            <a:ext cx="430212" cy="1308100"/>
          </a:xfrm>
          <a:prstGeom prst="rect">
            <a:avLst/>
          </a:prstGeom>
          <a:solidFill>
            <a:srgbClr val="333399"/>
          </a:solidFill>
          <a:ln w="9525">
            <a:solidFill>
              <a:srgbClr val="0000FF"/>
            </a:solidFill>
            <a:miter lim="800000"/>
            <a:headEnd/>
            <a:tailEnd/>
          </a:ln>
        </p:spPr>
        <p:txBody>
          <a:bodyPr/>
          <a:lstStyle/>
          <a:p>
            <a:endParaRPr lang="en-IN"/>
          </a:p>
        </p:txBody>
      </p:sp>
      <p:sp>
        <p:nvSpPr>
          <p:cNvPr id="18451" name="Line 17"/>
          <p:cNvSpPr>
            <a:spLocks noChangeShapeType="1"/>
          </p:cNvSpPr>
          <p:nvPr/>
        </p:nvSpPr>
        <p:spPr bwMode="auto">
          <a:xfrm>
            <a:off x="4235450" y="4951413"/>
            <a:ext cx="431800" cy="0"/>
          </a:xfrm>
          <a:prstGeom prst="line">
            <a:avLst/>
          </a:prstGeom>
          <a:noFill/>
          <a:ln w="9525">
            <a:solidFill>
              <a:srgbClr val="000000"/>
            </a:solidFill>
            <a:round/>
            <a:headEnd/>
            <a:tailEnd type="triangle" w="med" len="med"/>
          </a:ln>
        </p:spPr>
        <p:txBody>
          <a:bodyPr/>
          <a:lstStyle/>
          <a:p>
            <a:endParaRPr lang="en-IN"/>
          </a:p>
        </p:txBody>
      </p:sp>
      <p:sp>
        <p:nvSpPr>
          <p:cNvPr id="18452" name="AutoShape 18"/>
          <p:cNvSpPr>
            <a:spLocks noChangeArrowheads="1"/>
          </p:cNvSpPr>
          <p:nvPr/>
        </p:nvSpPr>
        <p:spPr bwMode="auto">
          <a:xfrm>
            <a:off x="4667250" y="4143375"/>
            <a:ext cx="287338" cy="1438275"/>
          </a:xfrm>
          <a:prstGeom prst="flowChartMultidocument">
            <a:avLst/>
          </a:prstGeom>
          <a:solidFill>
            <a:srgbClr val="FF0000"/>
          </a:solidFill>
          <a:ln w="9525">
            <a:solidFill>
              <a:srgbClr val="000000"/>
            </a:solidFill>
            <a:miter lim="800000"/>
            <a:headEnd/>
            <a:tailEnd/>
          </a:ln>
        </p:spPr>
        <p:txBody>
          <a:bodyPr/>
          <a:lstStyle/>
          <a:p>
            <a:endParaRPr lang="en-IN"/>
          </a:p>
        </p:txBody>
      </p:sp>
      <p:sp>
        <p:nvSpPr>
          <p:cNvPr id="18453" name="Line 19"/>
          <p:cNvSpPr>
            <a:spLocks noChangeShapeType="1"/>
          </p:cNvSpPr>
          <p:nvPr/>
        </p:nvSpPr>
        <p:spPr bwMode="auto">
          <a:xfrm>
            <a:off x="4954588" y="4951413"/>
            <a:ext cx="430212" cy="0"/>
          </a:xfrm>
          <a:prstGeom prst="line">
            <a:avLst/>
          </a:prstGeom>
          <a:noFill/>
          <a:ln w="9525">
            <a:solidFill>
              <a:srgbClr val="000000"/>
            </a:solidFill>
            <a:round/>
            <a:headEnd/>
            <a:tailEnd type="triangle" w="med" len="med"/>
          </a:ln>
        </p:spPr>
        <p:txBody>
          <a:bodyPr/>
          <a:lstStyle/>
          <a:p>
            <a:endParaRPr lang="en-IN"/>
          </a:p>
        </p:txBody>
      </p:sp>
      <p:sp>
        <p:nvSpPr>
          <p:cNvPr id="18454" name="Rectangle 20" descr="Woven mat"/>
          <p:cNvSpPr>
            <a:spLocks noChangeArrowheads="1"/>
          </p:cNvSpPr>
          <p:nvPr/>
        </p:nvSpPr>
        <p:spPr bwMode="auto">
          <a:xfrm>
            <a:off x="5384800" y="4273550"/>
            <a:ext cx="142875" cy="1300163"/>
          </a:xfrm>
          <a:prstGeom prst="rect">
            <a:avLst/>
          </a:prstGeom>
          <a:blipFill dpi="0" rotWithShape="1">
            <a:blip r:embed="rId3" cstate="print"/>
            <a:srcRect/>
            <a:tile tx="0" ty="0" sx="100000" sy="100000" flip="none" algn="tl"/>
          </a:blipFill>
          <a:ln w="9525">
            <a:solidFill>
              <a:srgbClr val="000000"/>
            </a:solidFill>
            <a:miter lim="800000"/>
            <a:headEnd/>
            <a:tailEnd/>
          </a:ln>
        </p:spPr>
        <p:txBody>
          <a:bodyPr/>
          <a:lstStyle/>
          <a:p>
            <a:endParaRPr lang="en-IN"/>
          </a:p>
        </p:txBody>
      </p:sp>
      <p:sp>
        <p:nvSpPr>
          <p:cNvPr id="18455" name="Freeform 21"/>
          <p:cNvSpPr>
            <a:spLocks/>
          </p:cNvSpPr>
          <p:nvPr/>
        </p:nvSpPr>
        <p:spPr bwMode="auto">
          <a:xfrm>
            <a:off x="5384800" y="5475288"/>
            <a:ext cx="717550" cy="442912"/>
          </a:xfrm>
          <a:custGeom>
            <a:avLst/>
            <a:gdLst>
              <a:gd name="T0" fmla="*/ 78852 w 819"/>
              <a:gd name="T1" fmla="*/ 85175 h 780"/>
              <a:gd name="T2" fmla="*/ 0 w 819"/>
              <a:gd name="T3" fmla="*/ 229974 h 780"/>
              <a:gd name="T4" fmla="*/ 13142 w 819"/>
              <a:gd name="T5" fmla="*/ 349219 h 780"/>
              <a:gd name="T6" fmla="*/ 39426 w 819"/>
              <a:gd name="T7" fmla="*/ 374772 h 780"/>
              <a:gd name="T8" fmla="*/ 105136 w 819"/>
              <a:gd name="T9" fmla="*/ 366254 h 780"/>
              <a:gd name="T10" fmla="*/ 223413 w 819"/>
              <a:gd name="T11" fmla="*/ 289596 h 780"/>
              <a:gd name="T12" fmla="*/ 183987 w 819"/>
              <a:gd name="T13" fmla="*/ 136281 h 780"/>
              <a:gd name="T14" fmla="*/ 118277 w 819"/>
              <a:gd name="T15" fmla="*/ 144798 h 780"/>
              <a:gd name="T16" fmla="*/ 105136 w 819"/>
              <a:gd name="T17" fmla="*/ 170351 h 780"/>
              <a:gd name="T18" fmla="*/ 91994 w 819"/>
              <a:gd name="T19" fmla="*/ 212938 h 780"/>
              <a:gd name="T20" fmla="*/ 183987 w 819"/>
              <a:gd name="T21" fmla="*/ 400324 h 780"/>
              <a:gd name="T22" fmla="*/ 275981 w 819"/>
              <a:gd name="T23" fmla="*/ 391807 h 780"/>
              <a:gd name="T24" fmla="*/ 394258 w 819"/>
              <a:gd name="T25" fmla="*/ 332184 h 780"/>
              <a:gd name="T26" fmla="*/ 354832 w 819"/>
              <a:gd name="T27" fmla="*/ 144798 h 780"/>
              <a:gd name="T28" fmla="*/ 315407 w 819"/>
              <a:gd name="T29" fmla="*/ 161833 h 780"/>
              <a:gd name="T30" fmla="*/ 262839 w 819"/>
              <a:gd name="T31" fmla="*/ 212938 h 780"/>
              <a:gd name="T32" fmla="*/ 341690 w 819"/>
              <a:gd name="T33" fmla="*/ 442912 h 780"/>
              <a:gd name="T34" fmla="*/ 538820 w 819"/>
              <a:gd name="T35" fmla="*/ 383289 h 780"/>
              <a:gd name="T36" fmla="*/ 591387 w 819"/>
              <a:gd name="T37" fmla="*/ 332184 h 780"/>
              <a:gd name="T38" fmla="*/ 578245 w 819"/>
              <a:gd name="T39" fmla="*/ 161833 h 780"/>
              <a:gd name="T40" fmla="*/ 551962 w 819"/>
              <a:gd name="T41" fmla="*/ 127763 h 780"/>
              <a:gd name="T42" fmla="*/ 512536 w 819"/>
              <a:gd name="T43" fmla="*/ 136281 h 780"/>
              <a:gd name="T44" fmla="*/ 499394 w 819"/>
              <a:gd name="T45" fmla="*/ 323666 h 780"/>
              <a:gd name="T46" fmla="*/ 551962 w 819"/>
              <a:gd name="T47" fmla="*/ 374772 h 780"/>
              <a:gd name="T48" fmla="*/ 709665 w 819"/>
              <a:gd name="T49" fmla="*/ 340702 h 780"/>
              <a:gd name="T50" fmla="*/ 696523 w 819"/>
              <a:gd name="T51" fmla="*/ 170351 h 780"/>
              <a:gd name="T52" fmla="*/ 670239 w 819"/>
              <a:gd name="T53" fmla="*/ 102210 h 780"/>
              <a:gd name="T54" fmla="*/ 630813 w 819"/>
              <a:gd name="T55" fmla="*/ 85175 h 780"/>
              <a:gd name="T56" fmla="*/ 525678 w 819"/>
              <a:gd name="T57" fmla="*/ 34070 h 780"/>
              <a:gd name="T58" fmla="*/ 512536 w 819"/>
              <a:gd name="T59" fmla="*/ 0 h 7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9"/>
              <a:gd name="T91" fmla="*/ 0 h 780"/>
              <a:gd name="T92" fmla="*/ 819 w 819"/>
              <a:gd name="T93" fmla="*/ 780 h 7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9" h="780">
                <a:moveTo>
                  <a:pt x="90" y="150"/>
                </a:moveTo>
                <a:cubicBezTo>
                  <a:pt x="28" y="233"/>
                  <a:pt x="19" y="308"/>
                  <a:pt x="0" y="405"/>
                </a:cubicBezTo>
                <a:cubicBezTo>
                  <a:pt x="5" y="475"/>
                  <a:pt x="3" y="546"/>
                  <a:pt x="15" y="615"/>
                </a:cubicBezTo>
                <a:cubicBezTo>
                  <a:pt x="18" y="633"/>
                  <a:pt x="28" y="655"/>
                  <a:pt x="45" y="660"/>
                </a:cubicBezTo>
                <a:cubicBezTo>
                  <a:pt x="70" y="667"/>
                  <a:pt x="95" y="650"/>
                  <a:pt x="120" y="645"/>
                </a:cubicBezTo>
                <a:cubicBezTo>
                  <a:pt x="176" y="607"/>
                  <a:pt x="217" y="566"/>
                  <a:pt x="255" y="510"/>
                </a:cubicBezTo>
                <a:cubicBezTo>
                  <a:pt x="270" y="406"/>
                  <a:pt x="312" y="308"/>
                  <a:pt x="210" y="240"/>
                </a:cubicBezTo>
                <a:cubicBezTo>
                  <a:pt x="185" y="245"/>
                  <a:pt x="156" y="241"/>
                  <a:pt x="135" y="255"/>
                </a:cubicBezTo>
                <a:cubicBezTo>
                  <a:pt x="122" y="264"/>
                  <a:pt x="124" y="285"/>
                  <a:pt x="120" y="300"/>
                </a:cubicBezTo>
                <a:cubicBezTo>
                  <a:pt x="114" y="325"/>
                  <a:pt x="110" y="350"/>
                  <a:pt x="105" y="375"/>
                </a:cubicBezTo>
                <a:cubicBezTo>
                  <a:pt x="117" y="609"/>
                  <a:pt x="47" y="651"/>
                  <a:pt x="210" y="705"/>
                </a:cubicBezTo>
                <a:cubicBezTo>
                  <a:pt x="245" y="700"/>
                  <a:pt x="281" y="700"/>
                  <a:pt x="315" y="690"/>
                </a:cubicBezTo>
                <a:cubicBezTo>
                  <a:pt x="365" y="675"/>
                  <a:pt x="407" y="614"/>
                  <a:pt x="450" y="585"/>
                </a:cubicBezTo>
                <a:cubicBezTo>
                  <a:pt x="488" y="470"/>
                  <a:pt x="513" y="327"/>
                  <a:pt x="405" y="255"/>
                </a:cubicBezTo>
                <a:cubicBezTo>
                  <a:pt x="390" y="265"/>
                  <a:pt x="372" y="271"/>
                  <a:pt x="360" y="285"/>
                </a:cubicBezTo>
                <a:cubicBezTo>
                  <a:pt x="336" y="312"/>
                  <a:pt x="300" y="375"/>
                  <a:pt x="300" y="375"/>
                </a:cubicBezTo>
                <a:cubicBezTo>
                  <a:pt x="307" y="502"/>
                  <a:pt x="265" y="697"/>
                  <a:pt x="390" y="780"/>
                </a:cubicBezTo>
                <a:cubicBezTo>
                  <a:pt x="482" y="765"/>
                  <a:pt x="554" y="753"/>
                  <a:pt x="615" y="675"/>
                </a:cubicBezTo>
                <a:cubicBezTo>
                  <a:pt x="637" y="647"/>
                  <a:pt x="675" y="585"/>
                  <a:pt x="675" y="585"/>
                </a:cubicBezTo>
                <a:cubicBezTo>
                  <a:pt x="670" y="485"/>
                  <a:pt x="672" y="384"/>
                  <a:pt x="660" y="285"/>
                </a:cubicBezTo>
                <a:cubicBezTo>
                  <a:pt x="657" y="263"/>
                  <a:pt x="649" y="237"/>
                  <a:pt x="630" y="225"/>
                </a:cubicBezTo>
                <a:cubicBezTo>
                  <a:pt x="616" y="217"/>
                  <a:pt x="600" y="235"/>
                  <a:pt x="585" y="240"/>
                </a:cubicBezTo>
                <a:cubicBezTo>
                  <a:pt x="543" y="366"/>
                  <a:pt x="554" y="409"/>
                  <a:pt x="570" y="570"/>
                </a:cubicBezTo>
                <a:cubicBezTo>
                  <a:pt x="579" y="657"/>
                  <a:pt x="567" y="639"/>
                  <a:pt x="630" y="660"/>
                </a:cubicBezTo>
                <a:cubicBezTo>
                  <a:pt x="635" y="659"/>
                  <a:pt x="804" y="669"/>
                  <a:pt x="810" y="600"/>
                </a:cubicBezTo>
                <a:cubicBezTo>
                  <a:pt x="819" y="500"/>
                  <a:pt x="803" y="400"/>
                  <a:pt x="795" y="300"/>
                </a:cubicBezTo>
                <a:cubicBezTo>
                  <a:pt x="795" y="297"/>
                  <a:pt x="777" y="195"/>
                  <a:pt x="765" y="180"/>
                </a:cubicBezTo>
                <a:cubicBezTo>
                  <a:pt x="754" y="166"/>
                  <a:pt x="735" y="160"/>
                  <a:pt x="720" y="150"/>
                </a:cubicBezTo>
                <a:cubicBezTo>
                  <a:pt x="677" y="85"/>
                  <a:pt x="663" y="102"/>
                  <a:pt x="600" y="60"/>
                </a:cubicBezTo>
                <a:cubicBezTo>
                  <a:pt x="583" y="10"/>
                  <a:pt x="585" y="31"/>
                  <a:pt x="585" y="0"/>
                </a:cubicBezTo>
              </a:path>
            </a:pathLst>
          </a:custGeom>
          <a:noFill/>
          <a:ln w="9525">
            <a:solidFill>
              <a:srgbClr val="583A1C"/>
            </a:solidFill>
            <a:round/>
            <a:headEnd/>
            <a:tailEnd/>
          </a:ln>
        </p:spPr>
        <p:txBody>
          <a:bodyPr/>
          <a:lstStyle/>
          <a:p>
            <a:endParaRPr lang="en-IN"/>
          </a:p>
        </p:txBody>
      </p:sp>
      <p:sp>
        <p:nvSpPr>
          <p:cNvPr id="18456" name="Rectangle 22" descr="Woven mat"/>
          <p:cNvSpPr>
            <a:spLocks noChangeArrowheads="1"/>
          </p:cNvSpPr>
          <p:nvPr/>
        </p:nvSpPr>
        <p:spPr bwMode="auto">
          <a:xfrm>
            <a:off x="5959475" y="4273550"/>
            <a:ext cx="142875" cy="1308100"/>
          </a:xfrm>
          <a:prstGeom prst="rect">
            <a:avLst/>
          </a:prstGeom>
          <a:blipFill dpi="0" rotWithShape="1">
            <a:blip r:embed="rId3" cstate="print"/>
            <a:srcRect/>
            <a:tile tx="0" ty="0" sx="100000" sy="100000" flip="none" algn="tl"/>
          </a:blipFill>
          <a:ln w="9525">
            <a:solidFill>
              <a:srgbClr val="000000"/>
            </a:solidFill>
            <a:miter lim="800000"/>
            <a:headEnd/>
            <a:tailEnd/>
          </a:ln>
        </p:spPr>
        <p:txBody>
          <a:bodyPr/>
          <a:lstStyle/>
          <a:p>
            <a:endParaRPr lang="en-IN"/>
          </a:p>
        </p:txBody>
      </p:sp>
      <p:sp>
        <p:nvSpPr>
          <p:cNvPr id="18457" name="Freeform 23"/>
          <p:cNvSpPr>
            <a:spLocks/>
          </p:cNvSpPr>
          <p:nvPr/>
        </p:nvSpPr>
        <p:spPr bwMode="auto">
          <a:xfrm>
            <a:off x="5527675" y="4011613"/>
            <a:ext cx="644525" cy="295275"/>
          </a:xfrm>
          <a:custGeom>
            <a:avLst/>
            <a:gdLst>
              <a:gd name="T0" fmla="*/ 0 w 808"/>
              <a:gd name="T1" fmla="*/ 284339 h 405"/>
              <a:gd name="T2" fmla="*/ 59826 w 808"/>
              <a:gd name="T3" fmla="*/ 32808 h 405"/>
              <a:gd name="T4" fmla="*/ 95722 w 808"/>
              <a:gd name="T5" fmla="*/ 10936 h 405"/>
              <a:gd name="T6" fmla="*/ 107687 w 808"/>
              <a:gd name="T7" fmla="*/ 240594 h 405"/>
              <a:gd name="T8" fmla="*/ 191443 w 808"/>
              <a:gd name="T9" fmla="*/ 21872 h 405"/>
              <a:gd name="T10" fmla="*/ 227339 w 808"/>
              <a:gd name="T11" fmla="*/ 196850 h 405"/>
              <a:gd name="T12" fmla="*/ 215373 w 808"/>
              <a:gd name="T13" fmla="*/ 273403 h 405"/>
              <a:gd name="T14" fmla="*/ 167513 w 808"/>
              <a:gd name="T15" fmla="*/ 251531 h 405"/>
              <a:gd name="T16" fmla="*/ 179478 w 808"/>
              <a:gd name="T17" fmla="*/ 65617 h 405"/>
              <a:gd name="T18" fmla="*/ 215373 w 808"/>
              <a:gd name="T19" fmla="*/ 43744 h 405"/>
              <a:gd name="T20" fmla="*/ 335025 w 808"/>
              <a:gd name="T21" fmla="*/ 10936 h 405"/>
              <a:gd name="T22" fmla="*/ 406816 w 808"/>
              <a:gd name="T23" fmla="*/ 54681 h 405"/>
              <a:gd name="T24" fmla="*/ 394851 w 808"/>
              <a:gd name="T25" fmla="*/ 109361 h 405"/>
              <a:gd name="T26" fmla="*/ 370921 w 808"/>
              <a:gd name="T27" fmla="*/ 196850 h 405"/>
              <a:gd name="T28" fmla="*/ 358956 w 808"/>
              <a:gd name="T29" fmla="*/ 229658 h 405"/>
              <a:gd name="T30" fmla="*/ 323060 w 808"/>
              <a:gd name="T31" fmla="*/ 240594 h 405"/>
              <a:gd name="T32" fmla="*/ 251269 w 808"/>
              <a:gd name="T33" fmla="*/ 196850 h 405"/>
              <a:gd name="T34" fmla="*/ 275199 w 808"/>
              <a:gd name="T35" fmla="*/ 131233 h 405"/>
              <a:gd name="T36" fmla="*/ 323060 w 808"/>
              <a:gd name="T37" fmla="*/ 76553 h 405"/>
              <a:gd name="T38" fmla="*/ 382886 w 808"/>
              <a:gd name="T39" fmla="*/ 21872 h 405"/>
              <a:gd name="T40" fmla="*/ 454677 w 808"/>
              <a:gd name="T41" fmla="*/ 0 h 405"/>
              <a:gd name="T42" fmla="*/ 502538 w 808"/>
              <a:gd name="T43" fmla="*/ 10936 h 405"/>
              <a:gd name="T44" fmla="*/ 514503 w 808"/>
              <a:gd name="T45" fmla="*/ 43744 h 405"/>
              <a:gd name="T46" fmla="*/ 478608 w 808"/>
              <a:gd name="T47" fmla="*/ 185914 h 405"/>
              <a:gd name="T48" fmla="*/ 418782 w 808"/>
              <a:gd name="T49" fmla="*/ 131233 h 405"/>
              <a:gd name="T50" fmla="*/ 466643 w 808"/>
              <a:gd name="T51" fmla="*/ 65617 h 405"/>
              <a:gd name="T52" fmla="*/ 538434 w 808"/>
              <a:gd name="T53" fmla="*/ 21872 h 405"/>
              <a:gd name="T54" fmla="*/ 610225 w 808"/>
              <a:gd name="T55" fmla="*/ 32808 h 405"/>
              <a:gd name="T56" fmla="*/ 634155 w 808"/>
              <a:gd name="T57" fmla="*/ 98425 h 405"/>
              <a:gd name="T58" fmla="*/ 586294 w 808"/>
              <a:gd name="T59" fmla="*/ 153106 h 405"/>
              <a:gd name="T60" fmla="*/ 502538 w 808"/>
              <a:gd name="T61" fmla="*/ 240594 h 405"/>
              <a:gd name="T62" fmla="*/ 466643 w 808"/>
              <a:gd name="T63" fmla="*/ 295275 h 4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8"/>
              <a:gd name="T97" fmla="*/ 0 h 405"/>
              <a:gd name="T98" fmla="*/ 808 w 808"/>
              <a:gd name="T99" fmla="*/ 405 h 4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8" h="405">
                <a:moveTo>
                  <a:pt x="0" y="390"/>
                </a:moveTo>
                <a:cubicBezTo>
                  <a:pt x="14" y="265"/>
                  <a:pt x="36" y="163"/>
                  <a:pt x="75" y="45"/>
                </a:cubicBezTo>
                <a:cubicBezTo>
                  <a:pt x="81" y="28"/>
                  <a:pt x="105" y="25"/>
                  <a:pt x="120" y="15"/>
                </a:cubicBezTo>
                <a:cubicBezTo>
                  <a:pt x="239" y="94"/>
                  <a:pt x="242" y="223"/>
                  <a:pt x="135" y="330"/>
                </a:cubicBezTo>
                <a:cubicBezTo>
                  <a:pt x="98" y="218"/>
                  <a:pt x="119" y="70"/>
                  <a:pt x="240" y="30"/>
                </a:cubicBezTo>
                <a:cubicBezTo>
                  <a:pt x="332" y="91"/>
                  <a:pt x="317" y="174"/>
                  <a:pt x="285" y="270"/>
                </a:cubicBezTo>
                <a:cubicBezTo>
                  <a:pt x="280" y="305"/>
                  <a:pt x="295" y="350"/>
                  <a:pt x="270" y="375"/>
                </a:cubicBezTo>
                <a:cubicBezTo>
                  <a:pt x="254" y="391"/>
                  <a:pt x="213" y="367"/>
                  <a:pt x="210" y="345"/>
                </a:cubicBezTo>
                <a:cubicBezTo>
                  <a:pt x="197" y="261"/>
                  <a:pt x="207" y="173"/>
                  <a:pt x="225" y="90"/>
                </a:cubicBezTo>
                <a:cubicBezTo>
                  <a:pt x="229" y="72"/>
                  <a:pt x="254" y="68"/>
                  <a:pt x="270" y="60"/>
                </a:cubicBezTo>
                <a:cubicBezTo>
                  <a:pt x="316" y="37"/>
                  <a:pt x="372" y="31"/>
                  <a:pt x="420" y="15"/>
                </a:cubicBezTo>
                <a:cubicBezTo>
                  <a:pt x="458" y="24"/>
                  <a:pt x="503" y="22"/>
                  <a:pt x="510" y="75"/>
                </a:cubicBezTo>
                <a:cubicBezTo>
                  <a:pt x="513" y="100"/>
                  <a:pt x="501" y="125"/>
                  <a:pt x="495" y="150"/>
                </a:cubicBezTo>
                <a:cubicBezTo>
                  <a:pt x="486" y="190"/>
                  <a:pt x="478" y="231"/>
                  <a:pt x="465" y="270"/>
                </a:cubicBezTo>
                <a:cubicBezTo>
                  <a:pt x="460" y="285"/>
                  <a:pt x="461" y="304"/>
                  <a:pt x="450" y="315"/>
                </a:cubicBezTo>
                <a:cubicBezTo>
                  <a:pt x="439" y="326"/>
                  <a:pt x="420" y="325"/>
                  <a:pt x="405" y="330"/>
                </a:cubicBezTo>
                <a:cubicBezTo>
                  <a:pt x="375" y="310"/>
                  <a:pt x="345" y="290"/>
                  <a:pt x="315" y="270"/>
                </a:cubicBezTo>
                <a:cubicBezTo>
                  <a:pt x="289" y="252"/>
                  <a:pt x="335" y="210"/>
                  <a:pt x="345" y="180"/>
                </a:cubicBezTo>
                <a:cubicBezTo>
                  <a:pt x="366" y="118"/>
                  <a:pt x="347" y="144"/>
                  <a:pt x="405" y="105"/>
                </a:cubicBezTo>
                <a:cubicBezTo>
                  <a:pt x="432" y="64"/>
                  <a:pt x="433" y="51"/>
                  <a:pt x="480" y="30"/>
                </a:cubicBezTo>
                <a:cubicBezTo>
                  <a:pt x="509" y="17"/>
                  <a:pt x="570" y="0"/>
                  <a:pt x="570" y="0"/>
                </a:cubicBezTo>
                <a:cubicBezTo>
                  <a:pt x="590" y="5"/>
                  <a:pt x="614" y="2"/>
                  <a:pt x="630" y="15"/>
                </a:cubicBezTo>
                <a:cubicBezTo>
                  <a:pt x="642" y="25"/>
                  <a:pt x="645" y="44"/>
                  <a:pt x="645" y="60"/>
                </a:cubicBezTo>
                <a:cubicBezTo>
                  <a:pt x="645" y="203"/>
                  <a:pt x="652" y="177"/>
                  <a:pt x="600" y="255"/>
                </a:cubicBezTo>
                <a:cubicBezTo>
                  <a:pt x="579" y="245"/>
                  <a:pt x="509" y="227"/>
                  <a:pt x="525" y="180"/>
                </a:cubicBezTo>
                <a:cubicBezTo>
                  <a:pt x="536" y="146"/>
                  <a:pt x="565" y="120"/>
                  <a:pt x="585" y="90"/>
                </a:cubicBezTo>
                <a:cubicBezTo>
                  <a:pt x="605" y="60"/>
                  <a:pt x="675" y="30"/>
                  <a:pt x="675" y="30"/>
                </a:cubicBezTo>
                <a:cubicBezTo>
                  <a:pt x="705" y="35"/>
                  <a:pt x="742" y="25"/>
                  <a:pt x="765" y="45"/>
                </a:cubicBezTo>
                <a:cubicBezTo>
                  <a:pt x="789" y="66"/>
                  <a:pt x="795" y="135"/>
                  <a:pt x="795" y="135"/>
                </a:cubicBezTo>
                <a:cubicBezTo>
                  <a:pt x="761" y="236"/>
                  <a:pt x="808" y="126"/>
                  <a:pt x="735" y="210"/>
                </a:cubicBezTo>
                <a:cubicBezTo>
                  <a:pt x="613" y="350"/>
                  <a:pt x="731" y="263"/>
                  <a:pt x="630" y="330"/>
                </a:cubicBezTo>
                <a:cubicBezTo>
                  <a:pt x="594" y="384"/>
                  <a:pt x="608" y="359"/>
                  <a:pt x="585" y="405"/>
                </a:cubicBezTo>
              </a:path>
            </a:pathLst>
          </a:custGeom>
          <a:noFill/>
          <a:ln w="9525">
            <a:solidFill>
              <a:srgbClr val="583A1C"/>
            </a:solidFill>
            <a:round/>
            <a:headEnd/>
            <a:tailEnd/>
          </a:ln>
        </p:spPr>
        <p:txBody>
          <a:bodyPr/>
          <a:lstStyle/>
          <a:p>
            <a:endParaRPr lang="en-IN"/>
          </a:p>
        </p:txBody>
      </p:sp>
      <p:sp>
        <p:nvSpPr>
          <p:cNvPr id="18458" name="Line 24"/>
          <p:cNvSpPr>
            <a:spLocks noChangeShapeType="1"/>
          </p:cNvSpPr>
          <p:nvPr/>
        </p:nvSpPr>
        <p:spPr bwMode="auto">
          <a:xfrm>
            <a:off x="6102350" y="4951413"/>
            <a:ext cx="430213" cy="0"/>
          </a:xfrm>
          <a:prstGeom prst="line">
            <a:avLst/>
          </a:prstGeom>
          <a:noFill/>
          <a:ln w="9525">
            <a:solidFill>
              <a:srgbClr val="000000"/>
            </a:solidFill>
            <a:round/>
            <a:headEnd/>
            <a:tailEnd type="triangle" w="med" len="med"/>
          </a:ln>
        </p:spPr>
        <p:txBody>
          <a:bodyPr/>
          <a:lstStyle/>
          <a:p>
            <a:endParaRPr lang="en-IN"/>
          </a:p>
        </p:txBody>
      </p:sp>
      <p:sp>
        <p:nvSpPr>
          <p:cNvPr id="18459" name="Oval 25"/>
          <p:cNvSpPr>
            <a:spLocks noChangeArrowheads="1"/>
          </p:cNvSpPr>
          <p:nvPr/>
        </p:nvSpPr>
        <p:spPr bwMode="auto">
          <a:xfrm>
            <a:off x="6677025" y="4559300"/>
            <a:ext cx="860425" cy="784225"/>
          </a:xfrm>
          <a:prstGeom prst="ellipse">
            <a:avLst/>
          </a:prstGeom>
          <a:gradFill rotWithShape="1">
            <a:gsLst>
              <a:gs pos="0">
                <a:srgbClr val="660066"/>
              </a:gs>
              <a:gs pos="100000">
                <a:srgbClr val="FFFFFF"/>
              </a:gs>
            </a:gsLst>
            <a:path path="rect">
              <a:fillToRect t="100000" r="100000"/>
            </a:path>
          </a:gradFill>
          <a:ln w="9525">
            <a:solidFill>
              <a:srgbClr val="000000"/>
            </a:solidFill>
            <a:round/>
            <a:headEnd/>
            <a:tailEnd/>
          </a:ln>
        </p:spPr>
        <p:txBody>
          <a:bodyPr/>
          <a:lstStyle/>
          <a:p>
            <a:endParaRPr lang="en-IN"/>
          </a:p>
        </p:txBody>
      </p:sp>
      <p:sp>
        <p:nvSpPr>
          <p:cNvPr id="18460" name="Line 26"/>
          <p:cNvSpPr>
            <a:spLocks noChangeShapeType="1"/>
          </p:cNvSpPr>
          <p:nvPr/>
        </p:nvSpPr>
        <p:spPr bwMode="auto">
          <a:xfrm flipV="1">
            <a:off x="7107238" y="4689475"/>
            <a:ext cx="266700" cy="277813"/>
          </a:xfrm>
          <a:prstGeom prst="line">
            <a:avLst/>
          </a:prstGeom>
          <a:noFill/>
          <a:ln w="9525">
            <a:solidFill>
              <a:srgbClr val="660066"/>
            </a:solidFill>
            <a:round/>
            <a:headEnd/>
            <a:tailEnd type="triangle" w="med" len="med"/>
          </a:ln>
        </p:spPr>
        <p:txBody>
          <a:bodyPr/>
          <a:lstStyle/>
          <a:p>
            <a:endParaRPr lang="en-IN"/>
          </a:p>
        </p:txBody>
      </p:sp>
      <p:sp>
        <p:nvSpPr>
          <p:cNvPr id="18461" name="Rectangle 27"/>
          <p:cNvSpPr>
            <a:spLocks noChangeArrowheads="1"/>
          </p:cNvSpPr>
          <p:nvPr/>
        </p:nvSpPr>
        <p:spPr bwMode="auto">
          <a:xfrm>
            <a:off x="933450" y="3805238"/>
            <a:ext cx="338138" cy="549275"/>
          </a:xfrm>
          <a:prstGeom prst="rect">
            <a:avLst/>
          </a:prstGeom>
          <a:solidFill>
            <a:srgbClr val="F8FCFF"/>
          </a:solidFill>
          <a:ln w="9525">
            <a:noFill/>
            <a:miter lim="800000"/>
            <a:headEnd/>
            <a:tailEnd/>
          </a:ln>
        </p:spPr>
        <p:txBody>
          <a:bodyPr wrap="none" anchor="ctr">
            <a:spAutoFit/>
          </a:bodyPr>
          <a:lstStyle/>
          <a:p>
            <a:pPr algn="l" rtl="0"/>
            <a:r>
              <a:rPr lang="en-US" sz="1200" b="1">
                <a:solidFill>
                  <a:srgbClr val="000000"/>
                </a:solidFill>
                <a:latin typeface="Times New Roman" pitchFamily="18" charset="0"/>
                <a:cs typeface="Times New Roman" pitchFamily="18" charset="0"/>
              </a:rPr>
              <a:t>    </a:t>
            </a:r>
            <a:endParaRPr lang="en-US" sz="1200">
              <a:solidFill>
                <a:srgbClr val="000000"/>
              </a:solidFill>
              <a:latin typeface="Verdana" pitchFamily="34" charset="0"/>
              <a:cs typeface="Times New Roman" pitchFamily="18" charset="0"/>
            </a:endParaRPr>
          </a:p>
          <a:p>
            <a:pPr algn="l" rtl="0" eaLnBrk="0" hangingPunct="0"/>
            <a:endParaRPr lang="en-US"/>
          </a:p>
        </p:txBody>
      </p:sp>
      <p:sp>
        <p:nvSpPr>
          <p:cNvPr id="18462" name="Rectangle 28"/>
          <p:cNvSpPr>
            <a:spLocks noChangeArrowheads="1"/>
          </p:cNvSpPr>
          <p:nvPr/>
        </p:nvSpPr>
        <p:spPr bwMode="auto">
          <a:xfrm>
            <a:off x="838200" y="5851525"/>
            <a:ext cx="7848600" cy="517525"/>
          </a:xfrm>
          <a:prstGeom prst="rect">
            <a:avLst/>
          </a:prstGeom>
          <a:solidFill>
            <a:srgbClr val="F8FCFF"/>
          </a:solidFill>
          <a:ln w="9525">
            <a:noFill/>
            <a:miter lim="800000"/>
            <a:headEnd/>
            <a:tailEnd/>
          </a:ln>
        </p:spPr>
        <p:txBody>
          <a:bodyPr anchor="ctr">
            <a:spAutoFit/>
          </a:bodyPr>
          <a:lstStyle/>
          <a:p>
            <a:pPr algn="justLow" rtl="0"/>
            <a:r>
              <a:rPr lang="en-US" sz="1400" b="1">
                <a:solidFill>
                  <a:srgbClr val="FFFF66"/>
                </a:solidFill>
                <a:latin typeface="Times New Roman" pitchFamily="18" charset="0"/>
                <a:cs typeface="Times New Roman" pitchFamily="18" charset="0"/>
              </a:rPr>
              <a:t>Light source</a:t>
            </a:r>
            <a:r>
              <a:rPr lang="en-US" sz="1400" b="1">
                <a:solidFill>
                  <a:srgbClr val="000000"/>
                </a:solidFill>
                <a:latin typeface="Times New Roman" pitchFamily="18" charset="0"/>
                <a:cs typeface="Times New Roman" pitchFamily="18" charset="0"/>
              </a:rPr>
              <a:t>        </a:t>
            </a:r>
            <a:r>
              <a:rPr lang="en-US" sz="1400" b="1">
                <a:solidFill>
                  <a:srgbClr val="FF00FF"/>
                </a:solidFill>
                <a:latin typeface="Times New Roman" pitchFamily="18" charset="0"/>
                <a:cs typeface="Times New Roman" pitchFamily="18" charset="0"/>
              </a:rPr>
              <a:t>slit</a:t>
            </a:r>
            <a:r>
              <a:rPr lang="en-US" sz="1400" b="1">
                <a:solidFill>
                  <a:srgbClr val="000000"/>
                </a:solidFill>
                <a:latin typeface="Times New Roman" pitchFamily="18" charset="0"/>
                <a:cs typeface="Times New Roman" pitchFamily="18" charset="0"/>
              </a:rPr>
              <a:t>    </a:t>
            </a:r>
            <a:r>
              <a:rPr lang="en-US" sz="1400" b="1">
                <a:solidFill>
                  <a:srgbClr val="3399FF"/>
                </a:solidFill>
                <a:latin typeface="Times New Roman" pitchFamily="18" charset="0"/>
                <a:cs typeface="Times New Roman" pitchFamily="18" charset="0"/>
              </a:rPr>
              <a:t>condenser    </a:t>
            </a:r>
            <a:r>
              <a:rPr lang="en-US" sz="1400" b="1">
                <a:solidFill>
                  <a:schemeClr val="accent2"/>
                </a:solidFill>
                <a:latin typeface="Times New Roman" pitchFamily="18" charset="0"/>
                <a:cs typeface="Times New Roman" pitchFamily="18" charset="0"/>
              </a:rPr>
              <a:t>cuvette</a:t>
            </a:r>
            <a:r>
              <a:rPr lang="en-US" sz="1400" b="1">
                <a:solidFill>
                  <a:srgbClr val="000000"/>
                </a:solidFill>
                <a:latin typeface="Times New Roman" pitchFamily="18" charset="0"/>
                <a:cs typeface="Times New Roman" pitchFamily="18" charset="0"/>
              </a:rPr>
              <a:t>       </a:t>
            </a:r>
            <a:r>
              <a:rPr lang="en-US" sz="1400" b="1">
                <a:solidFill>
                  <a:srgbClr val="FF3300"/>
                </a:solidFill>
                <a:latin typeface="Times New Roman" pitchFamily="18" charset="0"/>
                <a:cs typeface="Times New Roman" pitchFamily="18" charset="0"/>
              </a:rPr>
              <a:t>filter</a:t>
            </a:r>
            <a:r>
              <a:rPr lang="en-US" sz="1400" b="1">
                <a:solidFill>
                  <a:srgbClr val="000000"/>
                </a:solidFill>
                <a:latin typeface="Times New Roman" pitchFamily="18" charset="0"/>
                <a:cs typeface="Times New Roman" pitchFamily="18" charset="0"/>
              </a:rPr>
              <a:t>             </a:t>
            </a:r>
            <a:r>
              <a:rPr lang="en-US" sz="1400" b="1">
                <a:solidFill>
                  <a:srgbClr val="CC9900"/>
                </a:solidFill>
                <a:latin typeface="Times New Roman" pitchFamily="18" charset="0"/>
                <a:cs typeface="Times New Roman" pitchFamily="18" charset="0"/>
              </a:rPr>
              <a:t>photocell </a:t>
            </a:r>
            <a:r>
              <a:rPr lang="en-US" sz="1400" b="1">
                <a:solidFill>
                  <a:srgbClr val="000000"/>
                </a:solidFill>
                <a:latin typeface="Times New Roman" pitchFamily="18" charset="0"/>
                <a:cs typeface="Times New Roman" pitchFamily="18" charset="0"/>
              </a:rPr>
              <a:t>      galvanometer</a:t>
            </a:r>
          </a:p>
          <a:p>
            <a:pPr algn="justLow" rtl="0"/>
            <a:r>
              <a:rPr lang="en-US" sz="1400" b="1">
                <a:solidFill>
                  <a:srgbClr val="000000"/>
                </a:solidFill>
                <a:latin typeface="Times New Roman" pitchFamily="18" charset="0"/>
                <a:cs typeface="Times New Roman" pitchFamily="18" charset="0"/>
              </a:rPr>
              <a:t>                                           </a:t>
            </a:r>
            <a:r>
              <a:rPr lang="en-US" sz="1400" b="1">
                <a:solidFill>
                  <a:srgbClr val="3399FF"/>
                </a:solidFill>
                <a:latin typeface="Times New Roman" pitchFamily="18" charset="0"/>
                <a:cs typeface="Times New Roman" pitchFamily="18" charset="0"/>
              </a:rPr>
              <a:t>lens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1" name="Picture 3"/>
          <p:cNvPicPr>
            <a:picLocks noChangeAspect="1" noChangeArrowheads="1"/>
          </p:cNvPicPr>
          <p:nvPr/>
        </p:nvPicPr>
        <p:blipFill>
          <a:blip r:embed="rId2" cstate="print"/>
          <a:srcRect/>
          <a:stretch>
            <a:fillRect/>
          </a:stretch>
        </p:blipFill>
        <p:spPr bwMode="auto">
          <a:xfrm>
            <a:off x="239150" y="211017"/>
            <a:ext cx="8730028" cy="6246054"/>
          </a:xfrm>
          <a:prstGeom prst="rect">
            <a:avLst/>
          </a:prstGeom>
          <a:noFill/>
          <a:ln w="9525">
            <a:noFill/>
            <a:miter lim="800000"/>
            <a:headEnd/>
            <a:tailEnd/>
          </a:ln>
          <a:effectLst/>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143000"/>
          </a:xfrm>
        </p:spPr>
        <p:txBody>
          <a:bodyPr/>
          <a:lstStyle/>
          <a:p>
            <a:pPr eaLnBrk="1" hangingPunct="1"/>
            <a:r>
              <a:rPr lang="en-US" b="1">
                <a:solidFill>
                  <a:srgbClr val="3399FF"/>
                </a:solidFill>
                <a:latin typeface="Times New Roman" pitchFamily="18" charset="0"/>
                <a:cs typeface="Times New Roman" pitchFamily="18" charset="0"/>
              </a:rPr>
              <a:t>How colorimeter works?</a:t>
            </a:r>
          </a:p>
        </p:txBody>
      </p:sp>
      <p:sp>
        <p:nvSpPr>
          <p:cNvPr id="19459" name="Rectangle 3"/>
          <p:cNvSpPr>
            <a:spLocks noGrp="1" noChangeArrowheads="1"/>
          </p:cNvSpPr>
          <p:nvPr>
            <p:ph type="body" sz="half" idx="1"/>
          </p:nvPr>
        </p:nvSpPr>
        <p:spPr>
          <a:xfrm>
            <a:off x="457200" y="1066800"/>
            <a:ext cx="8229600" cy="2719388"/>
          </a:xfrm>
        </p:spPr>
        <p:txBody>
          <a:bodyPr/>
          <a:lstStyle/>
          <a:p>
            <a:pPr algn="just" rtl="0" eaLnBrk="1" hangingPunct="1">
              <a:buFontTx/>
              <a:buNone/>
            </a:pPr>
            <a:r>
              <a:rPr lang="en-US">
                <a:solidFill>
                  <a:schemeClr val="bg1"/>
                </a:solidFill>
                <a:latin typeface="Times New Roman" pitchFamily="18" charset="0"/>
                <a:cs typeface="Times New Roman" pitchFamily="18" charset="0"/>
              </a:rPr>
              <a:t>4- This small electrical signal is increased by the amplifier which passes to a galvanometer of digital readout to give absorbance reading directly.</a:t>
            </a:r>
          </a:p>
        </p:txBody>
      </p:sp>
      <p:sp>
        <p:nvSpPr>
          <p:cNvPr id="19460" name="Rectangle 4"/>
          <p:cNvSpPr>
            <a:spLocks noChangeArrowheads="1"/>
          </p:cNvSpPr>
          <p:nvPr/>
        </p:nvSpPr>
        <p:spPr bwMode="auto">
          <a:xfrm>
            <a:off x="838200" y="3810000"/>
            <a:ext cx="7848600" cy="2514600"/>
          </a:xfrm>
          <a:prstGeom prst="rect">
            <a:avLst/>
          </a:prstGeom>
          <a:solidFill>
            <a:schemeClr val="bg1"/>
          </a:solidFill>
          <a:ln w="9525">
            <a:solidFill>
              <a:schemeClr val="tx1"/>
            </a:solidFill>
            <a:miter lim="800000"/>
            <a:headEnd/>
            <a:tailEnd/>
          </a:ln>
        </p:spPr>
        <p:txBody>
          <a:bodyPr wrap="none" anchor="ctr"/>
          <a:lstStyle/>
          <a:p>
            <a:endParaRPr lang="en-IN"/>
          </a:p>
        </p:txBody>
      </p:sp>
      <p:pic>
        <p:nvPicPr>
          <p:cNvPr id="19461" name="Picture 5" descr="BD18217_"/>
          <p:cNvPicPr>
            <a:picLocks noChangeAspect="1" noChangeArrowheads="1"/>
          </p:cNvPicPr>
          <p:nvPr/>
        </p:nvPicPr>
        <p:blipFill>
          <a:blip r:embed="rId2" cstate="print"/>
          <a:srcRect/>
          <a:stretch>
            <a:fillRect/>
          </a:stretch>
        </p:blipFill>
        <p:spPr bwMode="auto">
          <a:xfrm>
            <a:off x="914400" y="4394200"/>
            <a:ext cx="717550" cy="1471613"/>
          </a:xfrm>
          <a:prstGeom prst="rect">
            <a:avLst/>
          </a:prstGeom>
          <a:noFill/>
          <a:ln w="9525">
            <a:noFill/>
            <a:miter lim="800000"/>
            <a:headEnd/>
            <a:tailEnd/>
          </a:ln>
        </p:spPr>
      </p:pic>
      <p:sp>
        <p:nvSpPr>
          <p:cNvPr id="19462" name="Line 6"/>
          <p:cNvSpPr>
            <a:spLocks noChangeShapeType="1"/>
          </p:cNvSpPr>
          <p:nvPr/>
        </p:nvSpPr>
        <p:spPr bwMode="auto">
          <a:xfrm flipV="1">
            <a:off x="1651000" y="4559300"/>
            <a:ext cx="574675" cy="392113"/>
          </a:xfrm>
          <a:prstGeom prst="line">
            <a:avLst/>
          </a:prstGeom>
          <a:noFill/>
          <a:ln w="9525">
            <a:solidFill>
              <a:srgbClr val="000000"/>
            </a:solidFill>
            <a:round/>
            <a:headEnd/>
            <a:tailEnd type="triangle" w="med" len="med"/>
          </a:ln>
        </p:spPr>
        <p:txBody>
          <a:bodyPr/>
          <a:lstStyle/>
          <a:p>
            <a:endParaRPr lang="en-IN"/>
          </a:p>
        </p:txBody>
      </p:sp>
      <p:sp>
        <p:nvSpPr>
          <p:cNvPr id="19463" name="Line 7"/>
          <p:cNvSpPr>
            <a:spLocks noChangeShapeType="1"/>
          </p:cNvSpPr>
          <p:nvPr/>
        </p:nvSpPr>
        <p:spPr bwMode="auto">
          <a:xfrm>
            <a:off x="2370138" y="4143375"/>
            <a:ext cx="0" cy="654050"/>
          </a:xfrm>
          <a:prstGeom prst="line">
            <a:avLst/>
          </a:prstGeom>
          <a:noFill/>
          <a:ln w="9525">
            <a:solidFill>
              <a:srgbClr val="660066"/>
            </a:solidFill>
            <a:round/>
            <a:headEnd/>
            <a:tailEnd/>
          </a:ln>
        </p:spPr>
        <p:txBody>
          <a:bodyPr/>
          <a:lstStyle/>
          <a:p>
            <a:endParaRPr lang="en-IN"/>
          </a:p>
        </p:txBody>
      </p:sp>
      <p:sp>
        <p:nvSpPr>
          <p:cNvPr id="19464" name="Line 8"/>
          <p:cNvSpPr>
            <a:spLocks noChangeShapeType="1"/>
          </p:cNvSpPr>
          <p:nvPr/>
        </p:nvSpPr>
        <p:spPr bwMode="auto">
          <a:xfrm>
            <a:off x="2370138" y="5081588"/>
            <a:ext cx="0" cy="654050"/>
          </a:xfrm>
          <a:prstGeom prst="line">
            <a:avLst/>
          </a:prstGeom>
          <a:noFill/>
          <a:ln w="9525">
            <a:solidFill>
              <a:srgbClr val="660066"/>
            </a:solidFill>
            <a:round/>
            <a:headEnd/>
            <a:tailEnd/>
          </a:ln>
        </p:spPr>
        <p:txBody>
          <a:bodyPr/>
          <a:lstStyle/>
          <a:p>
            <a:endParaRPr lang="en-IN"/>
          </a:p>
        </p:txBody>
      </p:sp>
      <p:sp>
        <p:nvSpPr>
          <p:cNvPr id="19465" name="Line 9"/>
          <p:cNvSpPr>
            <a:spLocks noChangeShapeType="1"/>
          </p:cNvSpPr>
          <p:nvPr/>
        </p:nvSpPr>
        <p:spPr bwMode="auto">
          <a:xfrm>
            <a:off x="1651000" y="4951413"/>
            <a:ext cx="574675" cy="0"/>
          </a:xfrm>
          <a:prstGeom prst="line">
            <a:avLst/>
          </a:prstGeom>
          <a:noFill/>
          <a:ln w="9525">
            <a:solidFill>
              <a:srgbClr val="000000"/>
            </a:solidFill>
            <a:round/>
            <a:headEnd/>
            <a:tailEnd type="triangle" w="med" len="med"/>
          </a:ln>
        </p:spPr>
        <p:txBody>
          <a:bodyPr/>
          <a:lstStyle/>
          <a:p>
            <a:endParaRPr lang="en-IN"/>
          </a:p>
        </p:txBody>
      </p:sp>
      <p:sp>
        <p:nvSpPr>
          <p:cNvPr id="19466" name="Line 10"/>
          <p:cNvSpPr>
            <a:spLocks noChangeShapeType="1"/>
          </p:cNvSpPr>
          <p:nvPr/>
        </p:nvSpPr>
        <p:spPr bwMode="auto">
          <a:xfrm>
            <a:off x="1651000" y="4951413"/>
            <a:ext cx="431800" cy="523875"/>
          </a:xfrm>
          <a:prstGeom prst="line">
            <a:avLst/>
          </a:prstGeom>
          <a:noFill/>
          <a:ln w="9525">
            <a:solidFill>
              <a:srgbClr val="000000"/>
            </a:solidFill>
            <a:round/>
            <a:headEnd/>
            <a:tailEnd type="triangle" w="med" len="med"/>
          </a:ln>
        </p:spPr>
        <p:txBody>
          <a:bodyPr/>
          <a:lstStyle/>
          <a:p>
            <a:endParaRPr lang="en-IN"/>
          </a:p>
        </p:txBody>
      </p:sp>
      <p:sp>
        <p:nvSpPr>
          <p:cNvPr id="19467" name="Line 11"/>
          <p:cNvSpPr>
            <a:spLocks noChangeShapeType="1"/>
          </p:cNvSpPr>
          <p:nvPr/>
        </p:nvSpPr>
        <p:spPr bwMode="auto">
          <a:xfrm>
            <a:off x="2370138" y="4951413"/>
            <a:ext cx="430212" cy="0"/>
          </a:xfrm>
          <a:prstGeom prst="line">
            <a:avLst/>
          </a:prstGeom>
          <a:noFill/>
          <a:ln w="9525">
            <a:solidFill>
              <a:srgbClr val="000000"/>
            </a:solidFill>
            <a:round/>
            <a:headEnd/>
            <a:tailEnd type="triangle" w="med" len="med"/>
          </a:ln>
        </p:spPr>
        <p:txBody>
          <a:bodyPr/>
          <a:lstStyle/>
          <a:p>
            <a:endParaRPr lang="en-IN"/>
          </a:p>
        </p:txBody>
      </p:sp>
      <p:sp>
        <p:nvSpPr>
          <p:cNvPr id="45068" name="Oval 12"/>
          <p:cNvSpPr>
            <a:spLocks noChangeArrowheads="1"/>
          </p:cNvSpPr>
          <p:nvPr/>
        </p:nvSpPr>
        <p:spPr bwMode="auto">
          <a:xfrm>
            <a:off x="2943225" y="4143375"/>
            <a:ext cx="287338" cy="1568450"/>
          </a:xfrm>
          <a:prstGeom prst="ellipse">
            <a:avLst/>
          </a:prstGeom>
          <a:gradFill rotWithShape="1">
            <a:gsLst>
              <a:gs pos="0">
                <a:srgbClr val="00C0BC">
                  <a:alpha val="55000"/>
                </a:srgbClr>
              </a:gs>
              <a:gs pos="50000">
                <a:srgbClr val="FFFFFF"/>
              </a:gs>
              <a:gs pos="100000">
                <a:srgbClr val="00C0BC">
                  <a:alpha val="55000"/>
                </a:srgbClr>
              </a:gs>
            </a:gsLst>
            <a:lin ang="5400000" scaled="1"/>
          </a:gradFill>
          <a:ln w="9525">
            <a:solidFill>
              <a:srgbClr val="000000"/>
            </a:solidFill>
            <a:round/>
            <a:headEnd/>
            <a:tailEnd/>
          </a:ln>
        </p:spPr>
        <p:txBody>
          <a:bodyPr/>
          <a:lstStyle/>
          <a:p>
            <a:pPr>
              <a:defRPr/>
            </a:pPr>
            <a:endParaRPr lang="en-IN"/>
          </a:p>
        </p:txBody>
      </p:sp>
      <p:sp>
        <p:nvSpPr>
          <p:cNvPr id="19471" name="Line 13"/>
          <p:cNvSpPr>
            <a:spLocks noChangeShapeType="1"/>
          </p:cNvSpPr>
          <p:nvPr/>
        </p:nvSpPr>
        <p:spPr bwMode="auto">
          <a:xfrm>
            <a:off x="3230563" y="4559300"/>
            <a:ext cx="431800" cy="0"/>
          </a:xfrm>
          <a:prstGeom prst="line">
            <a:avLst/>
          </a:prstGeom>
          <a:noFill/>
          <a:ln w="9525">
            <a:solidFill>
              <a:srgbClr val="000000"/>
            </a:solidFill>
            <a:round/>
            <a:headEnd/>
            <a:tailEnd type="triangle" w="med" len="med"/>
          </a:ln>
        </p:spPr>
        <p:txBody>
          <a:bodyPr/>
          <a:lstStyle/>
          <a:p>
            <a:endParaRPr lang="en-IN"/>
          </a:p>
        </p:txBody>
      </p:sp>
      <p:sp>
        <p:nvSpPr>
          <p:cNvPr id="19472" name="Line 14"/>
          <p:cNvSpPr>
            <a:spLocks noChangeShapeType="1"/>
          </p:cNvSpPr>
          <p:nvPr/>
        </p:nvSpPr>
        <p:spPr bwMode="auto">
          <a:xfrm>
            <a:off x="3230563" y="4951413"/>
            <a:ext cx="431800" cy="0"/>
          </a:xfrm>
          <a:prstGeom prst="line">
            <a:avLst/>
          </a:prstGeom>
          <a:noFill/>
          <a:ln w="9525">
            <a:solidFill>
              <a:srgbClr val="000000"/>
            </a:solidFill>
            <a:round/>
            <a:headEnd/>
            <a:tailEnd type="triangle" w="med" len="med"/>
          </a:ln>
        </p:spPr>
        <p:txBody>
          <a:bodyPr/>
          <a:lstStyle/>
          <a:p>
            <a:endParaRPr lang="en-IN"/>
          </a:p>
        </p:txBody>
      </p:sp>
      <p:sp>
        <p:nvSpPr>
          <p:cNvPr id="19473" name="Line 15"/>
          <p:cNvSpPr>
            <a:spLocks noChangeShapeType="1"/>
          </p:cNvSpPr>
          <p:nvPr/>
        </p:nvSpPr>
        <p:spPr bwMode="auto">
          <a:xfrm>
            <a:off x="3230563" y="5343525"/>
            <a:ext cx="431800" cy="0"/>
          </a:xfrm>
          <a:prstGeom prst="line">
            <a:avLst/>
          </a:prstGeom>
          <a:noFill/>
          <a:ln w="9525">
            <a:solidFill>
              <a:srgbClr val="000000"/>
            </a:solidFill>
            <a:round/>
            <a:headEnd/>
            <a:tailEnd type="triangle" w="med" len="med"/>
          </a:ln>
        </p:spPr>
        <p:txBody>
          <a:bodyPr/>
          <a:lstStyle/>
          <a:p>
            <a:endParaRPr lang="en-IN"/>
          </a:p>
        </p:txBody>
      </p:sp>
      <p:sp>
        <p:nvSpPr>
          <p:cNvPr id="19474" name="Rectangle 16"/>
          <p:cNvSpPr>
            <a:spLocks noChangeArrowheads="1"/>
          </p:cNvSpPr>
          <p:nvPr/>
        </p:nvSpPr>
        <p:spPr bwMode="auto">
          <a:xfrm>
            <a:off x="3805238" y="4273550"/>
            <a:ext cx="430212" cy="1308100"/>
          </a:xfrm>
          <a:prstGeom prst="rect">
            <a:avLst/>
          </a:prstGeom>
          <a:solidFill>
            <a:srgbClr val="333399"/>
          </a:solidFill>
          <a:ln w="9525">
            <a:solidFill>
              <a:srgbClr val="0000FF"/>
            </a:solidFill>
            <a:miter lim="800000"/>
            <a:headEnd/>
            <a:tailEnd/>
          </a:ln>
        </p:spPr>
        <p:txBody>
          <a:bodyPr/>
          <a:lstStyle/>
          <a:p>
            <a:endParaRPr lang="en-IN"/>
          </a:p>
        </p:txBody>
      </p:sp>
      <p:sp>
        <p:nvSpPr>
          <p:cNvPr id="19475" name="Line 17"/>
          <p:cNvSpPr>
            <a:spLocks noChangeShapeType="1"/>
          </p:cNvSpPr>
          <p:nvPr/>
        </p:nvSpPr>
        <p:spPr bwMode="auto">
          <a:xfrm>
            <a:off x="4235450" y="4951413"/>
            <a:ext cx="431800" cy="0"/>
          </a:xfrm>
          <a:prstGeom prst="line">
            <a:avLst/>
          </a:prstGeom>
          <a:noFill/>
          <a:ln w="9525">
            <a:solidFill>
              <a:srgbClr val="000000"/>
            </a:solidFill>
            <a:round/>
            <a:headEnd/>
            <a:tailEnd type="triangle" w="med" len="med"/>
          </a:ln>
        </p:spPr>
        <p:txBody>
          <a:bodyPr/>
          <a:lstStyle/>
          <a:p>
            <a:endParaRPr lang="en-IN"/>
          </a:p>
        </p:txBody>
      </p:sp>
      <p:sp>
        <p:nvSpPr>
          <p:cNvPr id="19476" name="AutoShape 18"/>
          <p:cNvSpPr>
            <a:spLocks noChangeArrowheads="1"/>
          </p:cNvSpPr>
          <p:nvPr/>
        </p:nvSpPr>
        <p:spPr bwMode="auto">
          <a:xfrm>
            <a:off x="4667250" y="4143375"/>
            <a:ext cx="287338" cy="1438275"/>
          </a:xfrm>
          <a:prstGeom prst="flowChartMultidocument">
            <a:avLst/>
          </a:prstGeom>
          <a:solidFill>
            <a:srgbClr val="FF0000"/>
          </a:solidFill>
          <a:ln w="9525">
            <a:solidFill>
              <a:srgbClr val="000000"/>
            </a:solidFill>
            <a:miter lim="800000"/>
            <a:headEnd/>
            <a:tailEnd/>
          </a:ln>
        </p:spPr>
        <p:txBody>
          <a:bodyPr/>
          <a:lstStyle/>
          <a:p>
            <a:endParaRPr lang="en-IN"/>
          </a:p>
        </p:txBody>
      </p:sp>
      <p:sp>
        <p:nvSpPr>
          <p:cNvPr id="19477" name="Line 19"/>
          <p:cNvSpPr>
            <a:spLocks noChangeShapeType="1"/>
          </p:cNvSpPr>
          <p:nvPr/>
        </p:nvSpPr>
        <p:spPr bwMode="auto">
          <a:xfrm>
            <a:off x="4954588" y="4951413"/>
            <a:ext cx="430212" cy="0"/>
          </a:xfrm>
          <a:prstGeom prst="line">
            <a:avLst/>
          </a:prstGeom>
          <a:noFill/>
          <a:ln w="9525">
            <a:solidFill>
              <a:srgbClr val="000000"/>
            </a:solidFill>
            <a:round/>
            <a:headEnd/>
            <a:tailEnd type="triangle" w="med" len="med"/>
          </a:ln>
        </p:spPr>
        <p:txBody>
          <a:bodyPr/>
          <a:lstStyle/>
          <a:p>
            <a:endParaRPr lang="en-IN"/>
          </a:p>
        </p:txBody>
      </p:sp>
      <p:sp>
        <p:nvSpPr>
          <p:cNvPr id="19478" name="Rectangle 20" descr="Woven mat"/>
          <p:cNvSpPr>
            <a:spLocks noChangeArrowheads="1"/>
          </p:cNvSpPr>
          <p:nvPr/>
        </p:nvSpPr>
        <p:spPr bwMode="auto">
          <a:xfrm>
            <a:off x="5384800" y="4273550"/>
            <a:ext cx="142875" cy="1300163"/>
          </a:xfrm>
          <a:prstGeom prst="rect">
            <a:avLst/>
          </a:prstGeom>
          <a:blipFill dpi="0" rotWithShape="1">
            <a:blip r:embed="rId3" cstate="print"/>
            <a:srcRect/>
            <a:tile tx="0" ty="0" sx="100000" sy="100000" flip="none" algn="tl"/>
          </a:blipFill>
          <a:ln w="9525">
            <a:solidFill>
              <a:srgbClr val="000000"/>
            </a:solidFill>
            <a:miter lim="800000"/>
            <a:headEnd/>
            <a:tailEnd/>
          </a:ln>
        </p:spPr>
        <p:txBody>
          <a:bodyPr/>
          <a:lstStyle/>
          <a:p>
            <a:endParaRPr lang="en-IN"/>
          </a:p>
        </p:txBody>
      </p:sp>
      <p:sp>
        <p:nvSpPr>
          <p:cNvPr id="19479" name="Freeform 21"/>
          <p:cNvSpPr>
            <a:spLocks/>
          </p:cNvSpPr>
          <p:nvPr/>
        </p:nvSpPr>
        <p:spPr bwMode="auto">
          <a:xfrm>
            <a:off x="5384800" y="5475288"/>
            <a:ext cx="717550" cy="442912"/>
          </a:xfrm>
          <a:custGeom>
            <a:avLst/>
            <a:gdLst>
              <a:gd name="T0" fmla="*/ 78852 w 819"/>
              <a:gd name="T1" fmla="*/ 85175 h 780"/>
              <a:gd name="T2" fmla="*/ 0 w 819"/>
              <a:gd name="T3" fmla="*/ 229974 h 780"/>
              <a:gd name="T4" fmla="*/ 13142 w 819"/>
              <a:gd name="T5" fmla="*/ 349219 h 780"/>
              <a:gd name="T6" fmla="*/ 39426 w 819"/>
              <a:gd name="T7" fmla="*/ 374772 h 780"/>
              <a:gd name="T8" fmla="*/ 105136 w 819"/>
              <a:gd name="T9" fmla="*/ 366254 h 780"/>
              <a:gd name="T10" fmla="*/ 223413 w 819"/>
              <a:gd name="T11" fmla="*/ 289596 h 780"/>
              <a:gd name="T12" fmla="*/ 183987 w 819"/>
              <a:gd name="T13" fmla="*/ 136281 h 780"/>
              <a:gd name="T14" fmla="*/ 118277 w 819"/>
              <a:gd name="T15" fmla="*/ 144798 h 780"/>
              <a:gd name="T16" fmla="*/ 105136 w 819"/>
              <a:gd name="T17" fmla="*/ 170351 h 780"/>
              <a:gd name="T18" fmla="*/ 91994 w 819"/>
              <a:gd name="T19" fmla="*/ 212938 h 780"/>
              <a:gd name="T20" fmla="*/ 183987 w 819"/>
              <a:gd name="T21" fmla="*/ 400324 h 780"/>
              <a:gd name="T22" fmla="*/ 275981 w 819"/>
              <a:gd name="T23" fmla="*/ 391807 h 780"/>
              <a:gd name="T24" fmla="*/ 394258 w 819"/>
              <a:gd name="T25" fmla="*/ 332184 h 780"/>
              <a:gd name="T26" fmla="*/ 354832 w 819"/>
              <a:gd name="T27" fmla="*/ 144798 h 780"/>
              <a:gd name="T28" fmla="*/ 315407 w 819"/>
              <a:gd name="T29" fmla="*/ 161833 h 780"/>
              <a:gd name="T30" fmla="*/ 262839 w 819"/>
              <a:gd name="T31" fmla="*/ 212938 h 780"/>
              <a:gd name="T32" fmla="*/ 341690 w 819"/>
              <a:gd name="T33" fmla="*/ 442912 h 780"/>
              <a:gd name="T34" fmla="*/ 538820 w 819"/>
              <a:gd name="T35" fmla="*/ 383289 h 780"/>
              <a:gd name="T36" fmla="*/ 591387 w 819"/>
              <a:gd name="T37" fmla="*/ 332184 h 780"/>
              <a:gd name="T38" fmla="*/ 578245 w 819"/>
              <a:gd name="T39" fmla="*/ 161833 h 780"/>
              <a:gd name="T40" fmla="*/ 551962 w 819"/>
              <a:gd name="T41" fmla="*/ 127763 h 780"/>
              <a:gd name="T42" fmla="*/ 512536 w 819"/>
              <a:gd name="T43" fmla="*/ 136281 h 780"/>
              <a:gd name="T44" fmla="*/ 499394 w 819"/>
              <a:gd name="T45" fmla="*/ 323666 h 780"/>
              <a:gd name="T46" fmla="*/ 551962 w 819"/>
              <a:gd name="T47" fmla="*/ 374772 h 780"/>
              <a:gd name="T48" fmla="*/ 709665 w 819"/>
              <a:gd name="T49" fmla="*/ 340702 h 780"/>
              <a:gd name="T50" fmla="*/ 696523 w 819"/>
              <a:gd name="T51" fmla="*/ 170351 h 780"/>
              <a:gd name="T52" fmla="*/ 670239 w 819"/>
              <a:gd name="T53" fmla="*/ 102210 h 780"/>
              <a:gd name="T54" fmla="*/ 630813 w 819"/>
              <a:gd name="T55" fmla="*/ 85175 h 780"/>
              <a:gd name="T56" fmla="*/ 525678 w 819"/>
              <a:gd name="T57" fmla="*/ 34070 h 780"/>
              <a:gd name="T58" fmla="*/ 512536 w 819"/>
              <a:gd name="T59" fmla="*/ 0 h 7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9"/>
              <a:gd name="T91" fmla="*/ 0 h 780"/>
              <a:gd name="T92" fmla="*/ 819 w 819"/>
              <a:gd name="T93" fmla="*/ 780 h 7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9" h="780">
                <a:moveTo>
                  <a:pt x="90" y="150"/>
                </a:moveTo>
                <a:cubicBezTo>
                  <a:pt x="28" y="233"/>
                  <a:pt x="19" y="308"/>
                  <a:pt x="0" y="405"/>
                </a:cubicBezTo>
                <a:cubicBezTo>
                  <a:pt x="5" y="475"/>
                  <a:pt x="3" y="546"/>
                  <a:pt x="15" y="615"/>
                </a:cubicBezTo>
                <a:cubicBezTo>
                  <a:pt x="18" y="633"/>
                  <a:pt x="28" y="655"/>
                  <a:pt x="45" y="660"/>
                </a:cubicBezTo>
                <a:cubicBezTo>
                  <a:pt x="70" y="667"/>
                  <a:pt x="95" y="650"/>
                  <a:pt x="120" y="645"/>
                </a:cubicBezTo>
                <a:cubicBezTo>
                  <a:pt x="176" y="607"/>
                  <a:pt x="217" y="566"/>
                  <a:pt x="255" y="510"/>
                </a:cubicBezTo>
                <a:cubicBezTo>
                  <a:pt x="270" y="406"/>
                  <a:pt x="312" y="308"/>
                  <a:pt x="210" y="240"/>
                </a:cubicBezTo>
                <a:cubicBezTo>
                  <a:pt x="185" y="245"/>
                  <a:pt x="156" y="241"/>
                  <a:pt x="135" y="255"/>
                </a:cubicBezTo>
                <a:cubicBezTo>
                  <a:pt x="122" y="264"/>
                  <a:pt x="124" y="285"/>
                  <a:pt x="120" y="300"/>
                </a:cubicBezTo>
                <a:cubicBezTo>
                  <a:pt x="114" y="325"/>
                  <a:pt x="110" y="350"/>
                  <a:pt x="105" y="375"/>
                </a:cubicBezTo>
                <a:cubicBezTo>
                  <a:pt x="117" y="609"/>
                  <a:pt x="47" y="651"/>
                  <a:pt x="210" y="705"/>
                </a:cubicBezTo>
                <a:cubicBezTo>
                  <a:pt x="245" y="700"/>
                  <a:pt x="281" y="700"/>
                  <a:pt x="315" y="690"/>
                </a:cubicBezTo>
                <a:cubicBezTo>
                  <a:pt x="365" y="675"/>
                  <a:pt x="407" y="614"/>
                  <a:pt x="450" y="585"/>
                </a:cubicBezTo>
                <a:cubicBezTo>
                  <a:pt x="488" y="470"/>
                  <a:pt x="513" y="327"/>
                  <a:pt x="405" y="255"/>
                </a:cubicBezTo>
                <a:cubicBezTo>
                  <a:pt x="390" y="265"/>
                  <a:pt x="372" y="271"/>
                  <a:pt x="360" y="285"/>
                </a:cubicBezTo>
                <a:cubicBezTo>
                  <a:pt x="336" y="312"/>
                  <a:pt x="300" y="375"/>
                  <a:pt x="300" y="375"/>
                </a:cubicBezTo>
                <a:cubicBezTo>
                  <a:pt x="307" y="502"/>
                  <a:pt x="265" y="697"/>
                  <a:pt x="390" y="780"/>
                </a:cubicBezTo>
                <a:cubicBezTo>
                  <a:pt x="482" y="765"/>
                  <a:pt x="554" y="753"/>
                  <a:pt x="615" y="675"/>
                </a:cubicBezTo>
                <a:cubicBezTo>
                  <a:pt x="637" y="647"/>
                  <a:pt x="675" y="585"/>
                  <a:pt x="675" y="585"/>
                </a:cubicBezTo>
                <a:cubicBezTo>
                  <a:pt x="670" y="485"/>
                  <a:pt x="672" y="384"/>
                  <a:pt x="660" y="285"/>
                </a:cubicBezTo>
                <a:cubicBezTo>
                  <a:pt x="657" y="263"/>
                  <a:pt x="649" y="237"/>
                  <a:pt x="630" y="225"/>
                </a:cubicBezTo>
                <a:cubicBezTo>
                  <a:pt x="616" y="217"/>
                  <a:pt x="600" y="235"/>
                  <a:pt x="585" y="240"/>
                </a:cubicBezTo>
                <a:cubicBezTo>
                  <a:pt x="543" y="366"/>
                  <a:pt x="554" y="409"/>
                  <a:pt x="570" y="570"/>
                </a:cubicBezTo>
                <a:cubicBezTo>
                  <a:pt x="579" y="657"/>
                  <a:pt x="567" y="639"/>
                  <a:pt x="630" y="660"/>
                </a:cubicBezTo>
                <a:cubicBezTo>
                  <a:pt x="635" y="659"/>
                  <a:pt x="804" y="669"/>
                  <a:pt x="810" y="600"/>
                </a:cubicBezTo>
                <a:cubicBezTo>
                  <a:pt x="819" y="500"/>
                  <a:pt x="803" y="400"/>
                  <a:pt x="795" y="300"/>
                </a:cubicBezTo>
                <a:cubicBezTo>
                  <a:pt x="795" y="297"/>
                  <a:pt x="777" y="195"/>
                  <a:pt x="765" y="180"/>
                </a:cubicBezTo>
                <a:cubicBezTo>
                  <a:pt x="754" y="166"/>
                  <a:pt x="735" y="160"/>
                  <a:pt x="720" y="150"/>
                </a:cubicBezTo>
                <a:cubicBezTo>
                  <a:pt x="677" y="85"/>
                  <a:pt x="663" y="102"/>
                  <a:pt x="600" y="60"/>
                </a:cubicBezTo>
                <a:cubicBezTo>
                  <a:pt x="583" y="10"/>
                  <a:pt x="585" y="31"/>
                  <a:pt x="585" y="0"/>
                </a:cubicBezTo>
              </a:path>
            </a:pathLst>
          </a:custGeom>
          <a:noFill/>
          <a:ln w="9525">
            <a:solidFill>
              <a:srgbClr val="583A1C"/>
            </a:solidFill>
            <a:round/>
            <a:headEnd/>
            <a:tailEnd/>
          </a:ln>
        </p:spPr>
        <p:txBody>
          <a:bodyPr/>
          <a:lstStyle/>
          <a:p>
            <a:endParaRPr lang="en-IN"/>
          </a:p>
        </p:txBody>
      </p:sp>
      <p:sp>
        <p:nvSpPr>
          <p:cNvPr id="19480" name="Rectangle 22" descr="Woven mat"/>
          <p:cNvSpPr>
            <a:spLocks noChangeArrowheads="1"/>
          </p:cNvSpPr>
          <p:nvPr/>
        </p:nvSpPr>
        <p:spPr bwMode="auto">
          <a:xfrm>
            <a:off x="5959475" y="4273550"/>
            <a:ext cx="142875" cy="1308100"/>
          </a:xfrm>
          <a:prstGeom prst="rect">
            <a:avLst/>
          </a:prstGeom>
          <a:blipFill dpi="0" rotWithShape="1">
            <a:blip r:embed="rId3" cstate="print"/>
            <a:srcRect/>
            <a:tile tx="0" ty="0" sx="100000" sy="100000" flip="none" algn="tl"/>
          </a:blipFill>
          <a:ln w="9525">
            <a:solidFill>
              <a:srgbClr val="000000"/>
            </a:solidFill>
            <a:miter lim="800000"/>
            <a:headEnd/>
            <a:tailEnd/>
          </a:ln>
        </p:spPr>
        <p:txBody>
          <a:bodyPr/>
          <a:lstStyle/>
          <a:p>
            <a:endParaRPr lang="en-IN"/>
          </a:p>
        </p:txBody>
      </p:sp>
      <p:sp>
        <p:nvSpPr>
          <p:cNvPr id="19481" name="Freeform 23"/>
          <p:cNvSpPr>
            <a:spLocks/>
          </p:cNvSpPr>
          <p:nvPr/>
        </p:nvSpPr>
        <p:spPr bwMode="auto">
          <a:xfrm>
            <a:off x="5527675" y="4011613"/>
            <a:ext cx="644525" cy="295275"/>
          </a:xfrm>
          <a:custGeom>
            <a:avLst/>
            <a:gdLst>
              <a:gd name="T0" fmla="*/ 0 w 808"/>
              <a:gd name="T1" fmla="*/ 284339 h 405"/>
              <a:gd name="T2" fmla="*/ 59826 w 808"/>
              <a:gd name="T3" fmla="*/ 32808 h 405"/>
              <a:gd name="T4" fmla="*/ 95722 w 808"/>
              <a:gd name="T5" fmla="*/ 10936 h 405"/>
              <a:gd name="T6" fmla="*/ 107687 w 808"/>
              <a:gd name="T7" fmla="*/ 240594 h 405"/>
              <a:gd name="T8" fmla="*/ 191443 w 808"/>
              <a:gd name="T9" fmla="*/ 21872 h 405"/>
              <a:gd name="T10" fmla="*/ 227339 w 808"/>
              <a:gd name="T11" fmla="*/ 196850 h 405"/>
              <a:gd name="T12" fmla="*/ 215373 w 808"/>
              <a:gd name="T13" fmla="*/ 273403 h 405"/>
              <a:gd name="T14" fmla="*/ 167513 w 808"/>
              <a:gd name="T15" fmla="*/ 251531 h 405"/>
              <a:gd name="T16" fmla="*/ 179478 w 808"/>
              <a:gd name="T17" fmla="*/ 65617 h 405"/>
              <a:gd name="T18" fmla="*/ 215373 w 808"/>
              <a:gd name="T19" fmla="*/ 43744 h 405"/>
              <a:gd name="T20" fmla="*/ 335025 w 808"/>
              <a:gd name="T21" fmla="*/ 10936 h 405"/>
              <a:gd name="T22" fmla="*/ 406816 w 808"/>
              <a:gd name="T23" fmla="*/ 54681 h 405"/>
              <a:gd name="T24" fmla="*/ 394851 w 808"/>
              <a:gd name="T25" fmla="*/ 109361 h 405"/>
              <a:gd name="T26" fmla="*/ 370921 w 808"/>
              <a:gd name="T27" fmla="*/ 196850 h 405"/>
              <a:gd name="T28" fmla="*/ 358956 w 808"/>
              <a:gd name="T29" fmla="*/ 229658 h 405"/>
              <a:gd name="T30" fmla="*/ 323060 w 808"/>
              <a:gd name="T31" fmla="*/ 240594 h 405"/>
              <a:gd name="T32" fmla="*/ 251269 w 808"/>
              <a:gd name="T33" fmla="*/ 196850 h 405"/>
              <a:gd name="T34" fmla="*/ 275199 w 808"/>
              <a:gd name="T35" fmla="*/ 131233 h 405"/>
              <a:gd name="T36" fmla="*/ 323060 w 808"/>
              <a:gd name="T37" fmla="*/ 76553 h 405"/>
              <a:gd name="T38" fmla="*/ 382886 w 808"/>
              <a:gd name="T39" fmla="*/ 21872 h 405"/>
              <a:gd name="T40" fmla="*/ 454677 w 808"/>
              <a:gd name="T41" fmla="*/ 0 h 405"/>
              <a:gd name="T42" fmla="*/ 502538 w 808"/>
              <a:gd name="T43" fmla="*/ 10936 h 405"/>
              <a:gd name="T44" fmla="*/ 514503 w 808"/>
              <a:gd name="T45" fmla="*/ 43744 h 405"/>
              <a:gd name="T46" fmla="*/ 478608 w 808"/>
              <a:gd name="T47" fmla="*/ 185914 h 405"/>
              <a:gd name="T48" fmla="*/ 418782 w 808"/>
              <a:gd name="T49" fmla="*/ 131233 h 405"/>
              <a:gd name="T50" fmla="*/ 466643 w 808"/>
              <a:gd name="T51" fmla="*/ 65617 h 405"/>
              <a:gd name="T52" fmla="*/ 538434 w 808"/>
              <a:gd name="T53" fmla="*/ 21872 h 405"/>
              <a:gd name="T54" fmla="*/ 610225 w 808"/>
              <a:gd name="T55" fmla="*/ 32808 h 405"/>
              <a:gd name="T56" fmla="*/ 634155 w 808"/>
              <a:gd name="T57" fmla="*/ 98425 h 405"/>
              <a:gd name="T58" fmla="*/ 586294 w 808"/>
              <a:gd name="T59" fmla="*/ 153106 h 405"/>
              <a:gd name="T60" fmla="*/ 502538 w 808"/>
              <a:gd name="T61" fmla="*/ 240594 h 405"/>
              <a:gd name="T62" fmla="*/ 466643 w 808"/>
              <a:gd name="T63" fmla="*/ 295275 h 4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8"/>
              <a:gd name="T97" fmla="*/ 0 h 405"/>
              <a:gd name="T98" fmla="*/ 808 w 808"/>
              <a:gd name="T99" fmla="*/ 405 h 4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8" h="405">
                <a:moveTo>
                  <a:pt x="0" y="390"/>
                </a:moveTo>
                <a:cubicBezTo>
                  <a:pt x="14" y="265"/>
                  <a:pt x="36" y="163"/>
                  <a:pt x="75" y="45"/>
                </a:cubicBezTo>
                <a:cubicBezTo>
                  <a:pt x="81" y="28"/>
                  <a:pt x="105" y="25"/>
                  <a:pt x="120" y="15"/>
                </a:cubicBezTo>
                <a:cubicBezTo>
                  <a:pt x="239" y="94"/>
                  <a:pt x="242" y="223"/>
                  <a:pt x="135" y="330"/>
                </a:cubicBezTo>
                <a:cubicBezTo>
                  <a:pt x="98" y="218"/>
                  <a:pt x="119" y="70"/>
                  <a:pt x="240" y="30"/>
                </a:cubicBezTo>
                <a:cubicBezTo>
                  <a:pt x="332" y="91"/>
                  <a:pt x="317" y="174"/>
                  <a:pt x="285" y="270"/>
                </a:cubicBezTo>
                <a:cubicBezTo>
                  <a:pt x="280" y="305"/>
                  <a:pt x="295" y="350"/>
                  <a:pt x="270" y="375"/>
                </a:cubicBezTo>
                <a:cubicBezTo>
                  <a:pt x="254" y="391"/>
                  <a:pt x="213" y="367"/>
                  <a:pt x="210" y="345"/>
                </a:cubicBezTo>
                <a:cubicBezTo>
                  <a:pt x="197" y="261"/>
                  <a:pt x="207" y="173"/>
                  <a:pt x="225" y="90"/>
                </a:cubicBezTo>
                <a:cubicBezTo>
                  <a:pt x="229" y="72"/>
                  <a:pt x="254" y="68"/>
                  <a:pt x="270" y="60"/>
                </a:cubicBezTo>
                <a:cubicBezTo>
                  <a:pt x="316" y="37"/>
                  <a:pt x="372" y="31"/>
                  <a:pt x="420" y="15"/>
                </a:cubicBezTo>
                <a:cubicBezTo>
                  <a:pt x="458" y="24"/>
                  <a:pt x="503" y="22"/>
                  <a:pt x="510" y="75"/>
                </a:cubicBezTo>
                <a:cubicBezTo>
                  <a:pt x="513" y="100"/>
                  <a:pt x="501" y="125"/>
                  <a:pt x="495" y="150"/>
                </a:cubicBezTo>
                <a:cubicBezTo>
                  <a:pt x="486" y="190"/>
                  <a:pt x="478" y="231"/>
                  <a:pt x="465" y="270"/>
                </a:cubicBezTo>
                <a:cubicBezTo>
                  <a:pt x="460" y="285"/>
                  <a:pt x="461" y="304"/>
                  <a:pt x="450" y="315"/>
                </a:cubicBezTo>
                <a:cubicBezTo>
                  <a:pt x="439" y="326"/>
                  <a:pt x="420" y="325"/>
                  <a:pt x="405" y="330"/>
                </a:cubicBezTo>
                <a:cubicBezTo>
                  <a:pt x="375" y="310"/>
                  <a:pt x="345" y="290"/>
                  <a:pt x="315" y="270"/>
                </a:cubicBezTo>
                <a:cubicBezTo>
                  <a:pt x="289" y="252"/>
                  <a:pt x="335" y="210"/>
                  <a:pt x="345" y="180"/>
                </a:cubicBezTo>
                <a:cubicBezTo>
                  <a:pt x="366" y="118"/>
                  <a:pt x="347" y="144"/>
                  <a:pt x="405" y="105"/>
                </a:cubicBezTo>
                <a:cubicBezTo>
                  <a:pt x="432" y="64"/>
                  <a:pt x="433" y="51"/>
                  <a:pt x="480" y="30"/>
                </a:cubicBezTo>
                <a:cubicBezTo>
                  <a:pt x="509" y="17"/>
                  <a:pt x="570" y="0"/>
                  <a:pt x="570" y="0"/>
                </a:cubicBezTo>
                <a:cubicBezTo>
                  <a:pt x="590" y="5"/>
                  <a:pt x="614" y="2"/>
                  <a:pt x="630" y="15"/>
                </a:cubicBezTo>
                <a:cubicBezTo>
                  <a:pt x="642" y="25"/>
                  <a:pt x="645" y="44"/>
                  <a:pt x="645" y="60"/>
                </a:cubicBezTo>
                <a:cubicBezTo>
                  <a:pt x="645" y="203"/>
                  <a:pt x="652" y="177"/>
                  <a:pt x="600" y="255"/>
                </a:cubicBezTo>
                <a:cubicBezTo>
                  <a:pt x="579" y="245"/>
                  <a:pt x="509" y="227"/>
                  <a:pt x="525" y="180"/>
                </a:cubicBezTo>
                <a:cubicBezTo>
                  <a:pt x="536" y="146"/>
                  <a:pt x="565" y="120"/>
                  <a:pt x="585" y="90"/>
                </a:cubicBezTo>
                <a:cubicBezTo>
                  <a:pt x="605" y="60"/>
                  <a:pt x="675" y="30"/>
                  <a:pt x="675" y="30"/>
                </a:cubicBezTo>
                <a:cubicBezTo>
                  <a:pt x="705" y="35"/>
                  <a:pt x="742" y="25"/>
                  <a:pt x="765" y="45"/>
                </a:cubicBezTo>
                <a:cubicBezTo>
                  <a:pt x="789" y="66"/>
                  <a:pt x="795" y="135"/>
                  <a:pt x="795" y="135"/>
                </a:cubicBezTo>
                <a:cubicBezTo>
                  <a:pt x="761" y="236"/>
                  <a:pt x="808" y="126"/>
                  <a:pt x="735" y="210"/>
                </a:cubicBezTo>
                <a:cubicBezTo>
                  <a:pt x="613" y="350"/>
                  <a:pt x="731" y="263"/>
                  <a:pt x="630" y="330"/>
                </a:cubicBezTo>
                <a:cubicBezTo>
                  <a:pt x="594" y="384"/>
                  <a:pt x="608" y="359"/>
                  <a:pt x="585" y="405"/>
                </a:cubicBezTo>
              </a:path>
            </a:pathLst>
          </a:custGeom>
          <a:noFill/>
          <a:ln w="9525">
            <a:solidFill>
              <a:srgbClr val="583A1C"/>
            </a:solidFill>
            <a:round/>
            <a:headEnd/>
            <a:tailEnd/>
          </a:ln>
        </p:spPr>
        <p:txBody>
          <a:bodyPr/>
          <a:lstStyle/>
          <a:p>
            <a:endParaRPr lang="en-IN"/>
          </a:p>
        </p:txBody>
      </p:sp>
      <p:sp>
        <p:nvSpPr>
          <p:cNvPr id="19482" name="Line 24"/>
          <p:cNvSpPr>
            <a:spLocks noChangeShapeType="1"/>
          </p:cNvSpPr>
          <p:nvPr/>
        </p:nvSpPr>
        <p:spPr bwMode="auto">
          <a:xfrm>
            <a:off x="6102350" y="4951413"/>
            <a:ext cx="430213" cy="0"/>
          </a:xfrm>
          <a:prstGeom prst="line">
            <a:avLst/>
          </a:prstGeom>
          <a:noFill/>
          <a:ln w="9525">
            <a:solidFill>
              <a:srgbClr val="000000"/>
            </a:solidFill>
            <a:round/>
            <a:headEnd/>
            <a:tailEnd type="triangle" w="med" len="med"/>
          </a:ln>
        </p:spPr>
        <p:txBody>
          <a:bodyPr/>
          <a:lstStyle/>
          <a:p>
            <a:endParaRPr lang="en-IN"/>
          </a:p>
        </p:txBody>
      </p:sp>
      <p:sp>
        <p:nvSpPr>
          <p:cNvPr id="19483" name="Oval 25"/>
          <p:cNvSpPr>
            <a:spLocks noChangeArrowheads="1"/>
          </p:cNvSpPr>
          <p:nvPr/>
        </p:nvSpPr>
        <p:spPr bwMode="auto">
          <a:xfrm>
            <a:off x="6677025" y="4559300"/>
            <a:ext cx="860425" cy="784225"/>
          </a:xfrm>
          <a:prstGeom prst="ellipse">
            <a:avLst/>
          </a:prstGeom>
          <a:gradFill rotWithShape="1">
            <a:gsLst>
              <a:gs pos="0">
                <a:srgbClr val="660066"/>
              </a:gs>
              <a:gs pos="100000">
                <a:srgbClr val="FFFFFF"/>
              </a:gs>
            </a:gsLst>
            <a:path path="rect">
              <a:fillToRect t="100000" r="100000"/>
            </a:path>
          </a:gradFill>
          <a:ln w="9525">
            <a:solidFill>
              <a:srgbClr val="000000"/>
            </a:solidFill>
            <a:round/>
            <a:headEnd/>
            <a:tailEnd/>
          </a:ln>
        </p:spPr>
        <p:txBody>
          <a:bodyPr/>
          <a:lstStyle/>
          <a:p>
            <a:endParaRPr lang="en-IN"/>
          </a:p>
        </p:txBody>
      </p:sp>
      <p:sp>
        <p:nvSpPr>
          <p:cNvPr id="19484" name="Line 26"/>
          <p:cNvSpPr>
            <a:spLocks noChangeShapeType="1"/>
          </p:cNvSpPr>
          <p:nvPr/>
        </p:nvSpPr>
        <p:spPr bwMode="auto">
          <a:xfrm flipV="1">
            <a:off x="7107238" y="4689475"/>
            <a:ext cx="266700" cy="277813"/>
          </a:xfrm>
          <a:prstGeom prst="line">
            <a:avLst/>
          </a:prstGeom>
          <a:noFill/>
          <a:ln w="9525">
            <a:solidFill>
              <a:srgbClr val="660066"/>
            </a:solidFill>
            <a:round/>
            <a:headEnd/>
            <a:tailEnd type="triangle" w="med" len="med"/>
          </a:ln>
        </p:spPr>
        <p:txBody>
          <a:bodyPr/>
          <a:lstStyle/>
          <a:p>
            <a:endParaRPr lang="en-IN"/>
          </a:p>
        </p:txBody>
      </p:sp>
      <p:sp>
        <p:nvSpPr>
          <p:cNvPr id="19485" name="Rectangle 27"/>
          <p:cNvSpPr>
            <a:spLocks noChangeArrowheads="1"/>
          </p:cNvSpPr>
          <p:nvPr/>
        </p:nvSpPr>
        <p:spPr bwMode="auto">
          <a:xfrm>
            <a:off x="933450" y="3805238"/>
            <a:ext cx="338138" cy="549275"/>
          </a:xfrm>
          <a:prstGeom prst="rect">
            <a:avLst/>
          </a:prstGeom>
          <a:solidFill>
            <a:srgbClr val="F8FCFF"/>
          </a:solidFill>
          <a:ln w="9525">
            <a:noFill/>
            <a:miter lim="800000"/>
            <a:headEnd/>
            <a:tailEnd/>
          </a:ln>
        </p:spPr>
        <p:txBody>
          <a:bodyPr wrap="none" anchor="ctr">
            <a:spAutoFit/>
          </a:bodyPr>
          <a:lstStyle/>
          <a:p>
            <a:pPr algn="l" rtl="0"/>
            <a:r>
              <a:rPr lang="en-US" sz="1200" b="1">
                <a:solidFill>
                  <a:srgbClr val="000000"/>
                </a:solidFill>
                <a:latin typeface="Times New Roman" pitchFamily="18" charset="0"/>
                <a:cs typeface="Times New Roman" pitchFamily="18" charset="0"/>
              </a:rPr>
              <a:t>    </a:t>
            </a:r>
            <a:endParaRPr lang="en-US" sz="1200">
              <a:solidFill>
                <a:srgbClr val="000000"/>
              </a:solidFill>
              <a:latin typeface="Verdana" pitchFamily="34" charset="0"/>
              <a:cs typeface="Times New Roman" pitchFamily="18" charset="0"/>
            </a:endParaRPr>
          </a:p>
          <a:p>
            <a:pPr algn="l" rtl="0" eaLnBrk="0" hangingPunct="0"/>
            <a:endParaRPr lang="en-US"/>
          </a:p>
        </p:txBody>
      </p:sp>
      <p:sp>
        <p:nvSpPr>
          <p:cNvPr id="19486" name="Rectangle 28"/>
          <p:cNvSpPr>
            <a:spLocks noChangeArrowheads="1"/>
          </p:cNvSpPr>
          <p:nvPr/>
        </p:nvSpPr>
        <p:spPr bwMode="auto">
          <a:xfrm>
            <a:off x="838200" y="5851525"/>
            <a:ext cx="7848600" cy="517525"/>
          </a:xfrm>
          <a:prstGeom prst="rect">
            <a:avLst/>
          </a:prstGeom>
          <a:solidFill>
            <a:srgbClr val="F8FCFF"/>
          </a:solidFill>
          <a:ln w="9525">
            <a:noFill/>
            <a:miter lim="800000"/>
            <a:headEnd/>
            <a:tailEnd/>
          </a:ln>
        </p:spPr>
        <p:txBody>
          <a:bodyPr anchor="ctr">
            <a:spAutoFit/>
          </a:bodyPr>
          <a:lstStyle/>
          <a:p>
            <a:pPr algn="justLow" rtl="0"/>
            <a:r>
              <a:rPr lang="en-US" sz="1400" b="1">
                <a:solidFill>
                  <a:srgbClr val="FFFF66"/>
                </a:solidFill>
                <a:latin typeface="Times New Roman" pitchFamily="18" charset="0"/>
                <a:cs typeface="Times New Roman" pitchFamily="18" charset="0"/>
              </a:rPr>
              <a:t>Light source</a:t>
            </a:r>
            <a:r>
              <a:rPr lang="en-US" sz="1400" b="1">
                <a:solidFill>
                  <a:srgbClr val="000000"/>
                </a:solidFill>
                <a:latin typeface="Times New Roman" pitchFamily="18" charset="0"/>
                <a:cs typeface="Times New Roman" pitchFamily="18" charset="0"/>
              </a:rPr>
              <a:t>        </a:t>
            </a:r>
            <a:r>
              <a:rPr lang="en-US" sz="1400" b="1">
                <a:solidFill>
                  <a:srgbClr val="FF00FF"/>
                </a:solidFill>
                <a:latin typeface="Times New Roman" pitchFamily="18" charset="0"/>
                <a:cs typeface="Times New Roman" pitchFamily="18" charset="0"/>
              </a:rPr>
              <a:t>slit</a:t>
            </a:r>
            <a:r>
              <a:rPr lang="en-US" sz="1400" b="1">
                <a:solidFill>
                  <a:srgbClr val="000000"/>
                </a:solidFill>
                <a:latin typeface="Times New Roman" pitchFamily="18" charset="0"/>
                <a:cs typeface="Times New Roman" pitchFamily="18" charset="0"/>
              </a:rPr>
              <a:t>    </a:t>
            </a:r>
            <a:r>
              <a:rPr lang="en-US" sz="1400" b="1">
                <a:solidFill>
                  <a:srgbClr val="3399FF"/>
                </a:solidFill>
                <a:latin typeface="Times New Roman" pitchFamily="18" charset="0"/>
                <a:cs typeface="Times New Roman" pitchFamily="18" charset="0"/>
              </a:rPr>
              <a:t>condenser    </a:t>
            </a:r>
            <a:r>
              <a:rPr lang="en-US" sz="1400" b="1">
                <a:solidFill>
                  <a:schemeClr val="accent2"/>
                </a:solidFill>
                <a:latin typeface="Times New Roman" pitchFamily="18" charset="0"/>
                <a:cs typeface="Times New Roman" pitchFamily="18" charset="0"/>
              </a:rPr>
              <a:t>cuvette</a:t>
            </a:r>
            <a:r>
              <a:rPr lang="en-US" sz="1400" b="1">
                <a:solidFill>
                  <a:srgbClr val="000000"/>
                </a:solidFill>
                <a:latin typeface="Times New Roman" pitchFamily="18" charset="0"/>
                <a:cs typeface="Times New Roman" pitchFamily="18" charset="0"/>
              </a:rPr>
              <a:t>       </a:t>
            </a:r>
            <a:r>
              <a:rPr lang="en-US" sz="1400" b="1">
                <a:solidFill>
                  <a:srgbClr val="FF3300"/>
                </a:solidFill>
                <a:latin typeface="Times New Roman" pitchFamily="18" charset="0"/>
                <a:cs typeface="Times New Roman" pitchFamily="18" charset="0"/>
              </a:rPr>
              <a:t>filter</a:t>
            </a:r>
            <a:r>
              <a:rPr lang="en-US" sz="1400" b="1">
                <a:solidFill>
                  <a:srgbClr val="000000"/>
                </a:solidFill>
                <a:latin typeface="Times New Roman" pitchFamily="18" charset="0"/>
                <a:cs typeface="Times New Roman" pitchFamily="18" charset="0"/>
              </a:rPr>
              <a:t>             </a:t>
            </a:r>
            <a:r>
              <a:rPr lang="en-US" sz="1400" b="1">
                <a:solidFill>
                  <a:srgbClr val="CC9900"/>
                </a:solidFill>
                <a:latin typeface="Times New Roman" pitchFamily="18" charset="0"/>
                <a:cs typeface="Times New Roman" pitchFamily="18" charset="0"/>
              </a:rPr>
              <a:t>photocell </a:t>
            </a:r>
            <a:r>
              <a:rPr lang="en-US" sz="1400" b="1">
                <a:solidFill>
                  <a:srgbClr val="000000"/>
                </a:solidFill>
                <a:latin typeface="Times New Roman" pitchFamily="18" charset="0"/>
                <a:cs typeface="Times New Roman" pitchFamily="18" charset="0"/>
              </a:rPr>
              <a:t>      galvanometer</a:t>
            </a:r>
          </a:p>
          <a:p>
            <a:pPr algn="justLow" rtl="0"/>
            <a:r>
              <a:rPr lang="en-US" sz="1400" b="1">
                <a:solidFill>
                  <a:srgbClr val="000000"/>
                </a:solidFill>
                <a:latin typeface="Times New Roman" pitchFamily="18" charset="0"/>
                <a:cs typeface="Times New Roman" pitchFamily="18" charset="0"/>
              </a:rPr>
              <a:t>                                           </a:t>
            </a:r>
            <a:r>
              <a:rPr lang="en-US" sz="1400" b="1">
                <a:solidFill>
                  <a:srgbClr val="3399FF"/>
                </a:solidFill>
                <a:latin typeface="Times New Roman" pitchFamily="18" charset="0"/>
                <a:cs typeface="Times New Roman" pitchFamily="18" charset="0"/>
              </a:rPr>
              <a:t>lens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1027"/>
          <p:cNvSpPr txBox="1">
            <a:spLocks noChangeArrowheads="1"/>
          </p:cNvSpPr>
          <p:nvPr/>
        </p:nvSpPr>
        <p:spPr bwMode="auto">
          <a:xfrm>
            <a:off x="0" y="0"/>
            <a:ext cx="9144000" cy="914400"/>
          </a:xfrm>
          <a:prstGeom prst="rect">
            <a:avLst/>
          </a:prstGeom>
          <a:noFill/>
          <a:ln>
            <a:noFill/>
          </a:ln>
          <a:effectLst/>
        </p:spPr>
        <p:txBody>
          <a:bodyPr>
            <a:spAutoFit/>
          </a:bodyPr>
          <a:lstStyle/>
          <a:p>
            <a:pPr algn="ctr">
              <a:defRPr/>
            </a:pPr>
            <a:r>
              <a:rPr lang="en-US" altLang="en-US" sz="5400" u="sng" dirty="0">
                <a:solidFill>
                  <a:srgbClr val="C00000"/>
                </a:solidFill>
                <a:effectLst>
                  <a:outerShdw blurRad="38100" dist="38100" dir="2700000" algn="tl">
                    <a:srgbClr val="000000"/>
                  </a:outerShdw>
                </a:effectLst>
              </a:rPr>
              <a:t>Sample Preparation</a:t>
            </a:r>
          </a:p>
        </p:txBody>
      </p:sp>
      <p:sp>
        <p:nvSpPr>
          <p:cNvPr id="26628" name="Text Box 1028"/>
          <p:cNvSpPr txBox="1">
            <a:spLocks noChangeArrowheads="1"/>
          </p:cNvSpPr>
          <p:nvPr/>
        </p:nvSpPr>
        <p:spPr bwMode="auto">
          <a:xfrm>
            <a:off x="2633663" y="1282700"/>
            <a:ext cx="2073275" cy="701675"/>
          </a:xfrm>
          <a:prstGeom prst="rect">
            <a:avLst/>
          </a:prstGeom>
          <a:noFill/>
          <a:ln>
            <a:noFill/>
          </a:ln>
          <a:effectLst/>
        </p:spPr>
        <p:txBody>
          <a:bodyPr wrap="none">
            <a:spAutoFit/>
          </a:bodyPr>
          <a:lstStyle/>
          <a:p>
            <a:pPr>
              <a:defRPr/>
            </a:pPr>
            <a:r>
              <a:rPr lang="en-US" altLang="en-US" sz="4000" dirty="0">
                <a:solidFill>
                  <a:srgbClr val="009900"/>
                </a:solidFill>
                <a:effectLst>
                  <a:outerShdw blurRad="38100" dist="38100" dir="2700000" algn="tl">
                    <a:srgbClr val="000000"/>
                  </a:outerShdw>
                </a:effectLst>
              </a:rPr>
              <a:t>Dilution</a:t>
            </a:r>
          </a:p>
        </p:txBody>
      </p:sp>
      <p:sp>
        <p:nvSpPr>
          <p:cNvPr id="26629" name="Text Box 1029"/>
          <p:cNvSpPr txBox="1">
            <a:spLocks noChangeArrowheads="1"/>
          </p:cNvSpPr>
          <p:nvPr/>
        </p:nvSpPr>
        <p:spPr bwMode="auto">
          <a:xfrm>
            <a:off x="2671763" y="2179638"/>
            <a:ext cx="3965575" cy="701675"/>
          </a:xfrm>
          <a:prstGeom prst="rect">
            <a:avLst/>
          </a:prstGeom>
          <a:noFill/>
          <a:ln>
            <a:noFill/>
          </a:ln>
          <a:effectLst/>
        </p:spPr>
        <p:txBody>
          <a:bodyPr wrap="none">
            <a:spAutoFit/>
          </a:bodyPr>
          <a:lstStyle/>
          <a:p>
            <a:pPr algn="ctr">
              <a:defRPr/>
            </a:pPr>
            <a:r>
              <a:rPr lang="en-US" altLang="en-US" sz="4000" dirty="0">
                <a:solidFill>
                  <a:srgbClr val="996600"/>
                </a:solidFill>
                <a:effectLst>
                  <a:outerShdw blurRad="38100" dist="38100" dir="2700000" algn="tl">
                    <a:srgbClr val="000000"/>
                  </a:outerShdw>
                </a:effectLst>
              </a:rPr>
              <a:t>Solids Removal</a:t>
            </a:r>
          </a:p>
        </p:txBody>
      </p:sp>
      <p:sp>
        <p:nvSpPr>
          <p:cNvPr id="26630" name="Text Box 1030"/>
          <p:cNvSpPr txBox="1">
            <a:spLocks noChangeArrowheads="1"/>
          </p:cNvSpPr>
          <p:nvPr/>
        </p:nvSpPr>
        <p:spPr bwMode="auto">
          <a:xfrm>
            <a:off x="3748088" y="2828925"/>
            <a:ext cx="3409950" cy="641350"/>
          </a:xfrm>
          <a:prstGeom prst="rect">
            <a:avLst/>
          </a:prstGeom>
          <a:noFill/>
          <a:ln>
            <a:noFill/>
          </a:ln>
          <a:effectLst/>
        </p:spPr>
        <p:txBody>
          <a:bodyPr wrap="none">
            <a:spAutoFit/>
          </a:bodyPr>
          <a:lstStyle/>
          <a:p>
            <a:pPr>
              <a:defRPr/>
            </a:pPr>
            <a:r>
              <a:rPr lang="en-US" altLang="en-US" sz="3600" dirty="0">
                <a:solidFill>
                  <a:srgbClr val="CC6600"/>
                </a:solidFill>
                <a:effectLst>
                  <a:outerShdw blurRad="38100" dist="38100" dir="2700000" algn="tl">
                    <a:srgbClr val="000000"/>
                  </a:outerShdw>
                </a:effectLst>
              </a:rPr>
              <a:t>--- Coagulation</a:t>
            </a:r>
          </a:p>
        </p:txBody>
      </p:sp>
      <p:sp>
        <p:nvSpPr>
          <p:cNvPr id="26631" name="Text Box 1031"/>
          <p:cNvSpPr txBox="1">
            <a:spLocks noChangeArrowheads="1"/>
          </p:cNvSpPr>
          <p:nvPr/>
        </p:nvSpPr>
        <p:spPr bwMode="auto">
          <a:xfrm>
            <a:off x="3763963" y="3297238"/>
            <a:ext cx="3054350" cy="641350"/>
          </a:xfrm>
          <a:prstGeom prst="rect">
            <a:avLst/>
          </a:prstGeom>
          <a:noFill/>
          <a:ln>
            <a:noFill/>
          </a:ln>
          <a:effectLst/>
        </p:spPr>
        <p:txBody>
          <a:bodyPr wrap="none">
            <a:spAutoFit/>
          </a:bodyPr>
          <a:lstStyle/>
          <a:p>
            <a:pPr>
              <a:defRPr/>
            </a:pPr>
            <a:r>
              <a:rPr lang="en-US" altLang="en-US" sz="3600" dirty="0">
                <a:solidFill>
                  <a:srgbClr val="FF6600"/>
                </a:solidFill>
                <a:effectLst>
                  <a:outerShdw blurRad="38100" dist="38100" dir="2700000" algn="tl">
                    <a:srgbClr val="000000"/>
                  </a:outerShdw>
                </a:effectLst>
              </a:rPr>
              <a:t>--- Centrifuge</a:t>
            </a:r>
          </a:p>
        </p:txBody>
      </p:sp>
      <p:sp>
        <p:nvSpPr>
          <p:cNvPr id="26632" name="Text Box 1032"/>
          <p:cNvSpPr txBox="1">
            <a:spLocks noChangeArrowheads="1"/>
          </p:cNvSpPr>
          <p:nvPr/>
        </p:nvSpPr>
        <p:spPr bwMode="auto">
          <a:xfrm>
            <a:off x="3822700" y="3776663"/>
            <a:ext cx="2078038" cy="701675"/>
          </a:xfrm>
          <a:prstGeom prst="rect">
            <a:avLst/>
          </a:prstGeom>
          <a:noFill/>
          <a:ln>
            <a:noFill/>
          </a:ln>
          <a:effectLst/>
        </p:spPr>
        <p:txBody>
          <a:bodyPr wrap="none">
            <a:spAutoFit/>
          </a:bodyPr>
          <a:lstStyle/>
          <a:p>
            <a:pPr algn="ctr">
              <a:defRPr/>
            </a:pPr>
            <a:r>
              <a:rPr lang="en-US" altLang="en-US" sz="4000" dirty="0">
                <a:solidFill>
                  <a:srgbClr val="CC9900"/>
                </a:solidFill>
                <a:effectLst>
                  <a:outerShdw blurRad="38100" dist="38100" dir="2700000" algn="tl">
                    <a:srgbClr val="000000"/>
                  </a:outerShdw>
                </a:effectLst>
              </a:rPr>
              <a:t>--- Filter</a:t>
            </a:r>
          </a:p>
        </p:txBody>
      </p:sp>
      <p:sp>
        <p:nvSpPr>
          <p:cNvPr id="26633" name="Text Box 1033"/>
          <p:cNvSpPr txBox="1">
            <a:spLocks noChangeArrowheads="1"/>
          </p:cNvSpPr>
          <p:nvPr/>
        </p:nvSpPr>
        <p:spPr bwMode="auto">
          <a:xfrm>
            <a:off x="2641600" y="4602163"/>
            <a:ext cx="3795713" cy="701675"/>
          </a:xfrm>
          <a:prstGeom prst="rect">
            <a:avLst/>
          </a:prstGeom>
          <a:noFill/>
          <a:ln>
            <a:noFill/>
          </a:ln>
          <a:effectLst/>
        </p:spPr>
        <p:txBody>
          <a:bodyPr wrap="none">
            <a:spAutoFit/>
          </a:bodyPr>
          <a:lstStyle/>
          <a:p>
            <a:pPr algn="ctr">
              <a:defRPr/>
            </a:pPr>
            <a:r>
              <a:rPr lang="en-US" altLang="en-US" sz="4000" dirty="0">
                <a:solidFill>
                  <a:srgbClr val="9900CC"/>
                </a:solidFill>
                <a:effectLst>
                  <a:outerShdw blurRad="38100" dist="38100" dir="2700000" algn="tl">
                    <a:srgbClr val="000000"/>
                  </a:outerShdw>
                </a:effectLst>
              </a:rPr>
              <a:t>pH Adjustment</a:t>
            </a:r>
          </a:p>
        </p:txBody>
      </p:sp>
      <p:sp>
        <p:nvSpPr>
          <p:cNvPr id="26634" name="Text Box 1034"/>
          <p:cNvSpPr txBox="1">
            <a:spLocks noChangeArrowheads="1"/>
          </p:cNvSpPr>
          <p:nvPr/>
        </p:nvSpPr>
        <p:spPr bwMode="auto">
          <a:xfrm>
            <a:off x="3282950" y="5475288"/>
            <a:ext cx="2497138" cy="701675"/>
          </a:xfrm>
          <a:prstGeom prst="rect">
            <a:avLst/>
          </a:prstGeom>
          <a:noFill/>
          <a:ln>
            <a:noFill/>
          </a:ln>
          <a:effectLst/>
        </p:spPr>
        <p:txBody>
          <a:bodyPr wrap="none">
            <a:spAutoFit/>
          </a:bodyPr>
          <a:lstStyle/>
          <a:p>
            <a:pPr algn="ctr">
              <a:defRPr/>
            </a:pPr>
            <a:r>
              <a:rPr lang="en-US" altLang="en-US" sz="4000" dirty="0">
                <a:solidFill>
                  <a:srgbClr val="660066"/>
                </a:solidFill>
                <a:effectLst>
                  <a:outerShdw blurRad="38100" dist="38100" dir="2700000" algn="tl">
                    <a:srgbClr val="000000"/>
                  </a:outerShdw>
                </a:effectLst>
              </a:rPr>
              <a:t>Digestion</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500" fill="hold"/>
                                        <p:tgtEl>
                                          <p:spTgt spid="26627"/>
                                        </p:tgtEl>
                                        <p:attrNameLst>
                                          <p:attrName>ppt_w</p:attrName>
                                        </p:attrNameLst>
                                      </p:cBhvr>
                                      <p:tavLst>
                                        <p:tav tm="0">
                                          <p:val>
                                            <p:strVal val="4/3*#ppt_w"/>
                                          </p:val>
                                        </p:tav>
                                        <p:tav tm="100000">
                                          <p:val>
                                            <p:strVal val="#ppt_w"/>
                                          </p:val>
                                        </p:tav>
                                      </p:tavLst>
                                    </p:anim>
                                    <p:anim calcmode="lin" valueType="num">
                                      <p:cBhvr>
                                        <p:cTn id="8" dur="500" fill="hold"/>
                                        <p:tgtEl>
                                          <p:spTgt spid="26627"/>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6628"/>
                                        </p:tgtEl>
                                        <p:attrNameLst>
                                          <p:attrName>style.visibility</p:attrName>
                                        </p:attrNameLst>
                                      </p:cBhvr>
                                      <p:to>
                                        <p:strVal val="visible"/>
                                      </p:to>
                                    </p:set>
                                    <p:anim calcmode="lin" valueType="num">
                                      <p:cBhvr additive="base">
                                        <p:cTn id="13" dur="500" fill="hold"/>
                                        <p:tgtEl>
                                          <p:spTgt spid="26628"/>
                                        </p:tgtEl>
                                        <p:attrNameLst>
                                          <p:attrName>ppt_x</p:attrName>
                                        </p:attrNameLst>
                                      </p:cBhvr>
                                      <p:tavLst>
                                        <p:tav tm="0">
                                          <p:val>
                                            <p:strVal val="1+#ppt_w/2"/>
                                          </p:val>
                                        </p:tav>
                                        <p:tav tm="100000">
                                          <p:val>
                                            <p:strVal val="#ppt_x"/>
                                          </p:val>
                                        </p:tav>
                                      </p:tavLst>
                                    </p:anim>
                                    <p:anim calcmode="lin" valueType="num">
                                      <p:cBhvr additive="base">
                                        <p:cTn id="14"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6629"/>
                                        </p:tgtEl>
                                        <p:attrNameLst>
                                          <p:attrName>style.visibility</p:attrName>
                                        </p:attrNameLst>
                                      </p:cBhvr>
                                      <p:to>
                                        <p:strVal val="visible"/>
                                      </p:to>
                                    </p:set>
                                    <p:anim calcmode="lin" valueType="num">
                                      <p:cBhvr additive="base">
                                        <p:cTn id="19" dur="500" fill="hold"/>
                                        <p:tgtEl>
                                          <p:spTgt spid="26629"/>
                                        </p:tgtEl>
                                        <p:attrNameLst>
                                          <p:attrName>ppt_x</p:attrName>
                                        </p:attrNameLst>
                                      </p:cBhvr>
                                      <p:tavLst>
                                        <p:tav tm="0">
                                          <p:val>
                                            <p:strVal val="1+#ppt_w/2"/>
                                          </p:val>
                                        </p:tav>
                                        <p:tav tm="100000">
                                          <p:val>
                                            <p:strVal val="#ppt_x"/>
                                          </p:val>
                                        </p:tav>
                                      </p:tavLst>
                                    </p:anim>
                                    <p:anim calcmode="lin" valueType="num">
                                      <p:cBhvr additive="base">
                                        <p:cTn id="20" dur="500" fill="hold"/>
                                        <p:tgtEl>
                                          <p:spTgt spid="26629"/>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26630"/>
                                        </p:tgtEl>
                                        <p:attrNameLst>
                                          <p:attrName>style.visibility</p:attrName>
                                        </p:attrNameLst>
                                      </p:cBhvr>
                                      <p:to>
                                        <p:strVal val="visible"/>
                                      </p:to>
                                    </p:set>
                                    <p:anim calcmode="lin" valueType="num">
                                      <p:cBhvr additive="base">
                                        <p:cTn id="24" dur="500" fill="hold"/>
                                        <p:tgtEl>
                                          <p:spTgt spid="26630"/>
                                        </p:tgtEl>
                                        <p:attrNameLst>
                                          <p:attrName>ppt_x</p:attrName>
                                        </p:attrNameLst>
                                      </p:cBhvr>
                                      <p:tavLst>
                                        <p:tav tm="0">
                                          <p:val>
                                            <p:strVal val="#ppt_x"/>
                                          </p:val>
                                        </p:tav>
                                        <p:tav tm="100000">
                                          <p:val>
                                            <p:strVal val="#ppt_x"/>
                                          </p:val>
                                        </p:tav>
                                      </p:tavLst>
                                    </p:anim>
                                    <p:anim calcmode="lin" valueType="num">
                                      <p:cBhvr additive="base">
                                        <p:cTn id="25" dur="500" fill="hold"/>
                                        <p:tgtEl>
                                          <p:spTgt spid="26630"/>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26631"/>
                                        </p:tgtEl>
                                        <p:attrNameLst>
                                          <p:attrName>style.visibility</p:attrName>
                                        </p:attrNameLst>
                                      </p:cBhvr>
                                      <p:to>
                                        <p:strVal val="visible"/>
                                      </p:to>
                                    </p:set>
                                    <p:anim calcmode="lin" valueType="num">
                                      <p:cBhvr additive="base">
                                        <p:cTn id="29" dur="500" fill="hold"/>
                                        <p:tgtEl>
                                          <p:spTgt spid="26631"/>
                                        </p:tgtEl>
                                        <p:attrNameLst>
                                          <p:attrName>ppt_x</p:attrName>
                                        </p:attrNameLst>
                                      </p:cBhvr>
                                      <p:tavLst>
                                        <p:tav tm="0">
                                          <p:val>
                                            <p:strVal val="#ppt_x"/>
                                          </p:val>
                                        </p:tav>
                                        <p:tav tm="100000">
                                          <p:val>
                                            <p:strVal val="#ppt_x"/>
                                          </p:val>
                                        </p:tav>
                                      </p:tavLst>
                                    </p:anim>
                                    <p:anim calcmode="lin" valueType="num">
                                      <p:cBhvr additive="base">
                                        <p:cTn id="30" dur="500" fill="hold"/>
                                        <p:tgtEl>
                                          <p:spTgt spid="26631"/>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6632"/>
                                        </p:tgtEl>
                                        <p:attrNameLst>
                                          <p:attrName>style.visibility</p:attrName>
                                        </p:attrNameLst>
                                      </p:cBhvr>
                                      <p:to>
                                        <p:strVal val="visible"/>
                                      </p:to>
                                    </p:set>
                                    <p:anim calcmode="lin" valueType="num">
                                      <p:cBhvr additive="base">
                                        <p:cTn id="34" dur="500" fill="hold"/>
                                        <p:tgtEl>
                                          <p:spTgt spid="26632"/>
                                        </p:tgtEl>
                                        <p:attrNameLst>
                                          <p:attrName>ppt_x</p:attrName>
                                        </p:attrNameLst>
                                      </p:cBhvr>
                                      <p:tavLst>
                                        <p:tav tm="0">
                                          <p:val>
                                            <p:strVal val="#ppt_x"/>
                                          </p:val>
                                        </p:tav>
                                        <p:tav tm="100000">
                                          <p:val>
                                            <p:strVal val="#ppt_x"/>
                                          </p:val>
                                        </p:tav>
                                      </p:tavLst>
                                    </p:anim>
                                    <p:anim calcmode="lin" valueType="num">
                                      <p:cBhvr additive="base">
                                        <p:cTn id="35" dur="500" fill="hold"/>
                                        <p:tgtEl>
                                          <p:spTgt spid="26632"/>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iterate type="lt">
                                    <p:tmPct val="100000"/>
                                  </p:iterate>
                                  <p:childTnLst>
                                    <p:set>
                                      <p:cBhvr>
                                        <p:cTn id="39" dur="1" fill="hold">
                                          <p:stCondLst>
                                            <p:cond delay="0"/>
                                          </p:stCondLst>
                                        </p:cTn>
                                        <p:tgtEl>
                                          <p:spTgt spid="26633"/>
                                        </p:tgtEl>
                                        <p:attrNameLst>
                                          <p:attrName>style.visibility</p:attrName>
                                        </p:attrNameLst>
                                      </p:cBhvr>
                                      <p:to>
                                        <p:strVal val="visible"/>
                                      </p:to>
                                    </p:set>
                                    <p:anim calcmode="lin" valueType="num">
                                      <p:cBhvr additive="base">
                                        <p:cTn id="40" dur="75" fill="hold"/>
                                        <p:tgtEl>
                                          <p:spTgt spid="26633"/>
                                        </p:tgtEl>
                                        <p:attrNameLst>
                                          <p:attrName>ppt_x</p:attrName>
                                        </p:attrNameLst>
                                      </p:cBhvr>
                                      <p:tavLst>
                                        <p:tav tm="0">
                                          <p:val>
                                            <p:strVal val="0-#ppt_w/2"/>
                                          </p:val>
                                        </p:tav>
                                        <p:tav tm="100000">
                                          <p:val>
                                            <p:strVal val="#ppt_x"/>
                                          </p:val>
                                        </p:tav>
                                      </p:tavLst>
                                    </p:anim>
                                    <p:anim calcmode="lin" valueType="num">
                                      <p:cBhvr additive="base">
                                        <p:cTn id="41" dur="75" fill="hold"/>
                                        <p:tgtEl>
                                          <p:spTgt spid="26633"/>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grpId="0" nodeType="clickEffect">
                                  <p:stCondLst>
                                    <p:cond delay="0"/>
                                  </p:stCondLst>
                                  <p:iterate type="lt">
                                    <p:tmPct val="100000"/>
                                  </p:iterate>
                                  <p:childTnLst>
                                    <p:set>
                                      <p:cBhvr>
                                        <p:cTn id="45" dur="1" fill="hold">
                                          <p:stCondLst>
                                            <p:cond delay="0"/>
                                          </p:stCondLst>
                                        </p:cTn>
                                        <p:tgtEl>
                                          <p:spTgt spid="26634"/>
                                        </p:tgtEl>
                                        <p:attrNameLst>
                                          <p:attrName>style.visibility</p:attrName>
                                        </p:attrNameLst>
                                      </p:cBhvr>
                                      <p:to>
                                        <p:strVal val="visible"/>
                                      </p:to>
                                    </p:set>
                                    <p:anim calcmode="lin" valueType="num">
                                      <p:cBhvr additive="base">
                                        <p:cTn id="46" dur="75" fill="hold"/>
                                        <p:tgtEl>
                                          <p:spTgt spid="26634"/>
                                        </p:tgtEl>
                                        <p:attrNameLst>
                                          <p:attrName>ppt_x</p:attrName>
                                        </p:attrNameLst>
                                      </p:cBhvr>
                                      <p:tavLst>
                                        <p:tav tm="0">
                                          <p:val>
                                            <p:strVal val="1+#ppt_w/2"/>
                                          </p:val>
                                        </p:tav>
                                        <p:tav tm="100000">
                                          <p:val>
                                            <p:strVal val="#ppt_x"/>
                                          </p:val>
                                        </p:tav>
                                      </p:tavLst>
                                    </p:anim>
                                    <p:anim calcmode="lin" valueType="num">
                                      <p:cBhvr additive="base">
                                        <p:cTn id="47" dur="75" fill="hold"/>
                                        <p:tgtEl>
                                          <p:spTgt spid="266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P spid="26628" grpId="0" autoUpdateAnimBg="0"/>
      <p:bldP spid="26629" grpId="0" autoUpdateAnimBg="0"/>
      <p:bldP spid="26630" grpId="0" autoUpdateAnimBg="0"/>
      <p:bldP spid="26631" grpId="0" autoUpdateAnimBg="0"/>
      <p:bldP spid="26632" grpId="0" autoUpdateAnimBg="0"/>
      <p:bldP spid="26633" grpId="0" autoUpdateAnimBg="0"/>
      <p:bldP spid="26634"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898650" y="182563"/>
            <a:ext cx="5213350" cy="1189037"/>
          </a:xfrm>
          <a:prstGeom prst="rect">
            <a:avLst/>
          </a:prstGeom>
          <a:noFill/>
          <a:ln w="9525">
            <a:noFill/>
            <a:miter lim="800000"/>
            <a:headEnd/>
            <a:tailEnd/>
          </a:ln>
        </p:spPr>
        <p:txBody>
          <a:bodyPr wrap="none">
            <a:spAutoFit/>
          </a:bodyPr>
          <a:lstStyle/>
          <a:p>
            <a:pPr algn="ctr"/>
            <a:r>
              <a:rPr lang="en-US" altLang="en-US" sz="7200" u="sng" dirty="0">
                <a:solidFill>
                  <a:schemeClr val="accent2"/>
                </a:solidFill>
              </a:rPr>
              <a:t>DIGESTION</a:t>
            </a:r>
          </a:p>
        </p:txBody>
      </p:sp>
      <p:sp>
        <p:nvSpPr>
          <p:cNvPr id="30723" name="Text Box 3"/>
          <p:cNvSpPr txBox="1">
            <a:spLocks noChangeArrowheads="1"/>
          </p:cNvSpPr>
          <p:nvPr/>
        </p:nvSpPr>
        <p:spPr bwMode="auto">
          <a:xfrm>
            <a:off x="2084388" y="2057400"/>
            <a:ext cx="4845050" cy="762000"/>
          </a:xfrm>
          <a:prstGeom prst="rect">
            <a:avLst/>
          </a:prstGeom>
          <a:noFill/>
          <a:ln w="9525">
            <a:noFill/>
            <a:miter lim="800000"/>
            <a:headEnd/>
            <a:tailEnd/>
          </a:ln>
        </p:spPr>
        <p:txBody>
          <a:bodyPr wrap="none">
            <a:spAutoFit/>
          </a:bodyPr>
          <a:lstStyle/>
          <a:p>
            <a:pPr algn="ctr"/>
            <a:r>
              <a:rPr lang="en-US" altLang="en-US" sz="4400">
                <a:solidFill>
                  <a:srgbClr val="33CC33"/>
                </a:solidFill>
              </a:rPr>
              <a:t>Destroy Organics</a:t>
            </a:r>
          </a:p>
        </p:txBody>
      </p:sp>
      <p:sp>
        <p:nvSpPr>
          <p:cNvPr id="30724" name="Text Box 4"/>
          <p:cNvSpPr txBox="1">
            <a:spLocks noChangeArrowheads="1"/>
          </p:cNvSpPr>
          <p:nvPr/>
        </p:nvSpPr>
        <p:spPr bwMode="auto">
          <a:xfrm>
            <a:off x="369888" y="3352800"/>
            <a:ext cx="8445500" cy="762000"/>
          </a:xfrm>
          <a:prstGeom prst="rect">
            <a:avLst/>
          </a:prstGeom>
          <a:noFill/>
          <a:ln w="9525">
            <a:noFill/>
            <a:miter lim="800000"/>
            <a:headEnd/>
            <a:tailEnd/>
          </a:ln>
        </p:spPr>
        <p:txBody>
          <a:bodyPr wrap="none">
            <a:spAutoFit/>
          </a:bodyPr>
          <a:lstStyle/>
          <a:p>
            <a:pPr algn="ctr"/>
            <a:r>
              <a:rPr lang="en-US" altLang="en-US" sz="4400">
                <a:solidFill>
                  <a:srgbClr val="00CC00"/>
                </a:solidFill>
              </a:rPr>
              <a:t>Release Combined Constituent</a:t>
            </a:r>
          </a:p>
        </p:txBody>
      </p:sp>
      <p:sp>
        <p:nvSpPr>
          <p:cNvPr id="30725" name="Text Box 5"/>
          <p:cNvSpPr txBox="1">
            <a:spLocks noChangeArrowheads="1"/>
          </p:cNvSpPr>
          <p:nvPr/>
        </p:nvSpPr>
        <p:spPr bwMode="auto">
          <a:xfrm>
            <a:off x="803275" y="4648200"/>
            <a:ext cx="7727950" cy="762000"/>
          </a:xfrm>
          <a:prstGeom prst="rect">
            <a:avLst/>
          </a:prstGeom>
          <a:noFill/>
          <a:ln w="9525">
            <a:noFill/>
            <a:miter lim="800000"/>
            <a:headEnd/>
            <a:tailEnd/>
          </a:ln>
        </p:spPr>
        <p:txBody>
          <a:bodyPr wrap="none">
            <a:spAutoFit/>
          </a:bodyPr>
          <a:lstStyle/>
          <a:p>
            <a:pPr algn="ctr"/>
            <a:r>
              <a:rPr lang="en-US" altLang="en-US" sz="4400">
                <a:solidFill>
                  <a:srgbClr val="009900"/>
                </a:solidFill>
              </a:rPr>
              <a:t>Change Form of Constituent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slide(fromTop)">
                                      <p:cBhvr>
                                        <p:cTn id="7" dur="5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box(in)">
                                      <p:cBhvr>
                                        <p:cTn id="12" dur="500"/>
                                        <p:tgtEl>
                                          <p:spTgt spid="307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0724"/>
                                        </p:tgtEl>
                                        <p:attrNameLst>
                                          <p:attrName>style.visibility</p:attrName>
                                        </p:attrNameLst>
                                      </p:cBhvr>
                                      <p:to>
                                        <p:strVal val="visible"/>
                                      </p:to>
                                    </p:set>
                                    <p:animEffect transition="in" filter="box(out)">
                                      <p:cBhvr>
                                        <p:cTn id="17" dur="500"/>
                                        <p:tgtEl>
                                          <p:spTgt spid="307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0725"/>
                                        </p:tgtEl>
                                        <p:attrNameLst>
                                          <p:attrName>style.visibility</p:attrName>
                                        </p:attrNameLst>
                                      </p:cBhvr>
                                      <p:to>
                                        <p:strVal val="visible"/>
                                      </p:to>
                                    </p:set>
                                    <p:animEffect transition="in" filter="checkerboard(across)">
                                      <p:cBhvr>
                                        <p:cTn id="22"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autoUpdateAnimBg="0"/>
      <p:bldP spid="30724" grpId="0" autoUpdateAnimBg="0"/>
      <p:bldP spid="30725"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1295400"/>
            <a:ext cx="9055100" cy="698500"/>
          </a:xfrm>
          <a:prstGeom prst="rect">
            <a:avLst/>
          </a:prstGeom>
          <a:noFill/>
          <a:ln w="12700">
            <a:noFill/>
            <a:miter lim="800000"/>
            <a:headEnd/>
            <a:tailEnd/>
          </a:ln>
        </p:spPr>
        <p:txBody>
          <a:bodyPr lIns="90488" tIns="44450" rIns="90488" bIns="44450">
            <a:spAutoFit/>
          </a:bodyPr>
          <a:lstStyle/>
          <a:p>
            <a:pPr algn="ctr"/>
            <a:r>
              <a:rPr lang="en-US" altLang="en-US" sz="4000" u="sng">
                <a:solidFill>
                  <a:srgbClr val="33CC33"/>
                </a:solidFill>
                <a:latin typeface="Times New Roman" pitchFamily="18" charset="0"/>
              </a:rPr>
              <a:t>Color Development</a:t>
            </a:r>
            <a:endParaRPr lang="en-US" altLang="en-US" sz="3600" u="sng">
              <a:solidFill>
                <a:srgbClr val="33CC33"/>
              </a:solidFill>
              <a:latin typeface="Times New Roman" pitchFamily="18" charset="0"/>
            </a:endParaRPr>
          </a:p>
        </p:txBody>
      </p:sp>
      <p:sp>
        <p:nvSpPr>
          <p:cNvPr id="6148" name="Rectangle 4"/>
          <p:cNvSpPr>
            <a:spLocks noChangeArrowheads="1"/>
          </p:cNvSpPr>
          <p:nvPr/>
        </p:nvSpPr>
        <p:spPr bwMode="auto">
          <a:xfrm>
            <a:off x="0" y="2362200"/>
            <a:ext cx="9055100" cy="638175"/>
          </a:xfrm>
          <a:prstGeom prst="rect">
            <a:avLst/>
          </a:prstGeom>
          <a:noFill/>
          <a:ln w="12700">
            <a:noFill/>
            <a:miter lim="800000"/>
            <a:headEnd/>
            <a:tailEnd/>
          </a:ln>
        </p:spPr>
        <p:txBody>
          <a:bodyPr lIns="90488" tIns="44450" rIns="90488" bIns="44450">
            <a:spAutoFit/>
          </a:bodyPr>
          <a:lstStyle/>
          <a:p>
            <a:pPr algn="ctr"/>
            <a:r>
              <a:rPr lang="en-US" altLang="en-US" sz="3600">
                <a:solidFill>
                  <a:srgbClr val="EE0D02"/>
                </a:solidFill>
                <a:latin typeface="Times New Roman" pitchFamily="18" charset="0"/>
              </a:rPr>
              <a:t>Color Must Be:</a:t>
            </a:r>
          </a:p>
        </p:txBody>
      </p:sp>
      <p:sp>
        <p:nvSpPr>
          <p:cNvPr id="6149" name="Rectangle 5"/>
          <p:cNvSpPr>
            <a:spLocks noChangeArrowheads="1"/>
          </p:cNvSpPr>
          <p:nvPr/>
        </p:nvSpPr>
        <p:spPr bwMode="auto">
          <a:xfrm rot="-1320000">
            <a:off x="1273175" y="3406775"/>
            <a:ext cx="1536700" cy="698500"/>
          </a:xfrm>
          <a:prstGeom prst="rect">
            <a:avLst/>
          </a:prstGeom>
          <a:noFill/>
          <a:ln w="12700">
            <a:noFill/>
            <a:miter lim="800000"/>
            <a:headEnd/>
            <a:tailEnd/>
          </a:ln>
        </p:spPr>
        <p:txBody>
          <a:bodyPr wrap="none" lIns="90488" tIns="44450" rIns="90488" bIns="44450">
            <a:spAutoFit/>
          </a:bodyPr>
          <a:lstStyle/>
          <a:p>
            <a:r>
              <a:rPr lang="en-US" altLang="en-US" sz="4000">
                <a:solidFill>
                  <a:srgbClr val="00279F"/>
                </a:solidFill>
                <a:latin typeface="Times New Roman" pitchFamily="18" charset="0"/>
              </a:rPr>
              <a:t>Stable</a:t>
            </a:r>
            <a:endParaRPr lang="en-US" altLang="en-US" sz="3600">
              <a:solidFill>
                <a:srgbClr val="00279F"/>
              </a:solidFill>
              <a:latin typeface="Times New Roman" pitchFamily="18" charset="0"/>
            </a:endParaRPr>
          </a:p>
        </p:txBody>
      </p:sp>
      <p:sp>
        <p:nvSpPr>
          <p:cNvPr id="6150" name="Rectangle 6"/>
          <p:cNvSpPr>
            <a:spLocks noChangeArrowheads="1"/>
          </p:cNvSpPr>
          <p:nvPr/>
        </p:nvSpPr>
        <p:spPr bwMode="auto">
          <a:xfrm rot="1500000">
            <a:off x="4295775" y="3721100"/>
            <a:ext cx="4365625" cy="69850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4000">
                <a:solidFill>
                  <a:srgbClr val="00AE00"/>
                </a:solidFill>
                <a:latin typeface="Times New Roman" pitchFamily="18" charset="0"/>
              </a:rPr>
              <a:t>Reproducible</a:t>
            </a:r>
            <a:endParaRPr lang="en-US" altLang="en-US" sz="3600">
              <a:solidFill>
                <a:srgbClr val="00AE00"/>
              </a:solidFill>
              <a:latin typeface="Times New Roman" pitchFamily="18" charset="0"/>
            </a:endParaRPr>
          </a:p>
        </p:txBody>
      </p:sp>
      <p:sp>
        <p:nvSpPr>
          <p:cNvPr id="6151" name="Rectangle 7"/>
          <p:cNvSpPr>
            <a:spLocks noChangeArrowheads="1"/>
          </p:cNvSpPr>
          <p:nvPr/>
        </p:nvSpPr>
        <p:spPr bwMode="auto">
          <a:xfrm rot="-1140000">
            <a:off x="5257800" y="5260975"/>
            <a:ext cx="2292350" cy="758825"/>
          </a:xfrm>
          <a:prstGeom prst="rect">
            <a:avLst/>
          </a:prstGeom>
          <a:noFill/>
          <a:ln w="12700">
            <a:noFill/>
            <a:miter lim="800000"/>
            <a:headEnd/>
            <a:tailEnd/>
          </a:ln>
        </p:spPr>
        <p:txBody>
          <a:bodyPr wrap="none" lIns="90488" tIns="44450" rIns="90488" bIns="44450">
            <a:spAutoFit/>
          </a:bodyPr>
          <a:lstStyle/>
          <a:p>
            <a:r>
              <a:rPr lang="en-US" altLang="en-US" sz="4400">
                <a:solidFill>
                  <a:srgbClr val="FC0128"/>
                </a:solidFill>
                <a:latin typeface="Times New Roman" pitchFamily="18" charset="0"/>
              </a:rPr>
              <a:t>Sensitive</a:t>
            </a:r>
            <a:endParaRPr lang="en-US" altLang="en-US" sz="4000">
              <a:solidFill>
                <a:srgbClr val="FC0128"/>
              </a:solidFill>
              <a:latin typeface="Times New Roman" pitchFamily="18" charset="0"/>
            </a:endParaRPr>
          </a:p>
        </p:txBody>
      </p:sp>
      <p:graphicFrame>
        <p:nvGraphicFramePr>
          <p:cNvPr id="6152" name="Object 8">
            <a:hlinkClick r:id="" action="ppaction://ole?verb=0"/>
          </p:cNvPr>
          <p:cNvGraphicFramePr>
            <a:graphicFrameLocks/>
          </p:cNvGraphicFramePr>
          <p:nvPr/>
        </p:nvGraphicFramePr>
        <p:xfrm>
          <a:off x="2057400" y="4267200"/>
          <a:ext cx="2227263" cy="2162175"/>
        </p:xfrm>
        <a:graphic>
          <a:graphicData uri="http://schemas.openxmlformats.org/presentationml/2006/ole">
            <mc:AlternateContent xmlns:mc="http://schemas.openxmlformats.org/markup-compatibility/2006">
              <mc:Choice xmlns:v="urn:schemas-microsoft-com:vml" Requires="v">
                <p:oleObj name="Clip" r:id="rId2" imgW="3649663" imgH="3543300" progId="">
                  <p:embed/>
                </p:oleObj>
              </mc:Choice>
              <mc:Fallback>
                <p:oleObj name="Clip" r:id="rId2" imgW="3649663" imgH="3543300" progId="">
                  <p:embed/>
                  <p:pic>
                    <p:nvPicPr>
                      <p:cNvPr id="0" name="Object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267200"/>
                        <a:ext cx="2227263"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dissolve">
                                      <p:cBhvr>
                                        <p:cTn id="7" dur="500"/>
                                        <p:tgtEl>
                                          <p:spTgt spid="6152"/>
                                        </p:tgtEl>
                                      </p:cBhvr>
                                    </p:animEffect>
                                  </p:childTnLst>
                                </p:cTn>
                              </p:par>
                            </p:childTnLst>
                          </p:cTn>
                        </p:par>
                        <p:par>
                          <p:cTn id="8" fill="hold" nodeType="afterGroup">
                            <p:stCondLst>
                              <p:cond delay="500"/>
                            </p:stCondLst>
                            <p:childTnLst>
                              <p:par>
                                <p:cTn id="9" presetID="4" presetClass="entr" presetSubtype="16" fill="hold" grpId="0" nodeType="afterEffect">
                                  <p:stCondLst>
                                    <p:cond delay="1000"/>
                                  </p:stCondLst>
                                  <p:childTnLst>
                                    <p:set>
                                      <p:cBhvr>
                                        <p:cTn id="10" dur="1" fill="hold">
                                          <p:stCondLst>
                                            <p:cond delay="0"/>
                                          </p:stCondLst>
                                        </p:cTn>
                                        <p:tgtEl>
                                          <p:spTgt spid="6147"/>
                                        </p:tgtEl>
                                        <p:attrNameLst>
                                          <p:attrName>style.visibility</p:attrName>
                                        </p:attrNameLst>
                                      </p:cBhvr>
                                      <p:to>
                                        <p:strVal val="visible"/>
                                      </p:to>
                                    </p:set>
                                    <p:animEffect transition="in" filter="box(in)">
                                      <p:cBhvr>
                                        <p:cTn id="11" dur="500"/>
                                        <p:tgtEl>
                                          <p:spTgt spid="614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272" fill="hold" grpId="0" nodeType="clickEffect">
                                  <p:stCondLst>
                                    <p:cond delay="0"/>
                                  </p:stCondLst>
                                  <p:childTnLst>
                                    <p:set>
                                      <p:cBhvr>
                                        <p:cTn id="15" dur="1" fill="hold">
                                          <p:stCondLst>
                                            <p:cond delay="0"/>
                                          </p:stCondLst>
                                        </p:cTn>
                                        <p:tgtEl>
                                          <p:spTgt spid="6148"/>
                                        </p:tgtEl>
                                        <p:attrNameLst>
                                          <p:attrName>style.visibility</p:attrName>
                                        </p:attrNameLst>
                                      </p:cBhvr>
                                      <p:to>
                                        <p:strVal val="visible"/>
                                      </p:to>
                                    </p:set>
                                    <p:anim calcmode="lin" valueType="num">
                                      <p:cBhvr>
                                        <p:cTn id="16" dur="500" fill="hold"/>
                                        <p:tgtEl>
                                          <p:spTgt spid="6148"/>
                                        </p:tgtEl>
                                        <p:attrNameLst>
                                          <p:attrName>ppt_w</p:attrName>
                                        </p:attrNameLst>
                                      </p:cBhvr>
                                      <p:tavLst>
                                        <p:tav tm="0">
                                          <p:val>
                                            <p:strVal val="2/3*#ppt_w"/>
                                          </p:val>
                                        </p:tav>
                                        <p:tav tm="100000">
                                          <p:val>
                                            <p:strVal val="#ppt_w"/>
                                          </p:val>
                                        </p:tav>
                                      </p:tavLst>
                                    </p:anim>
                                    <p:anim calcmode="lin" valueType="num">
                                      <p:cBhvr>
                                        <p:cTn id="17" dur="500" fill="hold"/>
                                        <p:tgtEl>
                                          <p:spTgt spid="6148"/>
                                        </p:tgtEl>
                                        <p:attrNameLst>
                                          <p:attrName>ppt_h</p:attrName>
                                        </p:attrNameLst>
                                      </p:cBhvr>
                                      <p:tavLst>
                                        <p:tav tm="0">
                                          <p:val>
                                            <p:strVal val="2/3*#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9" fill="hold" grpId="0" nodeType="clickEffect">
                                  <p:stCondLst>
                                    <p:cond delay="0"/>
                                  </p:stCondLst>
                                  <p:childTnLst>
                                    <p:set>
                                      <p:cBhvr>
                                        <p:cTn id="21" dur="1" fill="hold">
                                          <p:stCondLst>
                                            <p:cond delay="0"/>
                                          </p:stCondLst>
                                        </p:cTn>
                                        <p:tgtEl>
                                          <p:spTgt spid="6149"/>
                                        </p:tgtEl>
                                        <p:attrNameLst>
                                          <p:attrName>style.visibility</p:attrName>
                                        </p:attrNameLst>
                                      </p:cBhvr>
                                      <p:to>
                                        <p:strVal val="visible"/>
                                      </p:to>
                                    </p:set>
                                    <p:anim calcmode="lin" valueType="num">
                                      <p:cBhvr additive="base">
                                        <p:cTn id="22" dur="500" fill="hold"/>
                                        <p:tgtEl>
                                          <p:spTgt spid="6149"/>
                                        </p:tgtEl>
                                        <p:attrNameLst>
                                          <p:attrName>ppt_x</p:attrName>
                                        </p:attrNameLst>
                                      </p:cBhvr>
                                      <p:tavLst>
                                        <p:tav tm="0">
                                          <p:val>
                                            <p:strVal val="0-#ppt_w/2"/>
                                          </p:val>
                                        </p:tav>
                                        <p:tav tm="100000">
                                          <p:val>
                                            <p:strVal val="#ppt_x"/>
                                          </p:val>
                                        </p:tav>
                                      </p:tavLst>
                                    </p:anim>
                                    <p:anim calcmode="lin" valueType="num">
                                      <p:cBhvr additive="base">
                                        <p:cTn id="23" dur="500" fill="hold"/>
                                        <p:tgtEl>
                                          <p:spTgt spid="6149"/>
                                        </p:tgtEl>
                                        <p:attrNameLst>
                                          <p:attrName>ppt_y</p:attrName>
                                        </p:attrNameLst>
                                      </p:cBhvr>
                                      <p:tavLst>
                                        <p:tav tm="0">
                                          <p:val>
                                            <p:strVal val="0-#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3" fill="hold" grpId="0" nodeType="clickEffect">
                                  <p:stCondLst>
                                    <p:cond delay="0"/>
                                  </p:stCondLst>
                                  <p:childTnLst>
                                    <p:set>
                                      <p:cBhvr>
                                        <p:cTn id="27" dur="1" fill="hold">
                                          <p:stCondLst>
                                            <p:cond delay="0"/>
                                          </p:stCondLst>
                                        </p:cTn>
                                        <p:tgtEl>
                                          <p:spTgt spid="6150"/>
                                        </p:tgtEl>
                                        <p:attrNameLst>
                                          <p:attrName>style.visibility</p:attrName>
                                        </p:attrNameLst>
                                      </p:cBhvr>
                                      <p:to>
                                        <p:strVal val="visible"/>
                                      </p:to>
                                    </p:set>
                                    <p:anim calcmode="lin" valueType="num">
                                      <p:cBhvr additive="base">
                                        <p:cTn id="28" dur="500" fill="hold"/>
                                        <p:tgtEl>
                                          <p:spTgt spid="6150"/>
                                        </p:tgtEl>
                                        <p:attrNameLst>
                                          <p:attrName>ppt_x</p:attrName>
                                        </p:attrNameLst>
                                      </p:cBhvr>
                                      <p:tavLst>
                                        <p:tav tm="0">
                                          <p:val>
                                            <p:strVal val="1+#ppt_w/2"/>
                                          </p:val>
                                        </p:tav>
                                        <p:tav tm="100000">
                                          <p:val>
                                            <p:strVal val="#ppt_x"/>
                                          </p:val>
                                        </p:tav>
                                      </p:tavLst>
                                    </p:anim>
                                    <p:anim calcmode="lin" valueType="num">
                                      <p:cBhvr additive="base">
                                        <p:cTn id="29" dur="500" fill="hold"/>
                                        <p:tgtEl>
                                          <p:spTgt spid="6150"/>
                                        </p:tgtEl>
                                        <p:attrNameLst>
                                          <p:attrName>ppt_y</p:attrName>
                                        </p:attrNameLst>
                                      </p:cBhvr>
                                      <p:tavLst>
                                        <p:tav tm="0">
                                          <p:val>
                                            <p:strVal val="0-#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5" presetClass="entr" presetSubtype="0" fill="hold" grpId="0" nodeType="clickEffect">
                                  <p:stCondLst>
                                    <p:cond delay="0"/>
                                  </p:stCondLst>
                                  <p:childTnLst>
                                    <p:set>
                                      <p:cBhvr>
                                        <p:cTn id="33" dur="1" fill="hold">
                                          <p:stCondLst>
                                            <p:cond delay="0"/>
                                          </p:stCondLst>
                                        </p:cTn>
                                        <p:tgtEl>
                                          <p:spTgt spid="6151"/>
                                        </p:tgtEl>
                                        <p:attrNameLst>
                                          <p:attrName>style.visibility</p:attrName>
                                        </p:attrNameLst>
                                      </p:cBhvr>
                                      <p:to>
                                        <p:strVal val="visible"/>
                                      </p:to>
                                    </p:set>
                                    <p:anim calcmode="lin" valueType="num">
                                      <p:cBhvr>
                                        <p:cTn id="34" dur="1000" fill="hold"/>
                                        <p:tgtEl>
                                          <p:spTgt spid="6151"/>
                                        </p:tgtEl>
                                        <p:attrNameLst>
                                          <p:attrName>ppt_w</p:attrName>
                                        </p:attrNameLst>
                                      </p:cBhvr>
                                      <p:tavLst>
                                        <p:tav tm="0">
                                          <p:val>
                                            <p:fltVal val="0"/>
                                          </p:val>
                                        </p:tav>
                                        <p:tav tm="100000">
                                          <p:val>
                                            <p:strVal val="#ppt_w"/>
                                          </p:val>
                                        </p:tav>
                                      </p:tavLst>
                                    </p:anim>
                                    <p:anim calcmode="lin" valueType="num">
                                      <p:cBhvr>
                                        <p:cTn id="35" dur="1000" fill="hold"/>
                                        <p:tgtEl>
                                          <p:spTgt spid="6151"/>
                                        </p:tgtEl>
                                        <p:attrNameLst>
                                          <p:attrName>ppt_h</p:attrName>
                                        </p:attrNameLst>
                                      </p:cBhvr>
                                      <p:tavLst>
                                        <p:tav tm="0">
                                          <p:val>
                                            <p:fltVal val="0"/>
                                          </p:val>
                                        </p:tav>
                                        <p:tav tm="100000">
                                          <p:val>
                                            <p:strVal val="#ppt_h"/>
                                          </p:val>
                                        </p:tav>
                                      </p:tavLst>
                                    </p:anim>
                                    <p:anim calcmode="lin" valueType="num">
                                      <p:cBhvr>
                                        <p:cTn id="36" dur="1000" fill="hold"/>
                                        <p:tgtEl>
                                          <p:spTgt spid="6151"/>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61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P spid="6148" grpId="0" autoUpdateAnimBg="0"/>
      <p:bldP spid="6149" grpId="0" autoUpdateAnimBg="0"/>
      <p:bldP spid="6150" grpId="0" autoUpdateAnimBg="0"/>
      <p:bldP spid="6151"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1870075" y="238125"/>
            <a:ext cx="5410200" cy="877888"/>
          </a:xfrm>
          <a:prstGeom prst="rect">
            <a:avLst/>
          </a:prstGeom>
          <a:solidFill>
            <a:srgbClr val="FFFF99"/>
          </a:solidFill>
          <a:ln w="57150" cmpd="thinThick">
            <a:solidFill>
              <a:srgbClr val="FF3300"/>
            </a:solidFill>
            <a:miter lim="800000"/>
            <a:headEnd/>
            <a:tailEnd/>
          </a:ln>
        </p:spPr>
        <p:txBody>
          <a:bodyPr lIns="90488" tIns="44450" rIns="90488" bIns="44450">
            <a:spAutoFit/>
          </a:bodyPr>
          <a:lstStyle/>
          <a:p>
            <a:pPr algn="ctr"/>
            <a:r>
              <a:rPr lang="en-US" altLang="en-US" sz="4800">
                <a:solidFill>
                  <a:srgbClr val="FF3300"/>
                </a:solidFill>
                <a:latin typeface="Times New Roman" pitchFamily="18" charset="0"/>
              </a:rPr>
              <a:t>Color Development</a:t>
            </a:r>
          </a:p>
        </p:txBody>
      </p:sp>
      <p:sp>
        <p:nvSpPr>
          <p:cNvPr id="7172" name="Rectangle 4"/>
          <p:cNvSpPr>
            <a:spLocks noChangeArrowheads="1"/>
          </p:cNvSpPr>
          <p:nvPr/>
        </p:nvSpPr>
        <p:spPr bwMode="auto">
          <a:xfrm>
            <a:off x="88900" y="1155700"/>
            <a:ext cx="9055100" cy="698500"/>
          </a:xfrm>
          <a:prstGeom prst="rect">
            <a:avLst/>
          </a:prstGeom>
          <a:noFill/>
          <a:ln w="12700">
            <a:noFill/>
            <a:miter lim="800000"/>
            <a:headEnd/>
            <a:tailEnd/>
          </a:ln>
        </p:spPr>
        <p:txBody>
          <a:bodyPr lIns="90488" tIns="44450" rIns="90488" bIns="44450">
            <a:spAutoFit/>
          </a:bodyPr>
          <a:lstStyle/>
          <a:p>
            <a:pPr algn="ctr"/>
            <a:r>
              <a:rPr lang="en-US" altLang="en-US" sz="4000" u="sng" dirty="0">
                <a:solidFill>
                  <a:srgbClr val="C00000"/>
                </a:solidFill>
                <a:latin typeface="Times New Roman" pitchFamily="18" charset="0"/>
              </a:rPr>
              <a:t>Must Control:</a:t>
            </a:r>
          </a:p>
        </p:txBody>
      </p:sp>
      <p:sp>
        <p:nvSpPr>
          <p:cNvPr id="7173" name="Rectangle 5"/>
          <p:cNvSpPr>
            <a:spLocks noChangeArrowheads="1"/>
          </p:cNvSpPr>
          <p:nvPr/>
        </p:nvSpPr>
        <p:spPr bwMode="auto">
          <a:xfrm>
            <a:off x="1608138" y="2208213"/>
            <a:ext cx="995362" cy="820737"/>
          </a:xfrm>
          <a:prstGeom prst="rect">
            <a:avLst/>
          </a:prstGeom>
          <a:noFill/>
          <a:ln w="12700">
            <a:noFill/>
            <a:miter lim="800000"/>
            <a:headEnd/>
            <a:tailEnd/>
          </a:ln>
        </p:spPr>
        <p:txBody>
          <a:bodyPr wrap="none" lIns="90488" tIns="44450" rIns="90488" bIns="44450">
            <a:spAutoFit/>
          </a:bodyPr>
          <a:lstStyle/>
          <a:p>
            <a:r>
              <a:rPr lang="en-US" altLang="en-US" sz="4800">
                <a:solidFill>
                  <a:srgbClr val="33CC33"/>
                </a:solidFill>
                <a:latin typeface="Times New Roman" pitchFamily="18" charset="0"/>
              </a:rPr>
              <a:t>pH</a:t>
            </a:r>
          </a:p>
        </p:txBody>
      </p:sp>
      <p:sp>
        <p:nvSpPr>
          <p:cNvPr id="7174" name="Rectangle 6"/>
          <p:cNvSpPr>
            <a:spLocks noChangeArrowheads="1"/>
          </p:cNvSpPr>
          <p:nvPr/>
        </p:nvSpPr>
        <p:spPr bwMode="auto">
          <a:xfrm>
            <a:off x="5410200" y="2709863"/>
            <a:ext cx="1535113" cy="820737"/>
          </a:xfrm>
          <a:prstGeom prst="rect">
            <a:avLst/>
          </a:prstGeom>
          <a:noFill/>
          <a:ln w="12700">
            <a:noFill/>
            <a:miter lim="800000"/>
            <a:headEnd/>
            <a:tailEnd/>
          </a:ln>
        </p:spPr>
        <p:txBody>
          <a:bodyPr wrap="none" lIns="90488" tIns="44450" rIns="90488" bIns="44450">
            <a:spAutoFit/>
          </a:bodyPr>
          <a:lstStyle/>
          <a:p>
            <a:r>
              <a:rPr lang="en-US" altLang="en-US" sz="4800">
                <a:solidFill>
                  <a:srgbClr val="FF9900"/>
                </a:solidFill>
                <a:latin typeface="Times New Roman" pitchFamily="18" charset="0"/>
              </a:rPr>
              <a:t>Time</a:t>
            </a:r>
          </a:p>
        </p:txBody>
      </p:sp>
      <p:sp>
        <p:nvSpPr>
          <p:cNvPr id="7176" name="Rectangle 8"/>
          <p:cNvSpPr>
            <a:spLocks noChangeArrowheads="1"/>
          </p:cNvSpPr>
          <p:nvPr/>
        </p:nvSpPr>
        <p:spPr bwMode="auto">
          <a:xfrm>
            <a:off x="1387475" y="5394325"/>
            <a:ext cx="3611563" cy="758825"/>
          </a:xfrm>
          <a:prstGeom prst="rect">
            <a:avLst/>
          </a:prstGeom>
          <a:noFill/>
          <a:ln w="12700">
            <a:noFill/>
            <a:miter lim="800000"/>
            <a:headEnd/>
            <a:tailEnd/>
          </a:ln>
        </p:spPr>
        <p:txBody>
          <a:bodyPr wrap="none" lIns="90488" tIns="44450" rIns="90488" bIns="44450">
            <a:spAutoFit/>
          </a:bodyPr>
          <a:lstStyle/>
          <a:p>
            <a:r>
              <a:rPr lang="en-US" altLang="en-US" sz="4400">
                <a:solidFill>
                  <a:schemeClr val="accent2"/>
                </a:solidFill>
                <a:latin typeface="Times New Roman" pitchFamily="18" charset="0"/>
              </a:rPr>
              <a:t>Ionic Strength</a:t>
            </a:r>
          </a:p>
        </p:txBody>
      </p:sp>
      <p:graphicFrame>
        <p:nvGraphicFramePr>
          <p:cNvPr id="7177" name="Object 9">
            <a:hlinkClick r:id="" action="ppaction://ole?verb=0"/>
          </p:cNvPr>
          <p:cNvGraphicFramePr>
            <a:graphicFrameLocks/>
          </p:cNvGraphicFramePr>
          <p:nvPr/>
        </p:nvGraphicFramePr>
        <p:xfrm>
          <a:off x="7162800" y="2438400"/>
          <a:ext cx="1295400" cy="1771650"/>
        </p:xfrm>
        <a:graphic>
          <a:graphicData uri="http://schemas.openxmlformats.org/presentationml/2006/ole">
            <mc:AlternateContent xmlns:mc="http://schemas.openxmlformats.org/markup-compatibility/2006">
              <mc:Choice xmlns:v="urn:schemas-microsoft-com:vml" Requires="v">
                <p:oleObj name="Clip" r:id="rId2" imgW="3425825" imgH="5070475" progId="">
                  <p:embed/>
                </p:oleObj>
              </mc:Choice>
              <mc:Fallback>
                <p:oleObj name="Clip" r:id="rId2" imgW="3425825" imgH="5070475" progId="">
                  <p:embed/>
                  <p:pic>
                    <p:nvPicPr>
                      <p:cNvPr id="0" name="Object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438400"/>
                        <a:ext cx="12954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8" name="Object 10">
            <a:hlinkClick r:id="" action="ppaction://ole?verb=0"/>
          </p:cNvPr>
          <p:cNvGraphicFramePr>
            <a:graphicFrameLocks/>
          </p:cNvGraphicFramePr>
          <p:nvPr/>
        </p:nvGraphicFramePr>
        <p:xfrm>
          <a:off x="684213" y="4032250"/>
          <a:ext cx="2967037" cy="876300"/>
        </p:xfrm>
        <a:graphic>
          <a:graphicData uri="http://schemas.openxmlformats.org/presentationml/2006/ole">
            <mc:AlternateContent xmlns:mc="http://schemas.openxmlformats.org/markup-compatibility/2006">
              <mc:Choice xmlns:v="urn:schemas-microsoft-com:vml" Requires="v">
                <p:oleObj name="Clip" r:id="rId4" imgW="4997450" imgH="1363663" progId="">
                  <p:embed/>
                </p:oleObj>
              </mc:Choice>
              <mc:Fallback>
                <p:oleObj name="Clip" r:id="rId4" imgW="4997450" imgH="1363663" progId="">
                  <p:embed/>
                  <p:pic>
                    <p:nvPicPr>
                      <p:cNvPr id="0" name="Object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4032250"/>
                        <a:ext cx="2967037"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179" name="Picture 11" descr="metering system"/>
          <p:cNvPicPr>
            <a:picLocks noChangeAspect="1" noChangeArrowheads="1"/>
          </p:cNvPicPr>
          <p:nvPr/>
        </p:nvPicPr>
        <p:blipFill>
          <a:blip r:embed="rId6" cstate="print">
            <a:clrChange>
              <a:clrFrom>
                <a:srgbClr val="FFFFFF"/>
              </a:clrFrom>
              <a:clrTo>
                <a:srgbClr val="FFFFFF">
                  <a:alpha val="0"/>
                </a:srgbClr>
              </a:clrTo>
            </a:clrChange>
          </a:blip>
          <a:srcRect l="22072" r="17758"/>
          <a:stretch>
            <a:fillRect/>
          </a:stretch>
        </p:blipFill>
        <p:spPr bwMode="auto">
          <a:xfrm>
            <a:off x="2738438" y="2008188"/>
            <a:ext cx="914400" cy="1685925"/>
          </a:xfrm>
          <a:prstGeom prst="rect">
            <a:avLst/>
          </a:prstGeom>
          <a:noFill/>
          <a:ln w="9525">
            <a:noFill/>
            <a:miter lim="800000"/>
            <a:headEnd/>
            <a:tailEnd/>
          </a:ln>
        </p:spPr>
      </p:pic>
      <p:sp>
        <p:nvSpPr>
          <p:cNvPr id="7175" name="Rectangle 7"/>
          <p:cNvSpPr>
            <a:spLocks noChangeArrowheads="1"/>
          </p:cNvSpPr>
          <p:nvPr/>
        </p:nvSpPr>
        <p:spPr bwMode="auto">
          <a:xfrm>
            <a:off x="3581400" y="4038600"/>
            <a:ext cx="3157538" cy="766763"/>
          </a:xfrm>
          <a:prstGeom prst="rect">
            <a:avLst/>
          </a:prstGeom>
          <a:noFill/>
          <a:ln w="12700">
            <a:noFill/>
            <a:miter lim="800000"/>
            <a:headEnd/>
            <a:tailEnd/>
          </a:ln>
        </p:spPr>
        <p:txBody>
          <a:bodyPr lIns="90488" tIns="44450" rIns="90488" bIns="44450">
            <a:spAutoFit/>
          </a:bodyPr>
          <a:lstStyle/>
          <a:p>
            <a:r>
              <a:rPr lang="en-US" altLang="en-US" sz="4400">
                <a:solidFill>
                  <a:srgbClr val="CC3300"/>
                </a:solidFill>
                <a:latin typeface="Times New Roman" pitchFamily="18" charset="0"/>
              </a:rPr>
              <a:t>Temperature</a:t>
            </a:r>
          </a:p>
        </p:txBody>
      </p:sp>
      <p:pic>
        <p:nvPicPr>
          <p:cNvPr id="7180" name="Picture 12" descr="WGHTLFT2"/>
          <p:cNvPicPr>
            <a:picLocks noChangeAspect="1" noChangeArrowheads="1"/>
          </p:cNvPicPr>
          <p:nvPr/>
        </p:nvPicPr>
        <p:blipFill>
          <a:blip r:embed="rId7" cstate="print"/>
          <a:srcRect/>
          <a:stretch>
            <a:fillRect/>
          </a:stretch>
        </p:blipFill>
        <p:spPr bwMode="auto">
          <a:xfrm>
            <a:off x="5334000" y="4953000"/>
            <a:ext cx="1223963" cy="17018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childTnLst>
                                </p:cTn>
                              </p:par>
                            </p:childTnLst>
                          </p:cTn>
                        </p:par>
                        <p:par>
                          <p:cTn id="8" fill="hold" nodeType="afterGroup">
                            <p:stCondLst>
                              <p:cond delay="2500"/>
                            </p:stCondLst>
                            <p:childTnLst>
                              <p:par>
                                <p:cTn id="9" presetID="12" presetClass="entr" presetSubtype="1" fill="hold" grpId="0" nodeType="after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slide(fromTop)">
                                      <p:cBhvr>
                                        <p:cTn id="11" dur="500"/>
                                        <p:tgtEl>
                                          <p:spTgt spid="717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7173"/>
                                        </p:tgtEl>
                                        <p:attrNameLst>
                                          <p:attrName>style.visibility</p:attrName>
                                        </p:attrNameLst>
                                      </p:cBhvr>
                                      <p:to>
                                        <p:strVal val="visible"/>
                                      </p:to>
                                    </p:set>
                                    <p:anim calcmode="lin" valueType="num">
                                      <p:cBhvr additive="base">
                                        <p:cTn id="16" dur="500" fill="hold"/>
                                        <p:tgtEl>
                                          <p:spTgt spid="7173"/>
                                        </p:tgtEl>
                                        <p:attrNameLst>
                                          <p:attrName>ppt_x</p:attrName>
                                        </p:attrNameLst>
                                      </p:cBhvr>
                                      <p:tavLst>
                                        <p:tav tm="0">
                                          <p:val>
                                            <p:strVal val="0-#ppt_w/2"/>
                                          </p:val>
                                        </p:tav>
                                        <p:tav tm="100000">
                                          <p:val>
                                            <p:strVal val="#ppt_x"/>
                                          </p:val>
                                        </p:tav>
                                      </p:tavLst>
                                    </p:anim>
                                    <p:anim calcmode="lin" valueType="num">
                                      <p:cBhvr additive="base">
                                        <p:cTn id="17" dur="500" fill="hold"/>
                                        <p:tgtEl>
                                          <p:spTgt spid="7173"/>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00"/>
                            </p:stCondLst>
                            <p:childTnLst>
                              <p:par>
                                <p:cTn id="19" presetID="53" presetClass="entr" presetSubtype="0" fill="hold" nodeType="afterEffect">
                                  <p:stCondLst>
                                    <p:cond delay="0"/>
                                  </p:stCondLst>
                                  <p:childTnLst>
                                    <p:set>
                                      <p:cBhvr>
                                        <p:cTn id="20" dur="1" fill="hold">
                                          <p:stCondLst>
                                            <p:cond delay="0"/>
                                          </p:stCondLst>
                                        </p:cTn>
                                        <p:tgtEl>
                                          <p:spTgt spid="7179"/>
                                        </p:tgtEl>
                                        <p:attrNameLst>
                                          <p:attrName>style.visibility</p:attrName>
                                        </p:attrNameLst>
                                      </p:cBhvr>
                                      <p:to>
                                        <p:strVal val="visible"/>
                                      </p:to>
                                    </p:set>
                                    <p:anim calcmode="lin" valueType="num">
                                      <p:cBhvr>
                                        <p:cTn id="21" dur="500" fill="hold"/>
                                        <p:tgtEl>
                                          <p:spTgt spid="7179"/>
                                        </p:tgtEl>
                                        <p:attrNameLst>
                                          <p:attrName>ppt_w</p:attrName>
                                        </p:attrNameLst>
                                      </p:cBhvr>
                                      <p:tavLst>
                                        <p:tav tm="0">
                                          <p:val>
                                            <p:fltVal val="0"/>
                                          </p:val>
                                        </p:tav>
                                        <p:tav tm="100000">
                                          <p:val>
                                            <p:strVal val="#ppt_w"/>
                                          </p:val>
                                        </p:tav>
                                      </p:tavLst>
                                    </p:anim>
                                    <p:anim calcmode="lin" valueType="num">
                                      <p:cBhvr>
                                        <p:cTn id="22" dur="500" fill="hold"/>
                                        <p:tgtEl>
                                          <p:spTgt spid="7179"/>
                                        </p:tgtEl>
                                        <p:attrNameLst>
                                          <p:attrName>ppt_h</p:attrName>
                                        </p:attrNameLst>
                                      </p:cBhvr>
                                      <p:tavLst>
                                        <p:tav tm="0">
                                          <p:val>
                                            <p:fltVal val="0"/>
                                          </p:val>
                                        </p:tav>
                                        <p:tav tm="100000">
                                          <p:val>
                                            <p:strVal val="#ppt_h"/>
                                          </p:val>
                                        </p:tav>
                                      </p:tavLst>
                                    </p:anim>
                                    <p:animEffect transition="in" filter="fade">
                                      <p:cBhvr>
                                        <p:cTn id="23" dur="500"/>
                                        <p:tgtEl>
                                          <p:spTgt spid="717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174"/>
                                        </p:tgtEl>
                                        <p:attrNameLst>
                                          <p:attrName>style.visibility</p:attrName>
                                        </p:attrNameLst>
                                      </p:cBhvr>
                                      <p:to>
                                        <p:strVal val="visible"/>
                                      </p:to>
                                    </p:set>
                                    <p:anim calcmode="lin" valueType="num">
                                      <p:cBhvr additive="base">
                                        <p:cTn id="28" dur="500" fill="hold"/>
                                        <p:tgtEl>
                                          <p:spTgt spid="7174"/>
                                        </p:tgtEl>
                                        <p:attrNameLst>
                                          <p:attrName>ppt_x</p:attrName>
                                        </p:attrNameLst>
                                      </p:cBhvr>
                                      <p:tavLst>
                                        <p:tav tm="0">
                                          <p:val>
                                            <p:strVal val="#ppt_x"/>
                                          </p:val>
                                        </p:tav>
                                        <p:tav tm="100000">
                                          <p:val>
                                            <p:strVal val="#ppt_x"/>
                                          </p:val>
                                        </p:tav>
                                      </p:tavLst>
                                    </p:anim>
                                    <p:anim calcmode="lin" valueType="num">
                                      <p:cBhvr additive="base">
                                        <p:cTn id="29" dur="500" fill="hold"/>
                                        <p:tgtEl>
                                          <p:spTgt spid="7174"/>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500"/>
                            </p:stCondLst>
                            <p:childTnLst>
                              <p:par>
                                <p:cTn id="31" presetID="22" presetClass="entr" presetSubtype="1" fill="hold" nodeType="afterEffect">
                                  <p:stCondLst>
                                    <p:cond delay="0"/>
                                  </p:stCondLst>
                                  <p:childTnLst>
                                    <p:set>
                                      <p:cBhvr>
                                        <p:cTn id="32" dur="1" fill="hold">
                                          <p:stCondLst>
                                            <p:cond delay="0"/>
                                          </p:stCondLst>
                                        </p:cTn>
                                        <p:tgtEl>
                                          <p:spTgt spid="7177"/>
                                        </p:tgtEl>
                                        <p:attrNameLst>
                                          <p:attrName>style.visibility</p:attrName>
                                        </p:attrNameLst>
                                      </p:cBhvr>
                                      <p:to>
                                        <p:strVal val="visible"/>
                                      </p:to>
                                    </p:set>
                                    <p:animEffect transition="in" filter="wipe(up)">
                                      <p:cBhvr>
                                        <p:cTn id="33" dur="500"/>
                                        <p:tgtEl>
                                          <p:spTgt spid="717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3" fill="hold" grpId="0" nodeType="clickEffect">
                                  <p:stCondLst>
                                    <p:cond delay="0"/>
                                  </p:stCondLst>
                                  <p:childTnLst>
                                    <p:set>
                                      <p:cBhvr>
                                        <p:cTn id="37" dur="1" fill="hold">
                                          <p:stCondLst>
                                            <p:cond delay="0"/>
                                          </p:stCondLst>
                                        </p:cTn>
                                        <p:tgtEl>
                                          <p:spTgt spid="7175"/>
                                        </p:tgtEl>
                                        <p:attrNameLst>
                                          <p:attrName>style.visibility</p:attrName>
                                        </p:attrNameLst>
                                      </p:cBhvr>
                                      <p:to>
                                        <p:strVal val="visible"/>
                                      </p:to>
                                    </p:set>
                                    <p:anim calcmode="lin" valueType="num">
                                      <p:cBhvr additive="base">
                                        <p:cTn id="38" dur="500" fill="hold"/>
                                        <p:tgtEl>
                                          <p:spTgt spid="7175"/>
                                        </p:tgtEl>
                                        <p:attrNameLst>
                                          <p:attrName>ppt_x</p:attrName>
                                        </p:attrNameLst>
                                      </p:cBhvr>
                                      <p:tavLst>
                                        <p:tav tm="0">
                                          <p:val>
                                            <p:strVal val="1+#ppt_w/2"/>
                                          </p:val>
                                        </p:tav>
                                        <p:tav tm="100000">
                                          <p:val>
                                            <p:strVal val="#ppt_x"/>
                                          </p:val>
                                        </p:tav>
                                      </p:tavLst>
                                    </p:anim>
                                    <p:anim calcmode="lin" valueType="num">
                                      <p:cBhvr additive="base">
                                        <p:cTn id="39" dur="500" fill="hold"/>
                                        <p:tgtEl>
                                          <p:spTgt spid="7175"/>
                                        </p:tgtEl>
                                        <p:attrNameLst>
                                          <p:attrName>ppt_y</p:attrName>
                                        </p:attrNameLst>
                                      </p:cBhvr>
                                      <p:tavLst>
                                        <p:tav tm="0">
                                          <p:val>
                                            <p:strVal val="0-#ppt_h/2"/>
                                          </p:val>
                                        </p:tav>
                                        <p:tav tm="100000">
                                          <p:val>
                                            <p:strVal val="#ppt_y"/>
                                          </p:val>
                                        </p:tav>
                                      </p:tavLst>
                                    </p:anim>
                                  </p:childTnLst>
                                </p:cTn>
                              </p:par>
                            </p:childTnLst>
                          </p:cTn>
                        </p:par>
                        <p:par>
                          <p:cTn id="40" fill="hold" nodeType="afterGroup">
                            <p:stCondLst>
                              <p:cond delay="500"/>
                            </p:stCondLst>
                            <p:childTnLst>
                              <p:par>
                                <p:cTn id="41" presetID="22" presetClass="entr" presetSubtype="8" fill="hold" nodeType="afterEffect">
                                  <p:stCondLst>
                                    <p:cond delay="0"/>
                                  </p:stCondLst>
                                  <p:childTnLst>
                                    <p:set>
                                      <p:cBhvr>
                                        <p:cTn id="42" dur="1" fill="hold">
                                          <p:stCondLst>
                                            <p:cond delay="0"/>
                                          </p:stCondLst>
                                        </p:cTn>
                                        <p:tgtEl>
                                          <p:spTgt spid="7178"/>
                                        </p:tgtEl>
                                        <p:attrNameLst>
                                          <p:attrName>style.visibility</p:attrName>
                                        </p:attrNameLst>
                                      </p:cBhvr>
                                      <p:to>
                                        <p:strVal val="visible"/>
                                      </p:to>
                                    </p:set>
                                    <p:animEffect transition="in" filter="wipe(left)">
                                      <p:cBhvr>
                                        <p:cTn id="43" dur="500"/>
                                        <p:tgtEl>
                                          <p:spTgt spid="71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1" fill="hold" grpId="0" nodeType="clickEffect">
                                  <p:stCondLst>
                                    <p:cond delay="0"/>
                                  </p:stCondLst>
                                  <p:iterate type="lt">
                                    <p:tmPct val="100000"/>
                                  </p:iterate>
                                  <p:childTnLst>
                                    <p:set>
                                      <p:cBhvr>
                                        <p:cTn id="47" dur="1" fill="hold">
                                          <p:stCondLst>
                                            <p:cond delay="0"/>
                                          </p:stCondLst>
                                        </p:cTn>
                                        <p:tgtEl>
                                          <p:spTgt spid="7176"/>
                                        </p:tgtEl>
                                        <p:attrNameLst>
                                          <p:attrName>style.visibility</p:attrName>
                                        </p:attrNameLst>
                                      </p:cBhvr>
                                      <p:to>
                                        <p:strVal val="visible"/>
                                      </p:to>
                                    </p:set>
                                    <p:anim calcmode="lin" valueType="num">
                                      <p:cBhvr>
                                        <p:cTn id="48" dur="75" fill="hold"/>
                                        <p:tgtEl>
                                          <p:spTgt spid="7176"/>
                                        </p:tgtEl>
                                        <p:attrNameLst>
                                          <p:attrName>ppt_x</p:attrName>
                                        </p:attrNameLst>
                                      </p:cBhvr>
                                      <p:tavLst>
                                        <p:tav tm="0">
                                          <p:val>
                                            <p:strVal val="#ppt_x"/>
                                          </p:val>
                                        </p:tav>
                                        <p:tav tm="100000">
                                          <p:val>
                                            <p:strVal val="#ppt_x"/>
                                          </p:val>
                                        </p:tav>
                                      </p:tavLst>
                                    </p:anim>
                                    <p:anim calcmode="lin" valueType="num">
                                      <p:cBhvr>
                                        <p:cTn id="49" dur="75" fill="hold"/>
                                        <p:tgtEl>
                                          <p:spTgt spid="7176"/>
                                        </p:tgtEl>
                                        <p:attrNameLst>
                                          <p:attrName>ppt_y</p:attrName>
                                        </p:attrNameLst>
                                      </p:cBhvr>
                                      <p:tavLst>
                                        <p:tav tm="0">
                                          <p:val>
                                            <p:strVal val="#ppt_y-#ppt_h/2"/>
                                          </p:val>
                                        </p:tav>
                                        <p:tav tm="100000">
                                          <p:val>
                                            <p:strVal val="#ppt_y"/>
                                          </p:val>
                                        </p:tav>
                                      </p:tavLst>
                                    </p:anim>
                                    <p:anim calcmode="lin" valueType="num">
                                      <p:cBhvr>
                                        <p:cTn id="50" dur="75" fill="hold"/>
                                        <p:tgtEl>
                                          <p:spTgt spid="7176"/>
                                        </p:tgtEl>
                                        <p:attrNameLst>
                                          <p:attrName>ppt_w</p:attrName>
                                        </p:attrNameLst>
                                      </p:cBhvr>
                                      <p:tavLst>
                                        <p:tav tm="0">
                                          <p:val>
                                            <p:strVal val="#ppt_w"/>
                                          </p:val>
                                        </p:tav>
                                        <p:tav tm="100000">
                                          <p:val>
                                            <p:strVal val="#ppt_w"/>
                                          </p:val>
                                        </p:tav>
                                      </p:tavLst>
                                    </p:anim>
                                    <p:anim calcmode="lin" valueType="num">
                                      <p:cBhvr>
                                        <p:cTn id="51" dur="75" fill="hold"/>
                                        <p:tgtEl>
                                          <p:spTgt spid="7176"/>
                                        </p:tgtEl>
                                        <p:attrNameLst>
                                          <p:attrName>ppt_h</p:attrName>
                                        </p:attrNameLst>
                                      </p:cBhvr>
                                      <p:tavLst>
                                        <p:tav tm="0">
                                          <p:val>
                                            <p:fltVal val="0"/>
                                          </p:val>
                                        </p:tav>
                                        <p:tav tm="100000">
                                          <p:val>
                                            <p:strVal val="#ppt_h"/>
                                          </p:val>
                                        </p:tav>
                                      </p:tavLst>
                                    </p:anim>
                                  </p:childTnLst>
                                </p:cTn>
                              </p:par>
                            </p:childTnLst>
                          </p:cTn>
                        </p:par>
                        <p:par>
                          <p:cTn id="52" fill="hold" nodeType="afterGroup">
                            <p:stCondLst>
                              <p:cond delay="975"/>
                            </p:stCondLst>
                            <p:childTnLst>
                              <p:par>
                                <p:cTn id="53" presetID="16" presetClass="entr" presetSubtype="42" fill="hold" nodeType="afterEffect">
                                  <p:stCondLst>
                                    <p:cond delay="0"/>
                                  </p:stCondLst>
                                  <p:childTnLst>
                                    <p:set>
                                      <p:cBhvr>
                                        <p:cTn id="54" dur="1" fill="hold">
                                          <p:stCondLst>
                                            <p:cond delay="0"/>
                                          </p:stCondLst>
                                        </p:cTn>
                                        <p:tgtEl>
                                          <p:spTgt spid="7180"/>
                                        </p:tgtEl>
                                        <p:attrNameLst>
                                          <p:attrName>style.visibility</p:attrName>
                                        </p:attrNameLst>
                                      </p:cBhvr>
                                      <p:to>
                                        <p:strVal val="visible"/>
                                      </p:to>
                                    </p:set>
                                    <p:animEffect transition="in" filter="barn(outHorizontal)">
                                      <p:cBhvr>
                                        <p:cTn id="55" dur="5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autoUpdateAnimBg="0"/>
      <p:bldP spid="7173" grpId="0" autoUpdateAnimBg="0"/>
      <p:bldP spid="7174" grpId="0" autoUpdateAnimBg="0"/>
      <p:bldP spid="7176" grpId="0" autoUpdateAnimBg="0"/>
      <p:bldP spid="7175"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0" y="377825"/>
            <a:ext cx="9144000" cy="914400"/>
          </a:xfrm>
          <a:prstGeom prst="rect">
            <a:avLst/>
          </a:prstGeom>
          <a:noFill/>
          <a:ln>
            <a:noFill/>
          </a:ln>
          <a:effectLst/>
        </p:spPr>
        <p:txBody>
          <a:bodyPr>
            <a:spAutoFit/>
          </a:bodyPr>
          <a:lstStyle/>
          <a:p>
            <a:pPr algn="ctr">
              <a:defRPr/>
            </a:pPr>
            <a:r>
              <a:rPr lang="en-US" altLang="en-US" sz="5400" u="sng" dirty="0">
                <a:solidFill>
                  <a:srgbClr val="33CC33"/>
                </a:solidFill>
                <a:effectLst>
                  <a:outerShdw blurRad="38100" dist="38100" dir="2700000" algn="tl">
                    <a:srgbClr val="000000"/>
                  </a:outerShdw>
                </a:effectLst>
              </a:rPr>
              <a:t>Color Measurement</a:t>
            </a:r>
          </a:p>
        </p:txBody>
      </p:sp>
      <p:sp>
        <p:nvSpPr>
          <p:cNvPr id="27652" name="Text Box 4"/>
          <p:cNvSpPr txBox="1">
            <a:spLocks noChangeArrowheads="1"/>
          </p:cNvSpPr>
          <p:nvPr/>
        </p:nvSpPr>
        <p:spPr bwMode="auto">
          <a:xfrm>
            <a:off x="0" y="3581400"/>
            <a:ext cx="9144000" cy="641350"/>
          </a:xfrm>
          <a:prstGeom prst="rect">
            <a:avLst/>
          </a:prstGeom>
          <a:noFill/>
          <a:ln w="9525">
            <a:noFill/>
            <a:miter lim="800000"/>
            <a:headEnd/>
            <a:tailEnd/>
          </a:ln>
        </p:spPr>
        <p:txBody>
          <a:bodyPr>
            <a:spAutoFit/>
          </a:bodyPr>
          <a:lstStyle/>
          <a:p>
            <a:pPr algn="ctr"/>
            <a:r>
              <a:rPr lang="en-US" altLang="en-US" sz="3600">
                <a:solidFill>
                  <a:srgbClr val="3333CC"/>
                </a:solidFill>
              </a:rPr>
              <a:t>“Color Comparators”</a:t>
            </a:r>
          </a:p>
        </p:txBody>
      </p:sp>
      <p:sp>
        <p:nvSpPr>
          <p:cNvPr id="27653" name="Text Box 5"/>
          <p:cNvSpPr txBox="1">
            <a:spLocks noChangeArrowheads="1"/>
          </p:cNvSpPr>
          <p:nvPr/>
        </p:nvSpPr>
        <p:spPr bwMode="auto">
          <a:xfrm>
            <a:off x="0" y="1854200"/>
            <a:ext cx="9144000" cy="1190625"/>
          </a:xfrm>
          <a:prstGeom prst="rect">
            <a:avLst/>
          </a:prstGeom>
          <a:noFill/>
          <a:ln w="9525">
            <a:noFill/>
            <a:miter lim="800000"/>
            <a:headEnd/>
            <a:tailEnd/>
          </a:ln>
        </p:spPr>
        <p:txBody>
          <a:bodyPr>
            <a:spAutoFit/>
          </a:bodyPr>
          <a:lstStyle/>
          <a:p>
            <a:pPr algn="ctr"/>
            <a:r>
              <a:rPr lang="en-US" altLang="en-US" sz="3600">
                <a:solidFill>
                  <a:srgbClr val="6600FF"/>
                </a:solidFill>
              </a:rPr>
              <a:t>Compare Sample Color to Known Standards</a:t>
            </a:r>
          </a:p>
        </p:txBody>
      </p:sp>
      <p:pic>
        <p:nvPicPr>
          <p:cNvPr id="27657" name="Picture 9" descr="TestTip6"/>
          <p:cNvPicPr>
            <a:picLocks noChangeAspect="1" noChangeArrowheads="1"/>
          </p:cNvPicPr>
          <p:nvPr/>
        </p:nvPicPr>
        <p:blipFill>
          <a:blip r:embed="rId2" cstate="print"/>
          <a:srcRect/>
          <a:stretch>
            <a:fillRect/>
          </a:stretch>
        </p:blipFill>
        <p:spPr bwMode="auto">
          <a:xfrm>
            <a:off x="4725988" y="4265613"/>
            <a:ext cx="1639887" cy="2071687"/>
          </a:xfrm>
          <a:prstGeom prst="rect">
            <a:avLst/>
          </a:prstGeom>
          <a:noFill/>
          <a:ln w="9525">
            <a:noFill/>
            <a:miter lim="800000"/>
            <a:headEnd/>
            <a:tailEnd/>
          </a:ln>
        </p:spPr>
      </p:pic>
      <p:pic>
        <p:nvPicPr>
          <p:cNvPr id="27658" name="Picture 10" descr="4460385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12000" y="2574925"/>
            <a:ext cx="1547813" cy="1901825"/>
          </a:xfrm>
          <a:prstGeom prst="rect">
            <a:avLst/>
          </a:prstGeom>
          <a:noFill/>
          <a:ln w="9525">
            <a:noFill/>
            <a:miter lim="800000"/>
            <a:headEnd/>
            <a:tailEnd/>
          </a:ln>
        </p:spPr>
      </p:pic>
      <p:pic>
        <p:nvPicPr>
          <p:cNvPr id="27659" name="Picture 11" descr="hach_color_cubes_l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85988" y="4252913"/>
            <a:ext cx="2070100" cy="2070100"/>
          </a:xfrm>
          <a:prstGeom prst="rect">
            <a:avLst/>
          </a:prstGeom>
          <a:noFill/>
          <a:ln w="9525">
            <a:noFill/>
            <a:miter lim="800000"/>
            <a:headEnd/>
            <a:tailEnd/>
          </a:ln>
        </p:spPr>
      </p:pic>
      <p:pic>
        <p:nvPicPr>
          <p:cNvPr id="27660" name="Picture 12" descr="helligevarnishcomparator"/>
          <p:cNvPicPr>
            <a:picLocks noChangeAspect="1" noChangeArrowheads="1"/>
          </p:cNvPicPr>
          <p:nvPr/>
        </p:nvPicPr>
        <p:blipFill>
          <a:blip r:embed="rId5" cstate="print">
            <a:clrChange>
              <a:clrFrom>
                <a:srgbClr val="FEFEFC"/>
              </a:clrFrom>
              <a:clrTo>
                <a:srgbClr val="FEFEFC">
                  <a:alpha val="0"/>
                </a:srgbClr>
              </a:clrTo>
            </a:clrChange>
          </a:blip>
          <a:srcRect/>
          <a:stretch>
            <a:fillRect/>
          </a:stretch>
        </p:blipFill>
        <p:spPr bwMode="auto">
          <a:xfrm>
            <a:off x="301625" y="2590800"/>
            <a:ext cx="2017713" cy="2540000"/>
          </a:xfrm>
          <a:prstGeom prst="rect">
            <a:avLst/>
          </a:prstGeom>
          <a:noFill/>
          <a:ln w="9525">
            <a:noFill/>
            <a:miter lim="800000"/>
            <a:headEnd/>
            <a:tailEnd/>
          </a:ln>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p:cTn id="7" dur="500" fill="hold"/>
                                        <p:tgtEl>
                                          <p:spTgt spid="27651"/>
                                        </p:tgtEl>
                                        <p:attrNameLst>
                                          <p:attrName>ppt_w</p:attrName>
                                        </p:attrNameLst>
                                      </p:cBhvr>
                                      <p:tavLst>
                                        <p:tav tm="0">
                                          <p:val>
                                            <p:fltVal val="0"/>
                                          </p:val>
                                        </p:tav>
                                        <p:tav tm="100000">
                                          <p:val>
                                            <p:strVal val="#ppt_w"/>
                                          </p:val>
                                        </p:tav>
                                      </p:tavLst>
                                    </p:anim>
                                    <p:anim calcmode="lin" valueType="num">
                                      <p:cBhvr>
                                        <p:cTn id="8" dur="500" fill="hold"/>
                                        <p:tgtEl>
                                          <p:spTgt spid="2765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2" fill="hold" grpId="0" nodeType="clickEffect">
                                  <p:stCondLst>
                                    <p:cond delay="0"/>
                                  </p:stCondLst>
                                  <p:childTnLst>
                                    <p:set>
                                      <p:cBhvr>
                                        <p:cTn id="12" dur="1" fill="hold">
                                          <p:stCondLst>
                                            <p:cond delay="0"/>
                                          </p:stCondLst>
                                        </p:cTn>
                                        <p:tgtEl>
                                          <p:spTgt spid="27653"/>
                                        </p:tgtEl>
                                        <p:attrNameLst>
                                          <p:attrName>style.visibility</p:attrName>
                                        </p:attrNameLst>
                                      </p:cBhvr>
                                      <p:to>
                                        <p:strVal val="visible"/>
                                      </p:to>
                                    </p:set>
                                    <p:anim calcmode="lin" valueType="num">
                                      <p:cBhvr>
                                        <p:cTn id="13" dur="500" fill="hold"/>
                                        <p:tgtEl>
                                          <p:spTgt spid="27653"/>
                                        </p:tgtEl>
                                        <p:attrNameLst>
                                          <p:attrName>ppt_x</p:attrName>
                                        </p:attrNameLst>
                                      </p:cBhvr>
                                      <p:tavLst>
                                        <p:tav tm="0">
                                          <p:val>
                                            <p:strVal val="#ppt_x+#ppt_w/2"/>
                                          </p:val>
                                        </p:tav>
                                        <p:tav tm="100000">
                                          <p:val>
                                            <p:strVal val="#ppt_x"/>
                                          </p:val>
                                        </p:tav>
                                      </p:tavLst>
                                    </p:anim>
                                    <p:anim calcmode="lin" valueType="num">
                                      <p:cBhvr>
                                        <p:cTn id="14" dur="500" fill="hold"/>
                                        <p:tgtEl>
                                          <p:spTgt spid="27653"/>
                                        </p:tgtEl>
                                        <p:attrNameLst>
                                          <p:attrName>ppt_y</p:attrName>
                                        </p:attrNameLst>
                                      </p:cBhvr>
                                      <p:tavLst>
                                        <p:tav tm="0">
                                          <p:val>
                                            <p:strVal val="#ppt_y"/>
                                          </p:val>
                                        </p:tav>
                                        <p:tav tm="100000">
                                          <p:val>
                                            <p:strVal val="#ppt_y"/>
                                          </p:val>
                                        </p:tav>
                                      </p:tavLst>
                                    </p:anim>
                                    <p:anim calcmode="lin" valueType="num">
                                      <p:cBhvr>
                                        <p:cTn id="15" dur="500" fill="hold"/>
                                        <p:tgtEl>
                                          <p:spTgt spid="27653"/>
                                        </p:tgtEl>
                                        <p:attrNameLst>
                                          <p:attrName>ppt_w</p:attrName>
                                        </p:attrNameLst>
                                      </p:cBhvr>
                                      <p:tavLst>
                                        <p:tav tm="0">
                                          <p:val>
                                            <p:fltVal val="0"/>
                                          </p:val>
                                        </p:tav>
                                        <p:tav tm="100000">
                                          <p:val>
                                            <p:strVal val="#ppt_w"/>
                                          </p:val>
                                        </p:tav>
                                      </p:tavLst>
                                    </p:anim>
                                    <p:anim calcmode="lin" valueType="num">
                                      <p:cBhvr>
                                        <p:cTn id="16" dur="500" fill="hold"/>
                                        <p:tgtEl>
                                          <p:spTgt spid="27653"/>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27652"/>
                                        </p:tgtEl>
                                        <p:attrNameLst>
                                          <p:attrName>style.visibility</p:attrName>
                                        </p:attrNameLst>
                                      </p:cBhvr>
                                      <p:to>
                                        <p:strVal val="visible"/>
                                      </p:to>
                                    </p:set>
                                    <p:anim calcmode="lin" valueType="num">
                                      <p:cBhvr>
                                        <p:cTn id="21" dur="500" fill="hold"/>
                                        <p:tgtEl>
                                          <p:spTgt spid="27652"/>
                                        </p:tgtEl>
                                        <p:attrNameLst>
                                          <p:attrName>ppt_x</p:attrName>
                                        </p:attrNameLst>
                                      </p:cBhvr>
                                      <p:tavLst>
                                        <p:tav tm="0">
                                          <p:val>
                                            <p:strVal val="#ppt_x-#ppt_w/2"/>
                                          </p:val>
                                        </p:tav>
                                        <p:tav tm="100000">
                                          <p:val>
                                            <p:strVal val="#ppt_x"/>
                                          </p:val>
                                        </p:tav>
                                      </p:tavLst>
                                    </p:anim>
                                    <p:anim calcmode="lin" valueType="num">
                                      <p:cBhvr>
                                        <p:cTn id="22" dur="500" fill="hold"/>
                                        <p:tgtEl>
                                          <p:spTgt spid="27652"/>
                                        </p:tgtEl>
                                        <p:attrNameLst>
                                          <p:attrName>ppt_y</p:attrName>
                                        </p:attrNameLst>
                                      </p:cBhvr>
                                      <p:tavLst>
                                        <p:tav tm="0">
                                          <p:val>
                                            <p:strVal val="#ppt_y"/>
                                          </p:val>
                                        </p:tav>
                                        <p:tav tm="100000">
                                          <p:val>
                                            <p:strVal val="#ppt_y"/>
                                          </p:val>
                                        </p:tav>
                                      </p:tavLst>
                                    </p:anim>
                                    <p:anim calcmode="lin" valueType="num">
                                      <p:cBhvr>
                                        <p:cTn id="23" dur="500" fill="hold"/>
                                        <p:tgtEl>
                                          <p:spTgt spid="27652"/>
                                        </p:tgtEl>
                                        <p:attrNameLst>
                                          <p:attrName>ppt_w</p:attrName>
                                        </p:attrNameLst>
                                      </p:cBhvr>
                                      <p:tavLst>
                                        <p:tav tm="0">
                                          <p:val>
                                            <p:fltVal val="0"/>
                                          </p:val>
                                        </p:tav>
                                        <p:tav tm="100000">
                                          <p:val>
                                            <p:strVal val="#ppt_w"/>
                                          </p:val>
                                        </p:tav>
                                      </p:tavLst>
                                    </p:anim>
                                    <p:anim calcmode="lin" valueType="num">
                                      <p:cBhvr>
                                        <p:cTn id="24" dur="500" fill="hold"/>
                                        <p:tgtEl>
                                          <p:spTgt spid="27652"/>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500"/>
                            </p:stCondLst>
                            <p:childTnLst>
                              <p:par>
                                <p:cTn id="26" presetID="55" presetClass="entr" presetSubtype="0" fill="hold" nodeType="afterEffect">
                                  <p:stCondLst>
                                    <p:cond delay="0"/>
                                  </p:stCondLst>
                                  <p:childTnLst>
                                    <p:set>
                                      <p:cBhvr>
                                        <p:cTn id="27" dur="1" fill="hold">
                                          <p:stCondLst>
                                            <p:cond delay="0"/>
                                          </p:stCondLst>
                                        </p:cTn>
                                        <p:tgtEl>
                                          <p:spTgt spid="27660"/>
                                        </p:tgtEl>
                                        <p:attrNameLst>
                                          <p:attrName>style.visibility</p:attrName>
                                        </p:attrNameLst>
                                      </p:cBhvr>
                                      <p:to>
                                        <p:strVal val="visible"/>
                                      </p:to>
                                    </p:set>
                                    <p:anim calcmode="lin" valueType="num">
                                      <p:cBhvr>
                                        <p:cTn id="28" dur="1000" fill="hold"/>
                                        <p:tgtEl>
                                          <p:spTgt spid="27660"/>
                                        </p:tgtEl>
                                        <p:attrNameLst>
                                          <p:attrName>ppt_w</p:attrName>
                                        </p:attrNameLst>
                                      </p:cBhvr>
                                      <p:tavLst>
                                        <p:tav tm="0">
                                          <p:val>
                                            <p:strVal val="#ppt_w*0.70"/>
                                          </p:val>
                                        </p:tav>
                                        <p:tav tm="100000">
                                          <p:val>
                                            <p:strVal val="#ppt_w"/>
                                          </p:val>
                                        </p:tav>
                                      </p:tavLst>
                                    </p:anim>
                                    <p:anim calcmode="lin" valueType="num">
                                      <p:cBhvr>
                                        <p:cTn id="29" dur="1000" fill="hold"/>
                                        <p:tgtEl>
                                          <p:spTgt spid="27660"/>
                                        </p:tgtEl>
                                        <p:attrNameLst>
                                          <p:attrName>ppt_h</p:attrName>
                                        </p:attrNameLst>
                                      </p:cBhvr>
                                      <p:tavLst>
                                        <p:tav tm="0">
                                          <p:val>
                                            <p:strVal val="#ppt_h"/>
                                          </p:val>
                                        </p:tav>
                                        <p:tav tm="100000">
                                          <p:val>
                                            <p:strVal val="#ppt_h"/>
                                          </p:val>
                                        </p:tav>
                                      </p:tavLst>
                                    </p:anim>
                                    <p:animEffect transition="in" filter="fade">
                                      <p:cBhvr>
                                        <p:cTn id="30" dur="1000"/>
                                        <p:tgtEl>
                                          <p:spTgt spid="27660"/>
                                        </p:tgtEl>
                                      </p:cBhvr>
                                    </p:animEffect>
                                  </p:childTnLst>
                                </p:cTn>
                              </p:par>
                              <p:par>
                                <p:cTn id="31" presetID="55" presetClass="entr" presetSubtype="0" fill="hold" nodeType="withEffect">
                                  <p:stCondLst>
                                    <p:cond delay="0"/>
                                  </p:stCondLst>
                                  <p:childTnLst>
                                    <p:set>
                                      <p:cBhvr>
                                        <p:cTn id="32" dur="1" fill="hold">
                                          <p:stCondLst>
                                            <p:cond delay="0"/>
                                          </p:stCondLst>
                                        </p:cTn>
                                        <p:tgtEl>
                                          <p:spTgt spid="27658"/>
                                        </p:tgtEl>
                                        <p:attrNameLst>
                                          <p:attrName>style.visibility</p:attrName>
                                        </p:attrNameLst>
                                      </p:cBhvr>
                                      <p:to>
                                        <p:strVal val="visible"/>
                                      </p:to>
                                    </p:set>
                                    <p:anim calcmode="lin" valueType="num">
                                      <p:cBhvr>
                                        <p:cTn id="33" dur="1000" fill="hold"/>
                                        <p:tgtEl>
                                          <p:spTgt spid="27658"/>
                                        </p:tgtEl>
                                        <p:attrNameLst>
                                          <p:attrName>ppt_w</p:attrName>
                                        </p:attrNameLst>
                                      </p:cBhvr>
                                      <p:tavLst>
                                        <p:tav tm="0">
                                          <p:val>
                                            <p:strVal val="#ppt_w*0.70"/>
                                          </p:val>
                                        </p:tav>
                                        <p:tav tm="100000">
                                          <p:val>
                                            <p:strVal val="#ppt_w"/>
                                          </p:val>
                                        </p:tav>
                                      </p:tavLst>
                                    </p:anim>
                                    <p:anim calcmode="lin" valueType="num">
                                      <p:cBhvr>
                                        <p:cTn id="34" dur="1000" fill="hold"/>
                                        <p:tgtEl>
                                          <p:spTgt spid="27658"/>
                                        </p:tgtEl>
                                        <p:attrNameLst>
                                          <p:attrName>ppt_h</p:attrName>
                                        </p:attrNameLst>
                                      </p:cBhvr>
                                      <p:tavLst>
                                        <p:tav tm="0">
                                          <p:val>
                                            <p:strVal val="#ppt_h"/>
                                          </p:val>
                                        </p:tav>
                                        <p:tav tm="100000">
                                          <p:val>
                                            <p:strVal val="#ppt_h"/>
                                          </p:val>
                                        </p:tav>
                                      </p:tavLst>
                                    </p:anim>
                                    <p:animEffect transition="in" filter="fade">
                                      <p:cBhvr>
                                        <p:cTn id="35" dur="1000"/>
                                        <p:tgtEl>
                                          <p:spTgt spid="27658"/>
                                        </p:tgtEl>
                                      </p:cBhvr>
                                    </p:animEffect>
                                  </p:childTnLst>
                                </p:cTn>
                              </p:par>
                              <p:par>
                                <p:cTn id="36" presetID="55" presetClass="entr" presetSubtype="0" fill="hold" nodeType="withEffect">
                                  <p:stCondLst>
                                    <p:cond delay="0"/>
                                  </p:stCondLst>
                                  <p:childTnLst>
                                    <p:set>
                                      <p:cBhvr>
                                        <p:cTn id="37" dur="1" fill="hold">
                                          <p:stCondLst>
                                            <p:cond delay="0"/>
                                          </p:stCondLst>
                                        </p:cTn>
                                        <p:tgtEl>
                                          <p:spTgt spid="27659"/>
                                        </p:tgtEl>
                                        <p:attrNameLst>
                                          <p:attrName>style.visibility</p:attrName>
                                        </p:attrNameLst>
                                      </p:cBhvr>
                                      <p:to>
                                        <p:strVal val="visible"/>
                                      </p:to>
                                    </p:set>
                                    <p:anim calcmode="lin" valueType="num">
                                      <p:cBhvr>
                                        <p:cTn id="38" dur="1000" fill="hold"/>
                                        <p:tgtEl>
                                          <p:spTgt spid="27659"/>
                                        </p:tgtEl>
                                        <p:attrNameLst>
                                          <p:attrName>ppt_w</p:attrName>
                                        </p:attrNameLst>
                                      </p:cBhvr>
                                      <p:tavLst>
                                        <p:tav tm="0">
                                          <p:val>
                                            <p:strVal val="#ppt_w*0.70"/>
                                          </p:val>
                                        </p:tav>
                                        <p:tav tm="100000">
                                          <p:val>
                                            <p:strVal val="#ppt_w"/>
                                          </p:val>
                                        </p:tav>
                                      </p:tavLst>
                                    </p:anim>
                                    <p:anim calcmode="lin" valueType="num">
                                      <p:cBhvr>
                                        <p:cTn id="39" dur="1000" fill="hold"/>
                                        <p:tgtEl>
                                          <p:spTgt spid="27659"/>
                                        </p:tgtEl>
                                        <p:attrNameLst>
                                          <p:attrName>ppt_h</p:attrName>
                                        </p:attrNameLst>
                                      </p:cBhvr>
                                      <p:tavLst>
                                        <p:tav tm="0">
                                          <p:val>
                                            <p:strVal val="#ppt_h"/>
                                          </p:val>
                                        </p:tav>
                                        <p:tav tm="100000">
                                          <p:val>
                                            <p:strVal val="#ppt_h"/>
                                          </p:val>
                                        </p:tav>
                                      </p:tavLst>
                                    </p:anim>
                                    <p:animEffect transition="in" filter="fade">
                                      <p:cBhvr>
                                        <p:cTn id="40" dur="1000"/>
                                        <p:tgtEl>
                                          <p:spTgt spid="27659"/>
                                        </p:tgtEl>
                                      </p:cBhvr>
                                    </p:animEffect>
                                  </p:childTnLst>
                                  <p:subTnLst>
                                    <p:set>
                                      <p:cBhvr override="childStyle">
                                        <p:cTn dur="1" fill="hold" display="0" masterRel="nextClick" afterEffect="1"/>
                                        <p:tgtEl>
                                          <p:spTgt spid="27659"/>
                                        </p:tgtEl>
                                        <p:attrNameLst>
                                          <p:attrName>style.visibility</p:attrName>
                                        </p:attrNameLst>
                                      </p:cBhvr>
                                      <p:to>
                                        <p:strVal val="hidden"/>
                                      </p:to>
                                    </p:set>
                                  </p:subTnLst>
                                </p:cTn>
                              </p:par>
                              <p:par>
                                <p:cTn id="41" presetID="55" presetClass="entr" presetSubtype="0" fill="hold" nodeType="withEffect">
                                  <p:stCondLst>
                                    <p:cond delay="0"/>
                                  </p:stCondLst>
                                  <p:childTnLst>
                                    <p:set>
                                      <p:cBhvr>
                                        <p:cTn id="42" dur="1" fill="hold">
                                          <p:stCondLst>
                                            <p:cond delay="0"/>
                                          </p:stCondLst>
                                        </p:cTn>
                                        <p:tgtEl>
                                          <p:spTgt spid="27657"/>
                                        </p:tgtEl>
                                        <p:attrNameLst>
                                          <p:attrName>style.visibility</p:attrName>
                                        </p:attrNameLst>
                                      </p:cBhvr>
                                      <p:to>
                                        <p:strVal val="visible"/>
                                      </p:to>
                                    </p:set>
                                    <p:anim calcmode="lin" valueType="num">
                                      <p:cBhvr>
                                        <p:cTn id="43" dur="1000" fill="hold"/>
                                        <p:tgtEl>
                                          <p:spTgt spid="27657"/>
                                        </p:tgtEl>
                                        <p:attrNameLst>
                                          <p:attrName>ppt_w</p:attrName>
                                        </p:attrNameLst>
                                      </p:cBhvr>
                                      <p:tavLst>
                                        <p:tav tm="0">
                                          <p:val>
                                            <p:strVal val="#ppt_w*0.70"/>
                                          </p:val>
                                        </p:tav>
                                        <p:tav tm="100000">
                                          <p:val>
                                            <p:strVal val="#ppt_w"/>
                                          </p:val>
                                        </p:tav>
                                      </p:tavLst>
                                    </p:anim>
                                    <p:anim calcmode="lin" valueType="num">
                                      <p:cBhvr>
                                        <p:cTn id="44" dur="1000" fill="hold"/>
                                        <p:tgtEl>
                                          <p:spTgt spid="27657"/>
                                        </p:tgtEl>
                                        <p:attrNameLst>
                                          <p:attrName>ppt_h</p:attrName>
                                        </p:attrNameLst>
                                      </p:cBhvr>
                                      <p:tavLst>
                                        <p:tav tm="0">
                                          <p:val>
                                            <p:strVal val="#ppt_h"/>
                                          </p:val>
                                        </p:tav>
                                        <p:tav tm="100000">
                                          <p:val>
                                            <p:strVal val="#ppt_h"/>
                                          </p:val>
                                        </p:tav>
                                      </p:tavLst>
                                    </p:anim>
                                    <p:animEffect transition="in" filter="fade">
                                      <p:cBhvr>
                                        <p:cTn id="45" dur="1000"/>
                                        <p:tgtEl>
                                          <p:spTgt spid="27657"/>
                                        </p:tgtEl>
                                      </p:cBhvr>
                                    </p:animEffect>
                                  </p:childTnLst>
                                  <p:subTnLst>
                                    <p:set>
                                      <p:cBhvr override="childStyle">
                                        <p:cTn dur="1" fill="hold" display="0" masterRel="nextClick" afterEffect="1"/>
                                        <p:tgtEl>
                                          <p:spTgt spid="2765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2" grpId="0" autoUpdateAnimBg="0"/>
      <p:bldP spid="27653"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0" y="377825"/>
            <a:ext cx="9144000" cy="914400"/>
          </a:xfrm>
          <a:prstGeom prst="rect">
            <a:avLst/>
          </a:prstGeom>
          <a:noFill/>
          <a:ln>
            <a:noFill/>
          </a:ln>
          <a:effectLst/>
        </p:spPr>
        <p:txBody>
          <a:bodyPr>
            <a:spAutoFit/>
          </a:bodyPr>
          <a:lstStyle/>
          <a:p>
            <a:pPr algn="ctr">
              <a:defRPr/>
            </a:pPr>
            <a:r>
              <a:rPr lang="en-US" altLang="en-US" sz="5400" u="sng" dirty="0">
                <a:solidFill>
                  <a:srgbClr val="33CC33"/>
                </a:solidFill>
                <a:effectLst>
                  <a:outerShdw blurRad="38100" dist="38100" dir="2700000" algn="tl">
                    <a:srgbClr val="000000"/>
                  </a:outerShdw>
                </a:effectLst>
              </a:rPr>
              <a:t>Color Measurement</a:t>
            </a:r>
          </a:p>
        </p:txBody>
      </p:sp>
      <p:sp>
        <p:nvSpPr>
          <p:cNvPr id="24579" name="Text Box 4"/>
          <p:cNvSpPr txBox="1">
            <a:spLocks noChangeArrowheads="1"/>
          </p:cNvSpPr>
          <p:nvPr/>
        </p:nvSpPr>
        <p:spPr bwMode="auto">
          <a:xfrm>
            <a:off x="0" y="1854200"/>
            <a:ext cx="9144000" cy="1190625"/>
          </a:xfrm>
          <a:prstGeom prst="rect">
            <a:avLst/>
          </a:prstGeom>
          <a:noFill/>
          <a:ln w="9525">
            <a:noFill/>
            <a:miter lim="800000"/>
            <a:headEnd/>
            <a:tailEnd/>
          </a:ln>
        </p:spPr>
        <p:txBody>
          <a:bodyPr>
            <a:spAutoFit/>
          </a:bodyPr>
          <a:lstStyle/>
          <a:p>
            <a:pPr algn="ctr"/>
            <a:r>
              <a:rPr lang="en-US" altLang="en-US" sz="3600">
                <a:solidFill>
                  <a:srgbClr val="6600FF"/>
                </a:solidFill>
              </a:rPr>
              <a:t>Compare Sample Color to Known Standards</a:t>
            </a:r>
          </a:p>
        </p:txBody>
      </p:sp>
      <p:sp>
        <p:nvSpPr>
          <p:cNvPr id="96261" name="Text Box 5"/>
          <p:cNvSpPr txBox="1">
            <a:spLocks noChangeArrowheads="1"/>
          </p:cNvSpPr>
          <p:nvPr/>
        </p:nvSpPr>
        <p:spPr bwMode="auto">
          <a:xfrm>
            <a:off x="3335338" y="4621213"/>
            <a:ext cx="5503862" cy="1190625"/>
          </a:xfrm>
          <a:prstGeom prst="rect">
            <a:avLst/>
          </a:prstGeom>
          <a:noFill/>
          <a:ln w="9525">
            <a:noFill/>
            <a:miter lim="800000"/>
            <a:headEnd/>
            <a:tailEnd/>
          </a:ln>
        </p:spPr>
        <p:txBody>
          <a:bodyPr>
            <a:spAutoFit/>
          </a:bodyPr>
          <a:lstStyle/>
          <a:p>
            <a:pPr algn="ctr"/>
            <a:r>
              <a:rPr lang="en-US" altLang="en-US" sz="3600">
                <a:solidFill>
                  <a:srgbClr val="3366FF"/>
                </a:solidFill>
              </a:rPr>
              <a:t>“Calibration Curve” (verified)</a:t>
            </a:r>
          </a:p>
        </p:txBody>
      </p:sp>
      <p:pic>
        <p:nvPicPr>
          <p:cNvPr id="96262" name="Picture 6" descr="PHOSRITE%5B2%5D"/>
          <p:cNvPicPr>
            <a:picLocks noChangeAspect="1" noChangeArrowheads="1"/>
          </p:cNvPicPr>
          <p:nvPr/>
        </p:nvPicPr>
        <p:blipFill>
          <a:blip r:embed="rId2" cstate="print"/>
          <a:srcRect/>
          <a:stretch>
            <a:fillRect/>
          </a:stretch>
        </p:blipFill>
        <p:spPr bwMode="auto">
          <a:xfrm>
            <a:off x="5789613" y="2652713"/>
            <a:ext cx="2809875" cy="1741487"/>
          </a:xfrm>
          <a:prstGeom prst="rect">
            <a:avLst/>
          </a:prstGeom>
          <a:noFill/>
          <a:ln w="9525">
            <a:noFill/>
            <a:miter lim="800000"/>
            <a:headEnd/>
            <a:tailEnd/>
          </a:ln>
        </p:spPr>
      </p:pic>
      <p:pic>
        <p:nvPicPr>
          <p:cNvPr id="96263" name="Picture 7" descr="MVC-011F"/>
          <p:cNvPicPr>
            <a:picLocks noChangeAspect="1" noChangeArrowheads="1"/>
          </p:cNvPicPr>
          <p:nvPr/>
        </p:nvPicPr>
        <p:blipFill>
          <a:blip r:embed="rId3" cstate="print"/>
          <a:srcRect b="11667"/>
          <a:stretch>
            <a:fillRect/>
          </a:stretch>
        </p:blipFill>
        <p:spPr bwMode="auto">
          <a:xfrm>
            <a:off x="712788" y="4224338"/>
            <a:ext cx="3065462" cy="2030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96263"/>
                                        </p:tgtEl>
                                        <p:attrNameLst>
                                          <p:attrName>style.visibility</p:attrName>
                                        </p:attrNameLst>
                                      </p:cBhvr>
                                      <p:to>
                                        <p:strVal val="visible"/>
                                      </p:to>
                                    </p:set>
                                    <p:anim calcmode="lin" valueType="num">
                                      <p:cBhvr>
                                        <p:cTn id="7" dur="1000" fill="hold"/>
                                        <p:tgtEl>
                                          <p:spTgt spid="96263"/>
                                        </p:tgtEl>
                                        <p:attrNameLst>
                                          <p:attrName>ppt_w</p:attrName>
                                        </p:attrNameLst>
                                      </p:cBhvr>
                                      <p:tavLst>
                                        <p:tav tm="0">
                                          <p:val>
                                            <p:strVal val="#ppt_w*0.70"/>
                                          </p:val>
                                        </p:tav>
                                        <p:tav tm="100000">
                                          <p:val>
                                            <p:strVal val="#ppt_w"/>
                                          </p:val>
                                        </p:tav>
                                      </p:tavLst>
                                    </p:anim>
                                    <p:anim calcmode="lin" valueType="num">
                                      <p:cBhvr>
                                        <p:cTn id="8" dur="1000" fill="hold"/>
                                        <p:tgtEl>
                                          <p:spTgt spid="96263"/>
                                        </p:tgtEl>
                                        <p:attrNameLst>
                                          <p:attrName>ppt_h</p:attrName>
                                        </p:attrNameLst>
                                      </p:cBhvr>
                                      <p:tavLst>
                                        <p:tav tm="0">
                                          <p:val>
                                            <p:strVal val="#ppt_h"/>
                                          </p:val>
                                        </p:tav>
                                        <p:tav tm="100000">
                                          <p:val>
                                            <p:strVal val="#ppt_h"/>
                                          </p:val>
                                        </p:tav>
                                      </p:tavLst>
                                    </p:anim>
                                    <p:animEffect transition="in" filter="fade">
                                      <p:cBhvr>
                                        <p:cTn id="9" dur="1000"/>
                                        <p:tgtEl>
                                          <p:spTgt spid="9626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96262"/>
                                        </p:tgtEl>
                                        <p:attrNameLst>
                                          <p:attrName>style.visibility</p:attrName>
                                        </p:attrNameLst>
                                      </p:cBhvr>
                                      <p:to>
                                        <p:strVal val="visible"/>
                                      </p:to>
                                    </p:set>
                                    <p:animEffect transition="in" filter="wipe(left)">
                                      <p:cBhvr>
                                        <p:cTn id="14" dur="2000"/>
                                        <p:tgtEl>
                                          <p:spTgt spid="9626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4" fill="hold" grpId="0" nodeType="clickEffect">
                                  <p:stCondLst>
                                    <p:cond delay="0"/>
                                  </p:stCondLst>
                                  <p:childTnLst>
                                    <p:set>
                                      <p:cBhvr>
                                        <p:cTn id="18" dur="1" fill="hold">
                                          <p:stCondLst>
                                            <p:cond delay="0"/>
                                          </p:stCondLst>
                                        </p:cTn>
                                        <p:tgtEl>
                                          <p:spTgt spid="96261"/>
                                        </p:tgtEl>
                                        <p:attrNameLst>
                                          <p:attrName>style.visibility</p:attrName>
                                        </p:attrNameLst>
                                      </p:cBhvr>
                                      <p:to>
                                        <p:strVal val="visible"/>
                                      </p:to>
                                    </p:set>
                                    <p:anim calcmode="lin" valueType="num">
                                      <p:cBhvr>
                                        <p:cTn id="19" dur="500" fill="hold"/>
                                        <p:tgtEl>
                                          <p:spTgt spid="96261"/>
                                        </p:tgtEl>
                                        <p:attrNameLst>
                                          <p:attrName>ppt_x</p:attrName>
                                        </p:attrNameLst>
                                      </p:cBhvr>
                                      <p:tavLst>
                                        <p:tav tm="0">
                                          <p:val>
                                            <p:strVal val="#ppt_x"/>
                                          </p:val>
                                        </p:tav>
                                        <p:tav tm="100000">
                                          <p:val>
                                            <p:strVal val="#ppt_x"/>
                                          </p:val>
                                        </p:tav>
                                      </p:tavLst>
                                    </p:anim>
                                    <p:anim calcmode="lin" valueType="num">
                                      <p:cBhvr>
                                        <p:cTn id="20" dur="500" fill="hold"/>
                                        <p:tgtEl>
                                          <p:spTgt spid="96261"/>
                                        </p:tgtEl>
                                        <p:attrNameLst>
                                          <p:attrName>ppt_y</p:attrName>
                                        </p:attrNameLst>
                                      </p:cBhvr>
                                      <p:tavLst>
                                        <p:tav tm="0">
                                          <p:val>
                                            <p:strVal val="#ppt_y+#ppt_h/2"/>
                                          </p:val>
                                        </p:tav>
                                        <p:tav tm="100000">
                                          <p:val>
                                            <p:strVal val="#ppt_y"/>
                                          </p:val>
                                        </p:tav>
                                      </p:tavLst>
                                    </p:anim>
                                    <p:anim calcmode="lin" valueType="num">
                                      <p:cBhvr>
                                        <p:cTn id="21" dur="500" fill="hold"/>
                                        <p:tgtEl>
                                          <p:spTgt spid="96261"/>
                                        </p:tgtEl>
                                        <p:attrNameLst>
                                          <p:attrName>ppt_w</p:attrName>
                                        </p:attrNameLst>
                                      </p:cBhvr>
                                      <p:tavLst>
                                        <p:tav tm="0">
                                          <p:val>
                                            <p:strVal val="#ppt_w"/>
                                          </p:val>
                                        </p:tav>
                                        <p:tav tm="100000">
                                          <p:val>
                                            <p:strVal val="#ppt_w"/>
                                          </p:val>
                                        </p:tav>
                                      </p:tavLst>
                                    </p:anim>
                                    <p:anim calcmode="lin" valueType="num">
                                      <p:cBhvr>
                                        <p:cTn id="22" dur="500" fill="hold"/>
                                        <p:tgtEl>
                                          <p:spTgt spid="962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1374775" y="1116013"/>
            <a:ext cx="4647426" cy="646331"/>
          </a:xfrm>
          <a:prstGeom prst="rect">
            <a:avLst/>
          </a:prstGeom>
          <a:noFill/>
          <a:ln w="9525">
            <a:noFill/>
            <a:miter lim="800000"/>
            <a:headEnd/>
            <a:tailEnd/>
          </a:ln>
        </p:spPr>
        <p:txBody>
          <a:bodyPr wrap="none">
            <a:spAutoFit/>
          </a:bodyPr>
          <a:lstStyle/>
          <a:p>
            <a:pPr algn="ctr"/>
            <a:r>
              <a:rPr lang="en-US" altLang="en-US" sz="3600" u="sng" dirty="0">
                <a:solidFill>
                  <a:srgbClr val="C00000"/>
                </a:solidFill>
              </a:rPr>
              <a:t>Instrument Operation:</a:t>
            </a:r>
          </a:p>
        </p:txBody>
      </p:sp>
      <p:sp>
        <p:nvSpPr>
          <p:cNvPr id="29700" name="Text Box 4"/>
          <p:cNvSpPr txBox="1">
            <a:spLocks noChangeArrowheads="1"/>
          </p:cNvSpPr>
          <p:nvPr/>
        </p:nvSpPr>
        <p:spPr bwMode="auto">
          <a:xfrm>
            <a:off x="2170113" y="2700338"/>
            <a:ext cx="3781805" cy="584775"/>
          </a:xfrm>
          <a:prstGeom prst="rect">
            <a:avLst/>
          </a:prstGeom>
          <a:noFill/>
          <a:ln w="9525">
            <a:noFill/>
            <a:miter lim="800000"/>
            <a:headEnd/>
            <a:tailEnd/>
          </a:ln>
        </p:spPr>
        <p:txBody>
          <a:bodyPr wrap="none">
            <a:spAutoFit/>
          </a:bodyPr>
          <a:lstStyle/>
          <a:p>
            <a:pPr algn="ctr"/>
            <a:r>
              <a:rPr lang="en-US" altLang="en-US" sz="3200" dirty="0">
                <a:solidFill>
                  <a:srgbClr val="FFFF00"/>
                </a:solidFill>
              </a:rPr>
              <a:t>Set </a:t>
            </a:r>
            <a:r>
              <a:rPr lang="en-US" altLang="en-US" sz="3200" dirty="0" err="1">
                <a:solidFill>
                  <a:srgbClr val="FFFF00"/>
                </a:solidFill>
              </a:rPr>
              <a:t>Monochromator</a:t>
            </a:r>
            <a:endParaRPr lang="en-US" altLang="en-US" sz="3200" dirty="0">
              <a:solidFill>
                <a:srgbClr val="FFFF00"/>
              </a:solidFill>
            </a:endParaRPr>
          </a:p>
        </p:txBody>
      </p:sp>
      <p:sp>
        <p:nvSpPr>
          <p:cNvPr id="29701" name="Text Box 5"/>
          <p:cNvSpPr txBox="1">
            <a:spLocks noChangeArrowheads="1"/>
          </p:cNvSpPr>
          <p:nvPr/>
        </p:nvSpPr>
        <p:spPr bwMode="auto">
          <a:xfrm>
            <a:off x="2170113" y="2005013"/>
            <a:ext cx="1854162" cy="584775"/>
          </a:xfrm>
          <a:prstGeom prst="rect">
            <a:avLst/>
          </a:prstGeom>
          <a:noFill/>
          <a:ln w="9525">
            <a:noFill/>
            <a:miter lim="800000"/>
            <a:headEnd/>
            <a:tailEnd/>
          </a:ln>
        </p:spPr>
        <p:txBody>
          <a:bodyPr wrap="none">
            <a:spAutoFit/>
          </a:bodyPr>
          <a:lstStyle/>
          <a:p>
            <a:pPr algn="ctr"/>
            <a:r>
              <a:rPr lang="en-US" altLang="en-US" sz="3200" dirty="0">
                <a:solidFill>
                  <a:srgbClr val="FFFF00"/>
                </a:solidFill>
              </a:rPr>
              <a:t>Warm-up</a:t>
            </a:r>
          </a:p>
        </p:txBody>
      </p:sp>
      <p:sp>
        <p:nvSpPr>
          <p:cNvPr id="29702" name="Text Box 6"/>
          <p:cNvSpPr txBox="1">
            <a:spLocks noChangeArrowheads="1"/>
          </p:cNvSpPr>
          <p:nvPr/>
        </p:nvSpPr>
        <p:spPr bwMode="auto">
          <a:xfrm>
            <a:off x="2155825" y="4249738"/>
            <a:ext cx="5583387" cy="584775"/>
          </a:xfrm>
          <a:prstGeom prst="rect">
            <a:avLst/>
          </a:prstGeom>
          <a:noFill/>
          <a:ln w="9525">
            <a:noFill/>
            <a:miter lim="800000"/>
            <a:headEnd/>
            <a:tailEnd/>
          </a:ln>
        </p:spPr>
        <p:txBody>
          <a:bodyPr wrap="none">
            <a:spAutoFit/>
          </a:bodyPr>
          <a:lstStyle/>
          <a:p>
            <a:pPr algn="ctr"/>
            <a:r>
              <a:rPr lang="en-US" altLang="en-US" sz="3200" dirty="0">
                <a:solidFill>
                  <a:srgbClr val="FFFF00"/>
                </a:solidFill>
              </a:rPr>
              <a:t>Set Zero Absorbance w/Blank</a:t>
            </a:r>
          </a:p>
        </p:txBody>
      </p:sp>
      <p:sp>
        <p:nvSpPr>
          <p:cNvPr id="29703" name="Text Box 7"/>
          <p:cNvSpPr txBox="1">
            <a:spLocks noChangeArrowheads="1"/>
          </p:cNvSpPr>
          <p:nvPr/>
        </p:nvSpPr>
        <p:spPr bwMode="auto">
          <a:xfrm>
            <a:off x="2166938" y="3446463"/>
            <a:ext cx="3191708" cy="584775"/>
          </a:xfrm>
          <a:prstGeom prst="rect">
            <a:avLst/>
          </a:prstGeom>
          <a:noFill/>
          <a:ln w="9525">
            <a:noFill/>
            <a:miter lim="800000"/>
            <a:headEnd/>
            <a:tailEnd/>
          </a:ln>
        </p:spPr>
        <p:txBody>
          <a:bodyPr wrap="none">
            <a:spAutoFit/>
          </a:bodyPr>
          <a:lstStyle/>
          <a:p>
            <a:pPr algn="ctr"/>
            <a:r>
              <a:rPr lang="en-US" altLang="en-US" sz="3200" dirty="0">
                <a:solidFill>
                  <a:srgbClr val="FFFF00"/>
                </a:solidFill>
              </a:rPr>
              <a:t>Set  Absorbance</a:t>
            </a:r>
          </a:p>
        </p:txBody>
      </p:sp>
      <p:sp>
        <p:nvSpPr>
          <p:cNvPr id="29704" name="Text Box 8"/>
          <p:cNvSpPr txBox="1">
            <a:spLocks noChangeArrowheads="1"/>
          </p:cNvSpPr>
          <p:nvPr/>
        </p:nvSpPr>
        <p:spPr bwMode="auto">
          <a:xfrm>
            <a:off x="2166938" y="5033963"/>
            <a:ext cx="4173537" cy="579437"/>
          </a:xfrm>
          <a:prstGeom prst="rect">
            <a:avLst/>
          </a:prstGeom>
          <a:noFill/>
          <a:ln w="9525">
            <a:noFill/>
            <a:miter lim="800000"/>
            <a:headEnd/>
            <a:tailEnd/>
          </a:ln>
        </p:spPr>
        <p:txBody>
          <a:bodyPr wrap="none">
            <a:spAutoFit/>
          </a:bodyPr>
          <a:lstStyle/>
          <a:p>
            <a:pPr algn="ctr"/>
            <a:r>
              <a:rPr lang="en-US" altLang="en-US" sz="3200" dirty="0">
                <a:solidFill>
                  <a:srgbClr val="FFFF00"/>
                </a:solidFill>
              </a:rPr>
              <a:t>Re-adjust as Needed</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p:cTn id="7" dur="500" fill="hold"/>
                                        <p:tgtEl>
                                          <p:spTgt spid="29699"/>
                                        </p:tgtEl>
                                        <p:attrNameLst>
                                          <p:attrName>ppt_w</p:attrName>
                                        </p:attrNameLst>
                                      </p:cBhvr>
                                      <p:tavLst>
                                        <p:tav tm="0">
                                          <p:val>
                                            <p:strVal val="4/3*#ppt_w"/>
                                          </p:val>
                                        </p:tav>
                                        <p:tav tm="100000">
                                          <p:val>
                                            <p:strVal val="#ppt_w"/>
                                          </p:val>
                                        </p:tav>
                                      </p:tavLst>
                                    </p:anim>
                                    <p:anim calcmode="lin" valueType="num">
                                      <p:cBhvr>
                                        <p:cTn id="8" dur="500" fill="hold"/>
                                        <p:tgtEl>
                                          <p:spTgt spid="29699"/>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701"/>
                                        </p:tgtEl>
                                        <p:attrNameLst>
                                          <p:attrName>style.visibility</p:attrName>
                                        </p:attrNameLst>
                                      </p:cBhvr>
                                      <p:to>
                                        <p:strVal val="visible"/>
                                      </p:to>
                                    </p:set>
                                    <p:anim calcmode="lin" valueType="num">
                                      <p:cBhvr additive="base">
                                        <p:cTn id="13" dur="500" fill="hold"/>
                                        <p:tgtEl>
                                          <p:spTgt spid="29701"/>
                                        </p:tgtEl>
                                        <p:attrNameLst>
                                          <p:attrName>ppt_x</p:attrName>
                                        </p:attrNameLst>
                                      </p:cBhvr>
                                      <p:tavLst>
                                        <p:tav tm="0">
                                          <p:val>
                                            <p:strVal val="#ppt_x"/>
                                          </p:val>
                                        </p:tav>
                                        <p:tav tm="100000">
                                          <p:val>
                                            <p:strVal val="#ppt_x"/>
                                          </p:val>
                                        </p:tav>
                                      </p:tavLst>
                                    </p:anim>
                                    <p:anim calcmode="lin" valueType="num">
                                      <p:cBhvr additive="base">
                                        <p:cTn id="14" dur="500" fill="hold"/>
                                        <p:tgtEl>
                                          <p:spTgt spid="29701"/>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9701"/>
                                        </p:tgtEl>
                                        <p:attrNameLst>
                                          <p:attrName>ppt_c</p:attrName>
                                        </p:attrNameLst>
                                      </p:cBhvr>
                                      <p:to>
                                        <a:srgbClr val="9292E4"/>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700"/>
                                        </p:tgtEl>
                                        <p:attrNameLst>
                                          <p:attrName>style.visibility</p:attrName>
                                        </p:attrNameLst>
                                      </p:cBhvr>
                                      <p:to>
                                        <p:strVal val="visible"/>
                                      </p:to>
                                    </p:set>
                                    <p:anim calcmode="lin" valueType="num">
                                      <p:cBhvr additive="base">
                                        <p:cTn id="19" dur="500" fill="hold"/>
                                        <p:tgtEl>
                                          <p:spTgt spid="29700"/>
                                        </p:tgtEl>
                                        <p:attrNameLst>
                                          <p:attrName>ppt_x</p:attrName>
                                        </p:attrNameLst>
                                      </p:cBhvr>
                                      <p:tavLst>
                                        <p:tav tm="0">
                                          <p:val>
                                            <p:strVal val="#ppt_x"/>
                                          </p:val>
                                        </p:tav>
                                        <p:tav tm="100000">
                                          <p:val>
                                            <p:strVal val="#ppt_x"/>
                                          </p:val>
                                        </p:tav>
                                      </p:tavLst>
                                    </p:anim>
                                    <p:anim calcmode="lin" valueType="num">
                                      <p:cBhvr additive="base">
                                        <p:cTn id="20" dur="500" fill="hold"/>
                                        <p:tgtEl>
                                          <p:spTgt spid="29700"/>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9700"/>
                                        </p:tgtEl>
                                        <p:attrNameLst>
                                          <p:attrName>ppt_c</p:attrName>
                                        </p:attrNameLst>
                                      </p:cBhvr>
                                      <p:to>
                                        <a:srgbClr val="9292E4"/>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703"/>
                                        </p:tgtEl>
                                        <p:attrNameLst>
                                          <p:attrName>style.visibility</p:attrName>
                                        </p:attrNameLst>
                                      </p:cBhvr>
                                      <p:to>
                                        <p:strVal val="visible"/>
                                      </p:to>
                                    </p:set>
                                    <p:anim calcmode="lin" valueType="num">
                                      <p:cBhvr additive="base">
                                        <p:cTn id="25" dur="500" fill="hold"/>
                                        <p:tgtEl>
                                          <p:spTgt spid="29703"/>
                                        </p:tgtEl>
                                        <p:attrNameLst>
                                          <p:attrName>ppt_x</p:attrName>
                                        </p:attrNameLst>
                                      </p:cBhvr>
                                      <p:tavLst>
                                        <p:tav tm="0">
                                          <p:val>
                                            <p:strVal val="#ppt_x"/>
                                          </p:val>
                                        </p:tav>
                                        <p:tav tm="100000">
                                          <p:val>
                                            <p:strVal val="#ppt_x"/>
                                          </p:val>
                                        </p:tav>
                                      </p:tavLst>
                                    </p:anim>
                                    <p:anim calcmode="lin" valueType="num">
                                      <p:cBhvr additive="base">
                                        <p:cTn id="26" dur="500" fill="hold"/>
                                        <p:tgtEl>
                                          <p:spTgt spid="29703"/>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9703"/>
                                        </p:tgtEl>
                                        <p:attrNameLst>
                                          <p:attrName>ppt_c</p:attrName>
                                        </p:attrNameLst>
                                      </p:cBhvr>
                                      <p:to>
                                        <a:srgbClr val="9292E4"/>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702"/>
                                        </p:tgtEl>
                                        <p:attrNameLst>
                                          <p:attrName>style.visibility</p:attrName>
                                        </p:attrNameLst>
                                      </p:cBhvr>
                                      <p:to>
                                        <p:strVal val="visible"/>
                                      </p:to>
                                    </p:set>
                                    <p:anim calcmode="lin" valueType="num">
                                      <p:cBhvr additive="base">
                                        <p:cTn id="31" dur="500" fill="hold"/>
                                        <p:tgtEl>
                                          <p:spTgt spid="29702"/>
                                        </p:tgtEl>
                                        <p:attrNameLst>
                                          <p:attrName>ppt_x</p:attrName>
                                        </p:attrNameLst>
                                      </p:cBhvr>
                                      <p:tavLst>
                                        <p:tav tm="0">
                                          <p:val>
                                            <p:strVal val="#ppt_x"/>
                                          </p:val>
                                        </p:tav>
                                        <p:tav tm="100000">
                                          <p:val>
                                            <p:strVal val="#ppt_x"/>
                                          </p:val>
                                        </p:tav>
                                      </p:tavLst>
                                    </p:anim>
                                    <p:anim calcmode="lin" valueType="num">
                                      <p:cBhvr additive="base">
                                        <p:cTn id="32" dur="500" fill="hold"/>
                                        <p:tgtEl>
                                          <p:spTgt spid="29702"/>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9702"/>
                                        </p:tgtEl>
                                        <p:attrNameLst>
                                          <p:attrName>ppt_c</p:attrName>
                                        </p:attrNameLst>
                                      </p:cBhvr>
                                      <p:to>
                                        <a:srgbClr val="9292E4"/>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704"/>
                                        </p:tgtEl>
                                        <p:attrNameLst>
                                          <p:attrName>style.visibility</p:attrName>
                                        </p:attrNameLst>
                                      </p:cBhvr>
                                      <p:to>
                                        <p:strVal val="visible"/>
                                      </p:to>
                                    </p:set>
                                    <p:anim calcmode="lin" valueType="num">
                                      <p:cBhvr additive="base">
                                        <p:cTn id="37" dur="500" fill="hold"/>
                                        <p:tgtEl>
                                          <p:spTgt spid="29704"/>
                                        </p:tgtEl>
                                        <p:attrNameLst>
                                          <p:attrName>ppt_x</p:attrName>
                                        </p:attrNameLst>
                                      </p:cBhvr>
                                      <p:tavLst>
                                        <p:tav tm="0">
                                          <p:val>
                                            <p:strVal val="#ppt_x"/>
                                          </p:val>
                                        </p:tav>
                                        <p:tav tm="100000">
                                          <p:val>
                                            <p:strVal val="#ppt_x"/>
                                          </p:val>
                                        </p:tav>
                                      </p:tavLst>
                                    </p:anim>
                                    <p:anim calcmode="lin" valueType="num">
                                      <p:cBhvr additive="base">
                                        <p:cTn id="38" dur="500" fill="hold"/>
                                        <p:tgtEl>
                                          <p:spTgt spid="297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P spid="29700" grpId="0" autoUpdateAnimBg="0"/>
      <p:bldP spid="29701" grpId="0" autoUpdateAnimBg="0"/>
      <p:bldP spid="29702" grpId="0" autoUpdateAnimBg="0"/>
      <p:bldP spid="29703" grpId="0" autoUpdateAnimBg="0"/>
      <p:bldP spid="29704"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8" name="Text Box 8"/>
          <p:cNvSpPr txBox="1">
            <a:spLocks noChangeArrowheads="1"/>
          </p:cNvSpPr>
          <p:nvPr/>
        </p:nvSpPr>
        <p:spPr bwMode="auto">
          <a:xfrm>
            <a:off x="838200" y="2011363"/>
            <a:ext cx="7434263" cy="946150"/>
          </a:xfrm>
          <a:prstGeom prst="rect">
            <a:avLst/>
          </a:prstGeom>
          <a:noFill/>
          <a:ln w="9525">
            <a:noFill/>
            <a:miter lim="800000"/>
            <a:headEnd/>
            <a:tailEnd/>
          </a:ln>
        </p:spPr>
        <p:txBody>
          <a:bodyPr wrap="none">
            <a:spAutoFit/>
          </a:bodyPr>
          <a:lstStyle/>
          <a:p>
            <a:pPr algn="l"/>
            <a:r>
              <a:rPr lang="en-US" altLang="en-US" sz="2800" dirty="0">
                <a:solidFill>
                  <a:srgbClr val="FFFF00"/>
                </a:solidFill>
              </a:rPr>
              <a:t>General Rule – </a:t>
            </a:r>
          </a:p>
          <a:p>
            <a:pPr algn="l"/>
            <a:r>
              <a:rPr lang="en-US" altLang="en-US" sz="2800" dirty="0">
                <a:solidFill>
                  <a:srgbClr val="FFFF00"/>
                </a:solidFill>
              </a:rPr>
              <a:t>	Absorbance Between 0.100 and 0.700</a:t>
            </a:r>
          </a:p>
        </p:txBody>
      </p:sp>
      <p:sp>
        <p:nvSpPr>
          <p:cNvPr id="102409" name="Text Box 9"/>
          <p:cNvSpPr txBox="1">
            <a:spLocks noChangeArrowheads="1"/>
          </p:cNvSpPr>
          <p:nvPr/>
        </p:nvSpPr>
        <p:spPr bwMode="auto">
          <a:xfrm>
            <a:off x="914400" y="3124200"/>
            <a:ext cx="6037263" cy="519113"/>
          </a:xfrm>
          <a:prstGeom prst="rect">
            <a:avLst/>
          </a:prstGeom>
          <a:noFill/>
          <a:ln w="9525">
            <a:noFill/>
            <a:miter lim="800000"/>
            <a:headEnd/>
            <a:tailEnd/>
          </a:ln>
        </p:spPr>
        <p:txBody>
          <a:bodyPr>
            <a:spAutoFit/>
          </a:bodyPr>
          <a:lstStyle/>
          <a:p>
            <a:pPr algn="l"/>
            <a:r>
              <a:rPr lang="en-US" altLang="en-US" sz="2800" dirty="0">
                <a:solidFill>
                  <a:srgbClr val="FFFF00"/>
                </a:solidFill>
              </a:rPr>
              <a:t>Some Analyses More Restrictive</a:t>
            </a:r>
          </a:p>
        </p:txBody>
      </p:sp>
      <p:sp>
        <p:nvSpPr>
          <p:cNvPr id="102410" name="Text Box 10"/>
          <p:cNvSpPr txBox="1">
            <a:spLocks noChangeArrowheads="1"/>
          </p:cNvSpPr>
          <p:nvPr/>
        </p:nvSpPr>
        <p:spPr bwMode="auto">
          <a:xfrm>
            <a:off x="914400" y="4038600"/>
            <a:ext cx="7772400" cy="1373188"/>
          </a:xfrm>
          <a:prstGeom prst="rect">
            <a:avLst/>
          </a:prstGeom>
          <a:noFill/>
          <a:ln w="9525">
            <a:noFill/>
            <a:miter lim="800000"/>
            <a:headEnd/>
            <a:tailEnd/>
          </a:ln>
        </p:spPr>
        <p:txBody>
          <a:bodyPr>
            <a:spAutoFit/>
          </a:bodyPr>
          <a:lstStyle/>
          <a:p>
            <a:pPr algn="l"/>
            <a:r>
              <a:rPr lang="en-US" altLang="en-US" sz="2800" dirty="0">
                <a:solidFill>
                  <a:srgbClr val="FFFF00"/>
                </a:solidFill>
              </a:rPr>
              <a:t>Best Readings – </a:t>
            </a:r>
          </a:p>
          <a:p>
            <a:pPr algn="l"/>
            <a:r>
              <a:rPr lang="en-US" altLang="en-US" sz="2800" dirty="0">
                <a:solidFill>
                  <a:srgbClr val="FFFF00"/>
                </a:solidFill>
              </a:rPr>
              <a:t>	Between Lowest and Highest Standards Used	In Calibration</a:t>
            </a:r>
          </a:p>
        </p:txBody>
      </p:sp>
      <p:sp>
        <p:nvSpPr>
          <p:cNvPr id="102411" name="Text Box 11"/>
          <p:cNvSpPr txBox="1">
            <a:spLocks noChangeArrowheads="1"/>
          </p:cNvSpPr>
          <p:nvPr/>
        </p:nvSpPr>
        <p:spPr bwMode="auto">
          <a:xfrm>
            <a:off x="2446338" y="5605463"/>
            <a:ext cx="3789307" cy="523220"/>
          </a:xfrm>
          <a:prstGeom prst="rect">
            <a:avLst/>
          </a:prstGeom>
          <a:noFill/>
          <a:ln w="9525">
            <a:noFill/>
            <a:miter lim="800000"/>
            <a:headEnd/>
            <a:tailEnd/>
          </a:ln>
        </p:spPr>
        <p:txBody>
          <a:bodyPr wrap="none">
            <a:spAutoFit/>
          </a:bodyPr>
          <a:lstStyle/>
          <a:p>
            <a:pPr algn="ctr"/>
            <a:r>
              <a:rPr lang="en-US" altLang="en-US" sz="2800" dirty="0">
                <a:solidFill>
                  <a:srgbClr val="FFFF00"/>
                </a:solidFill>
              </a:rPr>
              <a:t>Watch for Irregularities</a:t>
            </a:r>
          </a:p>
        </p:txBody>
      </p:sp>
      <p:sp>
        <p:nvSpPr>
          <p:cNvPr id="26631" name="Text Box 12"/>
          <p:cNvSpPr txBox="1">
            <a:spLocks noChangeArrowheads="1"/>
          </p:cNvSpPr>
          <p:nvPr/>
        </p:nvSpPr>
        <p:spPr bwMode="auto">
          <a:xfrm>
            <a:off x="1374775" y="1116013"/>
            <a:ext cx="4647426" cy="646331"/>
          </a:xfrm>
          <a:prstGeom prst="rect">
            <a:avLst/>
          </a:prstGeom>
          <a:noFill/>
          <a:ln w="9525">
            <a:noFill/>
            <a:miter lim="800000"/>
            <a:headEnd/>
            <a:tailEnd/>
          </a:ln>
        </p:spPr>
        <p:txBody>
          <a:bodyPr wrap="none">
            <a:spAutoFit/>
          </a:bodyPr>
          <a:lstStyle/>
          <a:p>
            <a:pPr algn="ctr"/>
            <a:r>
              <a:rPr lang="en-US" altLang="en-US" sz="3600" u="sng" dirty="0">
                <a:solidFill>
                  <a:srgbClr val="C00000"/>
                </a:solidFill>
              </a:rPr>
              <a:t>Instrument Operation: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08"/>
                                        </p:tgtEl>
                                        <p:attrNameLst>
                                          <p:attrName>style.visibility</p:attrName>
                                        </p:attrNameLst>
                                      </p:cBhvr>
                                      <p:to>
                                        <p:strVal val="visible"/>
                                      </p:to>
                                    </p:set>
                                    <p:anim calcmode="lin" valueType="num">
                                      <p:cBhvr additive="base">
                                        <p:cTn id="7" dur="500" fill="hold"/>
                                        <p:tgtEl>
                                          <p:spTgt spid="102408"/>
                                        </p:tgtEl>
                                        <p:attrNameLst>
                                          <p:attrName>ppt_x</p:attrName>
                                        </p:attrNameLst>
                                      </p:cBhvr>
                                      <p:tavLst>
                                        <p:tav tm="0">
                                          <p:val>
                                            <p:strVal val="#ppt_x"/>
                                          </p:val>
                                        </p:tav>
                                        <p:tav tm="100000">
                                          <p:val>
                                            <p:strVal val="#ppt_x"/>
                                          </p:val>
                                        </p:tav>
                                      </p:tavLst>
                                    </p:anim>
                                    <p:anim calcmode="lin" valueType="num">
                                      <p:cBhvr additive="base">
                                        <p:cTn id="8" dur="500" fill="hold"/>
                                        <p:tgtEl>
                                          <p:spTgt spid="10240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02408"/>
                                        </p:tgtEl>
                                        <p:attrNameLst>
                                          <p:attrName>ppt_c</p:attrName>
                                        </p:attrNameLst>
                                      </p:cBhvr>
                                      <p:to>
                                        <a:srgbClr val="9292E4"/>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09"/>
                                        </p:tgtEl>
                                        <p:attrNameLst>
                                          <p:attrName>style.visibility</p:attrName>
                                        </p:attrNameLst>
                                      </p:cBhvr>
                                      <p:to>
                                        <p:strVal val="visible"/>
                                      </p:to>
                                    </p:set>
                                    <p:anim calcmode="lin" valueType="num">
                                      <p:cBhvr additive="base">
                                        <p:cTn id="13" dur="500" fill="hold"/>
                                        <p:tgtEl>
                                          <p:spTgt spid="102409"/>
                                        </p:tgtEl>
                                        <p:attrNameLst>
                                          <p:attrName>ppt_x</p:attrName>
                                        </p:attrNameLst>
                                      </p:cBhvr>
                                      <p:tavLst>
                                        <p:tav tm="0">
                                          <p:val>
                                            <p:strVal val="#ppt_x"/>
                                          </p:val>
                                        </p:tav>
                                        <p:tav tm="100000">
                                          <p:val>
                                            <p:strVal val="#ppt_x"/>
                                          </p:val>
                                        </p:tav>
                                      </p:tavLst>
                                    </p:anim>
                                    <p:anim calcmode="lin" valueType="num">
                                      <p:cBhvr additive="base">
                                        <p:cTn id="14" dur="500" fill="hold"/>
                                        <p:tgtEl>
                                          <p:spTgt spid="102409"/>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02409"/>
                                        </p:tgtEl>
                                        <p:attrNameLst>
                                          <p:attrName>ppt_c</p:attrName>
                                        </p:attrNameLst>
                                      </p:cBhvr>
                                      <p:to>
                                        <a:srgbClr val="9292E4"/>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10"/>
                                        </p:tgtEl>
                                        <p:attrNameLst>
                                          <p:attrName>style.visibility</p:attrName>
                                        </p:attrNameLst>
                                      </p:cBhvr>
                                      <p:to>
                                        <p:strVal val="visible"/>
                                      </p:to>
                                    </p:set>
                                    <p:anim calcmode="lin" valueType="num">
                                      <p:cBhvr additive="base">
                                        <p:cTn id="19" dur="500" fill="hold"/>
                                        <p:tgtEl>
                                          <p:spTgt spid="102410"/>
                                        </p:tgtEl>
                                        <p:attrNameLst>
                                          <p:attrName>ppt_x</p:attrName>
                                        </p:attrNameLst>
                                      </p:cBhvr>
                                      <p:tavLst>
                                        <p:tav tm="0">
                                          <p:val>
                                            <p:strVal val="#ppt_x"/>
                                          </p:val>
                                        </p:tav>
                                        <p:tav tm="100000">
                                          <p:val>
                                            <p:strVal val="#ppt_x"/>
                                          </p:val>
                                        </p:tav>
                                      </p:tavLst>
                                    </p:anim>
                                    <p:anim calcmode="lin" valueType="num">
                                      <p:cBhvr additive="base">
                                        <p:cTn id="20" dur="500" fill="hold"/>
                                        <p:tgtEl>
                                          <p:spTgt spid="102410"/>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02410"/>
                                        </p:tgtEl>
                                        <p:attrNameLst>
                                          <p:attrName>ppt_c</p:attrName>
                                        </p:attrNameLst>
                                      </p:cBhvr>
                                      <p:to>
                                        <a:srgbClr val="9292E4"/>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11"/>
                                        </p:tgtEl>
                                        <p:attrNameLst>
                                          <p:attrName>style.visibility</p:attrName>
                                        </p:attrNameLst>
                                      </p:cBhvr>
                                      <p:to>
                                        <p:strVal val="visible"/>
                                      </p:to>
                                    </p:set>
                                    <p:anim calcmode="lin" valueType="num">
                                      <p:cBhvr additive="base">
                                        <p:cTn id="25" dur="500" fill="hold"/>
                                        <p:tgtEl>
                                          <p:spTgt spid="102411"/>
                                        </p:tgtEl>
                                        <p:attrNameLst>
                                          <p:attrName>ppt_x</p:attrName>
                                        </p:attrNameLst>
                                      </p:cBhvr>
                                      <p:tavLst>
                                        <p:tav tm="0">
                                          <p:val>
                                            <p:strVal val="#ppt_x"/>
                                          </p:val>
                                        </p:tav>
                                        <p:tav tm="100000">
                                          <p:val>
                                            <p:strVal val="#ppt_x"/>
                                          </p:val>
                                        </p:tav>
                                      </p:tavLst>
                                    </p:anim>
                                    <p:anim calcmode="lin" valueType="num">
                                      <p:cBhvr additive="base">
                                        <p:cTn id="26" dur="500" fill="hold"/>
                                        <p:tgtEl>
                                          <p:spTgt spid="102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8" grpId="0" autoUpdateAnimBg="0"/>
      <p:bldP spid="102409" grpId="0" autoUpdateAnimBg="0"/>
      <p:bldP spid="102410" grpId="0" autoUpdateAnimBg="0"/>
      <p:bldP spid="102411"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41313" y="269875"/>
            <a:ext cx="8316912" cy="762000"/>
          </a:xfrm>
          <a:prstGeom prst="rect">
            <a:avLst/>
          </a:prstGeom>
          <a:noFill/>
          <a:ln>
            <a:noFill/>
          </a:ln>
          <a:effectLst/>
        </p:spPr>
        <p:txBody>
          <a:bodyPr wrap="none">
            <a:spAutoFit/>
          </a:bodyPr>
          <a:lstStyle/>
          <a:p>
            <a:pPr algn="ctr">
              <a:defRPr/>
            </a:pPr>
            <a:r>
              <a:rPr lang="en-US" altLang="en-US" sz="4400" u="sng" dirty="0">
                <a:solidFill>
                  <a:srgbClr val="6600FF"/>
                </a:solidFill>
                <a:effectLst>
                  <a:outerShdw blurRad="38100" dist="38100" dir="2700000" algn="tl">
                    <a:srgbClr val="000000"/>
                  </a:outerShdw>
                </a:effectLst>
              </a:rPr>
              <a:t>COLORIMETER CALIBRATION</a:t>
            </a:r>
          </a:p>
        </p:txBody>
      </p:sp>
      <p:sp>
        <p:nvSpPr>
          <p:cNvPr id="28675" name="Text Box 3"/>
          <p:cNvSpPr txBox="1">
            <a:spLocks noChangeArrowheads="1"/>
          </p:cNvSpPr>
          <p:nvPr/>
        </p:nvSpPr>
        <p:spPr bwMode="auto">
          <a:xfrm>
            <a:off x="303213" y="1235075"/>
            <a:ext cx="8556625" cy="1739900"/>
          </a:xfrm>
          <a:prstGeom prst="rect">
            <a:avLst/>
          </a:prstGeom>
          <a:noFill/>
          <a:ln>
            <a:noFill/>
          </a:ln>
          <a:effectLst/>
        </p:spPr>
        <p:txBody>
          <a:bodyPr>
            <a:spAutoFit/>
          </a:bodyPr>
          <a:lstStyle/>
          <a:p>
            <a:pPr algn="ctr">
              <a:defRPr/>
            </a:pPr>
            <a:r>
              <a:rPr lang="en-US" altLang="en-US" sz="3600" dirty="0">
                <a:solidFill>
                  <a:srgbClr val="33CC33"/>
                </a:solidFill>
                <a:effectLst>
                  <a:outerShdw blurRad="38100" dist="38100" dir="2700000" algn="tl">
                    <a:srgbClr val="000000"/>
                  </a:outerShdw>
                </a:effectLst>
              </a:rPr>
              <a:t>Calibration or Standardized</a:t>
            </a:r>
          </a:p>
          <a:p>
            <a:pPr algn="ctr">
              <a:defRPr/>
            </a:pPr>
            <a:r>
              <a:rPr lang="en-US" altLang="en-US" sz="3600" dirty="0">
                <a:solidFill>
                  <a:srgbClr val="33CC33"/>
                </a:solidFill>
                <a:effectLst>
                  <a:outerShdw blurRad="38100" dist="38100" dir="2700000" algn="tl">
                    <a:srgbClr val="000000"/>
                  </a:outerShdw>
                </a:effectLst>
              </a:rPr>
              <a:t>By Measuring Absorbance Readings</a:t>
            </a:r>
          </a:p>
          <a:p>
            <a:pPr algn="ctr">
              <a:defRPr/>
            </a:pPr>
            <a:r>
              <a:rPr lang="en-US" altLang="en-US" sz="3600" dirty="0">
                <a:solidFill>
                  <a:srgbClr val="33CC33"/>
                </a:solidFill>
                <a:effectLst>
                  <a:outerShdw blurRad="38100" dist="38100" dir="2700000" algn="tl">
                    <a:srgbClr val="000000"/>
                  </a:outerShdw>
                </a:effectLst>
              </a:rPr>
              <a:t>of a Series of Known Standards</a:t>
            </a:r>
          </a:p>
        </p:txBody>
      </p:sp>
      <p:sp>
        <p:nvSpPr>
          <p:cNvPr id="28676" name="Text Box 4"/>
          <p:cNvSpPr txBox="1">
            <a:spLocks noChangeArrowheads="1"/>
          </p:cNvSpPr>
          <p:nvPr/>
        </p:nvSpPr>
        <p:spPr bwMode="auto">
          <a:xfrm>
            <a:off x="0" y="4406900"/>
            <a:ext cx="9144000" cy="579438"/>
          </a:xfrm>
          <a:prstGeom prst="rect">
            <a:avLst/>
          </a:prstGeom>
          <a:noFill/>
          <a:ln w="9525">
            <a:noFill/>
            <a:miter lim="800000"/>
            <a:headEnd/>
            <a:tailEnd/>
          </a:ln>
        </p:spPr>
        <p:txBody>
          <a:bodyPr>
            <a:spAutoFit/>
          </a:bodyPr>
          <a:lstStyle/>
          <a:p>
            <a:pPr algn="ctr"/>
            <a:r>
              <a:rPr lang="en-US" altLang="en-US" sz="3200">
                <a:solidFill>
                  <a:schemeClr val="accent2"/>
                </a:solidFill>
              </a:rPr>
              <a:t>1.  Computer Spreadsheet</a:t>
            </a:r>
          </a:p>
        </p:txBody>
      </p:sp>
      <p:sp>
        <p:nvSpPr>
          <p:cNvPr id="28677" name="Text Box 5"/>
          <p:cNvSpPr txBox="1">
            <a:spLocks noChangeArrowheads="1"/>
          </p:cNvSpPr>
          <p:nvPr/>
        </p:nvSpPr>
        <p:spPr bwMode="auto">
          <a:xfrm>
            <a:off x="0" y="5016500"/>
            <a:ext cx="9144000" cy="579438"/>
          </a:xfrm>
          <a:prstGeom prst="rect">
            <a:avLst/>
          </a:prstGeom>
          <a:noFill/>
          <a:ln w="9525">
            <a:noFill/>
            <a:miter lim="800000"/>
            <a:headEnd/>
            <a:tailEnd/>
          </a:ln>
        </p:spPr>
        <p:txBody>
          <a:bodyPr>
            <a:spAutoFit/>
          </a:bodyPr>
          <a:lstStyle/>
          <a:p>
            <a:pPr algn="ctr"/>
            <a:r>
              <a:rPr lang="en-US" altLang="en-US" sz="3200">
                <a:solidFill>
                  <a:schemeClr val="accent2"/>
                </a:solidFill>
              </a:rPr>
              <a:t>2.  Instrument with Internal Microprocessor</a:t>
            </a:r>
          </a:p>
        </p:txBody>
      </p:sp>
      <p:sp>
        <p:nvSpPr>
          <p:cNvPr id="28678" name="Text Box 6"/>
          <p:cNvSpPr txBox="1">
            <a:spLocks noChangeArrowheads="1"/>
          </p:cNvSpPr>
          <p:nvPr/>
        </p:nvSpPr>
        <p:spPr bwMode="auto">
          <a:xfrm>
            <a:off x="0" y="5656263"/>
            <a:ext cx="9144000" cy="579437"/>
          </a:xfrm>
          <a:prstGeom prst="rect">
            <a:avLst/>
          </a:prstGeom>
          <a:noFill/>
          <a:ln w="9525">
            <a:noFill/>
            <a:miter lim="800000"/>
            <a:headEnd/>
            <a:tailEnd/>
          </a:ln>
        </p:spPr>
        <p:txBody>
          <a:bodyPr>
            <a:spAutoFit/>
          </a:bodyPr>
          <a:lstStyle/>
          <a:p>
            <a:pPr algn="ctr"/>
            <a:r>
              <a:rPr lang="en-US" altLang="en-US" sz="3200">
                <a:solidFill>
                  <a:schemeClr val="accent2"/>
                </a:solidFill>
              </a:rPr>
              <a:t>3.  “Plotting” a Graph</a:t>
            </a:r>
          </a:p>
        </p:txBody>
      </p:sp>
      <p:sp>
        <p:nvSpPr>
          <p:cNvPr id="28682" name="Text Box 10"/>
          <p:cNvSpPr txBox="1">
            <a:spLocks noChangeArrowheads="1"/>
          </p:cNvSpPr>
          <p:nvPr/>
        </p:nvSpPr>
        <p:spPr bwMode="auto">
          <a:xfrm>
            <a:off x="566738" y="3078163"/>
            <a:ext cx="8189912" cy="1190625"/>
          </a:xfrm>
          <a:prstGeom prst="rect">
            <a:avLst/>
          </a:prstGeom>
          <a:noFill/>
          <a:ln w="9525">
            <a:noFill/>
            <a:miter lim="800000"/>
            <a:headEnd/>
            <a:tailEnd/>
          </a:ln>
        </p:spPr>
        <p:txBody>
          <a:bodyPr>
            <a:spAutoFit/>
          </a:bodyPr>
          <a:lstStyle/>
          <a:p>
            <a:pPr algn="ctr"/>
            <a:r>
              <a:rPr lang="en-US" altLang="en-US" sz="3600">
                <a:solidFill>
                  <a:srgbClr val="009900"/>
                </a:solidFill>
              </a:rPr>
              <a:t>Comparison of These Readings to the Reading for a Sample</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wipe(up)">
                                      <p:cBhvr>
                                        <p:cTn id="7" dur="2000"/>
                                        <p:tgtEl>
                                          <p:spTgt spid="286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8682"/>
                                        </p:tgtEl>
                                        <p:attrNameLst>
                                          <p:attrName>style.visibility</p:attrName>
                                        </p:attrNameLst>
                                      </p:cBhvr>
                                      <p:to>
                                        <p:strVal val="visible"/>
                                      </p:to>
                                    </p:set>
                                    <p:anim calcmode="discrete" valueType="clr">
                                      <p:cBhvr override="childStyle">
                                        <p:cTn id="12" dur="80"/>
                                        <p:tgtEl>
                                          <p:spTgt spid="2868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8682"/>
                                        </p:tgtEl>
                                        <p:attrNameLst>
                                          <p:attrName>fillcolor</p:attrName>
                                        </p:attrNameLst>
                                      </p:cBhvr>
                                      <p:tavLst>
                                        <p:tav tm="0">
                                          <p:val>
                                            <p:clrVal>
                                              <a:schemeClr val="accent2"/>
                                            </p:clrVal>
                                          </p:val>
                                        </p:tav>
                                        <p:tav tm="50000">
                                          <p:val>
                                            <p:clrVal>
                                              <a:schemeClr val="hlink"/>
                                            </p:clrVal>
                                          </p:val>
                                        </p:tav>
                                      </p:tavLst>
                                    </p:anim>
                                    <p:set>
                                      <p:cBhvr>
                                        <p:cTn id="14" dur="80"/>
                                        <p:tgtEl>
                                          <p:spTgt spid="28682"/>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6"/>
                                        </p:tgtEl>
                                        <p:attrNameLst>
                                          <p:attrName>style.visibility</p:attrName>
                                        </p:attrNameLst>
                                      </p:cBhvr>
                                      <p:to>
                                        <p:strVal val="visible"/>
                                      </p:to>
                                    </p:set>
                                    <p:anim calcmode="lin" valueType="num">
                                      <p:cBhvr additive="base">
                                        <p:cTn id="19" dur="500" fill="hold"/>
                                        <p:tgtEl>
                                          <p:spTgt spid="28676"/>
                                        </p:tgtEl>
                                        <p:attrNameLst>
                                          <p:attrName>ppt_x</p:attrName>
                                        </p:attrNameLst>
                                      </p:cBhvr>
                                      <p:tavLst>
                                        <p:tav tm="0">
                                          <p:val>
                                            <p:strVal val="#ppt_x"/>
                                          </p:val>
                                        </p:tav>
                                        <p:tav tm="100000">
                                          <p:val>
                                            <p:strVal val="#ppt_x"/>
                                          </p:val>
                                        </p:tav>
                                      </p:tavLst>
                                    </p:anim>
                                    <p:anim calcmode="lin" valueType="num">
                                      <p:cBhvr additive="base">
                                        <p:cTn id="20"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7"/>
                                        </p:tgtEl>
                                        <p:attrNameLst>
                                          <p:attrName>style.visibility</p:attrName>
                                        </p:attrNameLst>
                                      </p:cBhvr>
                                      <p:to>
                                        <p:strVal val="visible"/>
                                      </p:to>
                                    </p:set>
                                    <p:anim calcmode="lin" valueType="num">
                                      <p:cBhvr additive="base">
                                        <p:cTn id="25" dur="500" fill="hold"/>
                                        <p:tgtEl>
                                          <p:spTgt spid="28677"/>
                                        </p:tgtEl>
                                        <p:attrNameLst>
                                          <p:attrName>ppt_x</p:attrName>
                                        </p:attrNameLst>
                                      </p:cBhvr>
                                      <p:tavLst>
                                        <p:tav tm="0">
                                          <p:val>
                                            <p:strVal val="#ppt_x"/>
                                          </p:val>
                                        </p:tav>
                                        <p:tav tm="100000">
                                          <p:val>
                                            <p:strVal val="#ppt_x"/>
                                          </p:val>
                                        </p:tav>
                                      </p:tavLst>
                                    </p:anim>
                                    <p:anim calcmode="lin" valueType="num">
                                      <p:cBhvr additive="base">
                                        <p:cTn id="26" dur="500" fill="hold"/>
                                        <p:tgtEl>
                                          <p:spTgt spid="2867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78"/>
                                        </p:tgtEl>
                                        <p:attrNameLst>
                                          <p:attrName>style.visibility</p:attrName>
                                        </p:attrNameLst>
                                      </p:cBhvr>
                                      <p:to>
                                        <p:strVal val="visible"/>
                                      </p:to>
                                    </p:set>
                                    <p:anim calcmode="lin" valueType="num">
                                      <p:cBhvr additive="base">
                                        <p:cTn id="31" dur="500" fill="hold"/>
                                        <p:tgtEl>
                                          <p:spTgt spid="28678"/>
                                        </p:tgtEl>
                                        <p:attrNameLst>
                                          <p:attrName>ppt_x</p:attrName>
                                        </p:attrNameLst>
                                      </p:cBhvr>
                                      <p:tavLst>
                                        <p:tav tm="0">
                                          <p:val>
                                            <p:strVal val="#ppt_x"/>
                                          </p:val>
                                        </p:tav>
                                        <p:tav tm="100000">
                                          <p:val>
                                            <p:strVal val="#ppt_x"/>
                                          </p:val>
                                        </p:tav>
                                      </p:tavLst>
                                    </p:anim>
                                    <p:anim calcmode="lin" valueType="num">
                                      <p:cBhvr additive="base">
                                        <p:cTn id="32"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P spid="28676" grpId="0" autoUpdateAnimBg="0"/>
      <p:bldP spid="28677" grpId="0" autoUpdateAnimBg="0"/>
      <p:bldP spid="28678" grpId="0" autoUpdateAnimBg="0"/>
      <p:bldP spid="286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MSpec"/>
          <p:cNvPicPr>
            <a:picLocks noChangeAspect="1" noChangeArrowheads="1"/>
          </p:cNvPicPr>
          <p:nvPr/>
        </p:nvPicPr>
        <p:blipFill>
          <a:blip r:embed="rId3" cstate="print"/>
          <a:srcRect/>
          <a:stretch>
            <a:fillRect/>
          </a:stretch>
        </p:blipFill>
        <p:spPr bwMode="auto">
          <a:xfrm>
            <a:off x="152400" y="304800"/>
            <a:ext cx="8839200" cy="4360863"/>
          </a:xfrm>
          <a:prstGeom prst="rect">
            <a:avLst/>
          </a:prstGeom>
          <a:noFill/>
          <a:ln w="9525">
            <a:noFill/>
            <a:miter lim="800000"/>
            <a:headEnd/>
            <a:tailEnd/>
          </a:ln>
        </p:spPr>
      </p:pic>
      <p:sp>
        <p:nvSpPr>
          <p:cNvPr id="5123" name="Text Box 3"/>
          <p:cNvSpPr txBox="1">
            <a:spLocks noChangeArrowheads="1"/>
          </p:cNvSpPr>
          <p:nvPr/>
        </p:nvSpPr>
        <p:spPr bwMode="auto">
          <a:xfrm>
            <a:off x="1951038" y="4800600"/>
            <a:ext cx="5241925" cy="822325"/>
          </a:xfrm>
          <a:prstGeom prst="rect">
            <a:avLst/>
          </a:prstGeom>
          <a:noFill/>
          <a:ln w="9525">
            <a:noFill/>
            <a:miter lim="800000"/>
            <a:headEnd/>
            <a:tailEnd/>
          </a:ln>
          <a:effectLst/>
        </p:spPr>
        <p:txBody>
          <a:bodyPr wrap="none">
            <a:prstTxWarp prst="textNoShape">
              <a:avLst/>
            </a:prstTxWarp>
            <a:spAutoFit/>
          </a:bodyPr>
          <a:lstStyle/>
          <a:p>
            <a:r>
              <a:rPr lang="en-US" sz="2400" b="1" u="sng">
                <a:solidFill>
                  <a:srgbClr val="FF0000"/>
                </a:solidFill>
                <a:latin typeface="Times New Roman" pitchFamily="1" charset="0"/>
              </a:rPr>
              <a:t>Visible light</a:t>
            </a:r>
            <a:r>
              <a:rPr lang="en-US" sz="2400">
                <a:latin typeface="Times New Roman" pitchFamily="1" charset="0"/>
              </a:rPr>
              <a:t> is only a very small portion </a:t>
            </a:r>
          </a:p>
          <a:p>
            <a:r>
              <a:rPr lang="en-US" sz="2400">
                <a:latin typeface="Times New Roman" pitchFamily="1" charset="0"/>
              </a:rPr>
              <a:t>of the electromagnetic spectrum. </a:t>
            </a:r>
          </a:p>
        </p:txBody>
      </p:sp>
      <p:sp>
        <p:nvSpPr>
          <p:cNvPr id="5124" name="Line 4"/>
          <p:cNvSpPr>
            <a:spLocks noChangeShapeType="1"/>
          </p:cNvSpPr>
          <p:nvPr/>
        </p:nvSpPr>
        <p:spPr bwMode="auto">
          <a:xfrm flipV="1">
            <a:off x="3124200" y="2286000"/>
            <a:ext cx="2667000" cy="2590800"/>
          </a:xfrm>
          <a:prstGeom prst="line">
            <a:avLst/>
          </a:prstGeom>
          <a:noFill/>
          <a:ln w="28575">
            <a:solidFill>
              <a:srgbClr val="FF0000"/>
            </a:solidFill>
            <a:round/>
            <a:headEnd/>
            <a:tailEnd type="triangle" w="med" len="med"/>
          </a:ln>
          <a:effectLst/>
        </p:spPr>
        <p:txBody>
          <a:bodyPr>
            <a:prstTxWarp prst="textNoShape">
              <a:avLst/>
            </a:prstTxWarp>
          </a:bodyPr>
          <a:lstStyle/>
          <a:p>
            <a:endParaRPr lang="en-US"/>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41313" y="269875"/>
            <a:ext cx="8316912" cy="762000"/>
          </a:xfrm>
          <a:prstGeom prst="rect">
            <a:avLst/>
          </a:prstGeom>
          <a:noFill/>
          <a:ln>
            <a:noFill/>
          </a:ln>
          <a:effectLst/>
        </p:spPr>
        <p:txBody>
          <a:bodyPr wrap="none">
            <a:spAutoFit/>
          </a:bodyPr>
          <a:lstStyle/>
          <a:p>
            <a:pPr algn="ctr">
              <a:defRPr/>
            </a:pPr>
            <a:r>
              <a:rPr lang="en-US" altLang="en-US" sz="4400" u="sng" dirty="0">
                <a:solidFill>
                  <a:srgbClr val="6600FF"/>
                </a:solidFill>
                <a:effectLst>
                  <a:outerShdw blurRad="38100" dist="38100" dir="2700000" algn="tl">
                    <a:srgbClr val="000000"/>
                  </a:outerShdw>
                </a:effectLst>
              </a:rPr>
              <a:t>COLORIMETER CALIBRATION</a:t>
            </a:r>
          </a:p>
        </p:txBody>
      </p:sp>
      <p:sp>
        <p:nvSpPr>
          <p:cNvPr id="106499" name="Text Box 3"/>
          <p:cNvSpPr txBox="1">
            <a:spLocks noChangeArrowheads="1"/>
          </p:cNvSpPr>
          <p:nvPr/>
        </p:nvSpPr>
        <p:spPr bwMode="auto">
          <a:xfrm>
            <a:off x="303213" y="1235075"/>
            <a:ext cx="8556625" cy="1739900"/>
          </a:xfrm>
          <a:prstGeom prst="rect">
            <a:avLst/>
          </a:prstGeom>
          <a:noFill/>
          <a:ln>
            <a:noFill/>
          </a:ln>
          <a:effectLst/>
        </p:spPr>
        <p:txBody>
          <a:bodyPr>
            <a:spAutoFit/>
          </a:bodyPr>
          <a:lstStyle/>
          <a:p>
            <a:pPr algn="ctr">
              <a:defRPr/>
            </a:pPr>
            <a:r>
              <a:rPr lang="en-US" altLang="en-US" sz="3600" dirty="0">
                <a:solidFill>
                  <a:srgbClr val="33CC33"/>
                </a:solidFill>
                <a:effectLst>
                  <a:outerShdw blurRad="38100" dist="38100" dir="2700000" algn="tl">
                    <a:srgbClr val="000000"/>
                  </a:outerShdw>
                </a:effectLst>
              </a:rPr>
              <a:t>Calibration or Standardized</a:t>
            </a:r>
          </a:p>
          <a:p>
            <a:pPr algn="ctr">
              <a:defRPr/>
            </a:pPr>
            <a:r>
              <a:rPr lang="en-US" altLang="en-US" sz="3600" dirty="0">
                <a:solidFill>
                  <a:srgbClr val="33CC33"/>
                </a:solidFill>
                <a:effectLst>
                  <a:outerShdw blurRad="38100" dist="38100" dir="2700000" algn="tl">
                    <a:srgbClr val="000000"/>
                  </a:outerShdw>
                </a:effectLst>
              </a:rPr>
              <a:t>By Measuring Absorbance Readings</a:t>
            </a:r>
          </a:p>
          <a:p>
            <a:pPr algn="ctr">
              <a:defRPr/>
            </a:pPr>
            <a:r>
              <a:rPr lang="en-US" altLang="en-US" sz="3600" dirty="0">
                <a:solidFill>
                  <a:srgbClr val="33CC33"/>
                </a:solidFill>
                <a:effectLst>
                  <a:outerShdw blurRad="38100" dist="38100" dir="2700000" algn="tl">
                    <a:srgbClr val="000000"/>
                  </a:outerShdw>
                </a:effectLst>
              </a:rPr>
              <a:t>of a Series of Known Standards</a:t>
            </a:r>
          </a:p>
        </p:txBody>
      </p:sp>
      <p:sp>
        <p:nvSpPr>
          <p:cNvPr id="106500" name="Text Box 4"/>
          <p:cNvSpPr txBox="1">
            <a:spLocks noChangeArrowheads="1"/>
          </p:cNvSpPr>
          <p:nvPr/>
        </p:nvSpPr>
        <p:spPr bwMode="auto">
          <a:xfrm>
            <a:off x="0" y="4203700"/>
            <a:ext cx="9144000" cy="579438"/>
          </a:xfrm>
          <a:prstGeom prst="rect">
            <a:avLst/>
          </a:prstGeom>
          <a:noFill/>
          <a:ln w="9525">
            <a:noFill/>
            <a:miter lim="800000"/>
            <a:headEnd/>
            <a:tailEnd/>
          </a:ln>
        </p:spPr>
        <p:txBody>
          <a:bodyPr>
            <a:spAutoFit/>
          </a:bodyPr>
          <a:lstStyle/>
          <a:p>
            <a:pPr algn="ctr"/>
            <a:r>
              <a:rPr lang="en-US" altLang="en-US" sz="3200">
                <a:solidFill>
                  <a:schemeClr val="accent2"/>
                </a:solidFill>
              </a:rPr>
              <a:t>Verified Frequently</a:t>
            </a:r>
          </a:p>
        </p:txBody>
      </p:sp>
      <p:sp>
        <p:nvSpPr>
          <p:cNvPr id="106501" name="Text Box 5"/>
          <p:cNvSpPr txBox="1">
            <a:spLocks noChangeArrowheads="1"/>
          </p:cNvSpPr>
          <p:nvPr/>
        </p:nvSpPr>
        <p:spPr bwMode="auto">
          <a:xfrm>
            <a:off x="0" y="4660900"/>
            <a:ext cx="9144000" cy="579438"/>
          </a:xfrm>
          <a:prstGeom prst="rect">
            <a:avLst/>
          </a:prstGeom>
          <a:noFill/>
          <a:ln w="9525">
            <a:noFill/>
            <a:miter lim="800000"/>
            <a:headEnd/>
            <a:tailEnd/>
          </a:ln>
        </p:spPr>
        <p:txBody>
          <a:bodyPr>
            <a:spAutoFit/>
          </a:bodyPr>
          <a:lstStyle/>
          <a:p>
            <a:pPr algn="ctr"/>
            <a:r>
              <a:rPr lang="en-US" altLang="en-US" sz="3200">
                <a:solidFill>
                  <a:schemeClr val="accent2"/>
                </a:solidFill>
              </a:rPr>
              <a:t>At Least One Standard</a:t>
            </a:r>
          </a:p>
        </p:txBody>
      </p:sp>
      <p:sp>
        <p:nvSpPr>
          <p:cNvPr id="106502" name="Text Box 6"/>
          <p:cNvSpPr txBox="1">
            <a:spLocks noChangeArrowheads="1"/>
          </p:cNvSpPr>
          <p:nvPr/>
        </p:nvSpPr>
        <p:spPr bwMode="auto">
          <a:xfrm>
            <a:off x="0" y="5097463"/>
            <a:ext cx="9144000" cy="579437"/>
          </a:xfrm>
          <a:prstGeom prst="rect">
            <a:avLst/>
          </a:prstGeom>
          <a:noFill/>
          <a:ln w="9525">
            <a:noFill/>
            <a:miter lim="800000"/>
            <a:headEnd/>
            <a:tailEnd/>
          </a:ln>
        </p:spPr>
        <p:txBody>
          <a:bodyPr>
            <a:spAutoFit/>
          </a:bodyPr>
          <a:lstStyle/>
          <a:p>
            <a:pPr algn="ctr"/>
            <a:r>
              <a:rPr lang="en-US" altLang="en-US" sz="3200">
                <a:solidFill>
                  <a:schemeClr val="accent2"/>
                </a:solidFill>
              </a:rPr>
              <a:t>In Acceptable Range</a:t>
            </a:r>
          </a:p>
        </p:txBody>
      </p:sp>
      <p:sp>
        <p:nvSpPr>
          <p:cNvPr id="28679" name="Text Box 7"/>
          <p:cNvSpPr txBox="1">
            <a:spLocks noChangeArrowheads="1"/>
          </p:cNvSpPr>
          <p:nvPr/>
        </p:nvSpPr>
        <p:spPr bwMode="auto">
          <a:xfrm>
            <a:off x="566738" y="3078163"/>
            <a:ext cx="8189912" cy="1190625"/>
          </a:xfrm>
          <a:prstGeom prst="rect">
            <a:avLst/>
          </a:prstGeom>
          <a:noFill/>
          <a:ln w="9525">
            <a:noFill/>
            <a:miter lim="800000"/>
            <a:headEnd/>
            <a:tailEnd/>
          </a:ln>
        </p:spPr>
        <p:txBody>
          <a:bodyPr>
            <a:spAutoFit/>
          </a:bodyPr>
          <a:lstStyle/>
          <a:p>
            <a:pPr algn="ctr"/>
            <a:r>
              <a:rPr lang="en-US" altLang="en-US" sz="3600">
                <a:solidFill>
                  <a:srgbClr val="009900"/>
                </a:solidFill>
              </a:rPr>
              <a:t>Comparison of These Readings to the Reading for a Sample</a:t>
            </a:r>
          </a:p>
        </p:txBody>
      </p:sp>
      <p:sp>
        <p:nvSpPr>
          <p:cNvPr id="106504" name="Text Box 8"/>
          <p:cNvSpPr txBox="1">
            <a:spLocks noChangeArrowheads="1"/>
          </p:cNvSpPr>
          <p:nvPr/>
        </p:nvSpPr>
        <p:spPr bwMode="auto">
          <a:xfrm>
            <a:off x="0" y="5572125"/>
            <a:ext cx="9144000" cy="579438"/>
          </a:xfrm>
          <a:prstGeom prst="rect">
            <a:avLst/>
          </a:prstGeom>
          <a:noFill/>
          <a:ln w="9525">
            <a:noFill/>
            <a:miter lim="800000"/>
            <a:headEnd/>
            <a:tailEnd/>
          </a:ln>
        </p:spPr>
        <p:txBody>
          <a:bodyPr>
            <a:spAutoFit/>
          </a:bodyPr>
          <a:lstStyle/>
          <a:p>
            <a:pPr algn="ctr"/>
            <a:r>
              <a:rPr lang="en-US" altLang="en-US" sz="3200">
                <a:solidFill>
                  <a:schemeClr val="accent2"/>
                </a:solidFill>
              </a:rPr>
              <a:t>Each Time Samples Are Analyzed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500"/>
                                        </p:tgtEl>
                                        <p:attrNameLst>
                                          <p:attrName>style.visibility</p:attrName>
                                        </p:attrNameLst>
                                      </p:cBhvr>
                                      <p:to>
                                        <p:strVal val="visible"/>
                                      </p:to>
                                    </p:set>
                                    <p:anim calcmode="lin" valueType="num">
                                      <p:cBhvr additive="base">
                                        <p:cTn id="7" dur="500" fill="hold"/>
                                        <p:tgtEl>
                                          <p:spTgt spid="106500"/>
                                        </p:tgtEl>
                                        <p:attrNameLst>
                                          <p:attrName>ppt_x</p:attrName>
                                        </p:attrNameLst>
                                      </p:cBhvr>
                                      <p:tavLst>
                                        <p:tav tm="0">
                                          <p:val>
                                            <p:strVal val="#ppt_x"/>
                                          </p:val>
                                        </p:tav>
                                        <p:tav tm="100000">
                                          <p:val>
                                            <p:strVal val="#ppt_x"/>
                                          </p:val>
                                        </p:tav>
                                      </p:tavLst>
                                    </p:anim>
                                    <p:anim calcmode="lin" valueType="num">
                                      <p:cBhvr additive="base">
                                        <p:cTn id="8" dur="500" fill="hold"/>
                                        <p:tgtEl>
                                          <p:spTgt spid="10650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6501"/>
                                        </p:tgtEl>
                                        <p:attrNameLst>
                                          <p:attrName>style.visibility</p:attrName>
                                        </p:attrNameLst>
                                      </p:cBhvr>
                                      <p:to>
                                        <p:strVal val="visible"/>
                                      </p:to>
                                    </p:set>
                                    <p:anim calcmode="lin" valueType="num">
                                      <p:cBhvr additive="base">
                                        <p:cTn id="13" dur="500" fill="hold"/>
                                        <p:tgtEl>
                                          <p:spTgt spid="106501"/>
                                        </p:tgtEl>
                                        <p:attrNameLst>
                                          <p:attrName>ppt_x</p:attrName>
                                        </p:attrNameLst>
                                      </p:cBhvr>
                                      <p:tavLst>
                                        <p:tav tm="0">
                                          <p:val>
                                            <p:strVal val="#ppt_x"/>
                                          </p:val>
                                        </p:tav>
                                        <p:tav tm="100000">
                                          <p:val>
                                            <p:strVal val="#ppt_x"/>
                                          </p:val>
                                        </p:tav>
                                      </p:tavLst>
                                    </p:anim>
                                    <p:anim calcmode="lin" valueType="num">
                                      <p:cBhvr additive="base">
                                        <p:cTn id="14" dur="500" fill="hold"/>
                                        <p:tgtEl>
                                          <p:spTgt spid="10650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6502"/>
                                        </p:tgtEl>
                                        <p:attrNameLst>
                                          <p:attrName>style.visibility</p:attrName>
                                        </p:attrNameLst>
                                      </p:cBhvr>
                                      <p:to>
                                        <p:strVal val="visible"/>
                                      </p:to>
                                    </p:set>
                                    <p:anim calcmode="lin" valueType="num">
                                      <p:cBhvr additive="base">
                                        <p:cTn id="19" dur="500" fill="hold"/>
                                        <p:tgtEl>
                                          <p:spTgt spid="106502"/>
                                        </p:tgtEl>
                                        <p:attrNameLst>
                                          <p:attrName>ppt_x</p:attrName>
                                        </p:attrNameLst>
                                      </p:cBhvr>
                                      <p:tavLst>
                                        <p:tav tm="0">
                                          <p:val>
                                            <p:strVal val="#ppt_x"/>
                                          </p:val>
                                        </p:tav>
                                        <p:tav tm="100000">
                                          <p:val>
                                            <p:strVal val="#ppt_x"/>
                                          </p:val>
                                        </p:tav>
                                      </p:tavLst>
                                    </p:anim>
                                    <p:anim calcmode="lin" valueType="num">
                                      <p:cBhvr additive="base">
                                        <p:cTn id="20" dur="500" fill="hold"/>
                                        <p:tgtEl>
                                          <p:spTgt spid="10650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6504"/>
                                        </p:tgtEl>
                                        <p:attrNameLst>
                                          <p:attrName>style.visibility</p:attrName>
                                        </p:attrNameLst>
                                      </p:cBhvr>
                                      <p:to>
                                        <p:strVal val="visible"/>
                                      </p:to>
                                    </p:set>
                                    <p:anim calcmode="lin" valueType="num">
                                      <p:cBhvr additive="base">
                                        <p:cTn id="25" dur="500" fill="hold"/>
                                        <p:tgtEl>
                                          <p:spTgt spid="106504"/>
                                        </p:tgtEl>
                                        <p:attrNameLst>
                                          <p:attrName>ppt_x</p:attrName>
                                        </p:attrNameLst>
                                      </p:cBhvr>
                                      <p:tavLst>
                                        <p:tav tm="0">
                                          <p:val>
                                            <p:strVal val="#ppt_x"/>
                                          </p:val>
                                        </p:tav>
                                        <p:tav tm="100000">
                                          <p:val>
                                            <p:strVal val="#ppt_x"/>
                                          </p:val>
                                        </p:tav>
                                      </p:tavLst>
                                    </p:anim>
                                    <p:anim calcmode="lin" valueType="num">
                                      <p:cBhvr additive="base">
                                        <p:cTn id="26" dur="500" fill="hold"/>
                                        <p:tgtEl>
                                          <p:spTgt spid="1065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utoUpdateAnimBg="0"/>
      <p:bldP spid="106501" grpId="0" autoUpdateAnimBg="0"/>
      <p:bldP spid="106502" grpId="0" autoUpdateAnimBg="0"/>
      <p:bldP spid="106504"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ext Box 3"/>
          <p:cNvSpPr txBox="1">
            <a:spLocks noChangeArrowheads="1"/>
          </p:cNvSpPr>
          <p:nvPr/>
        </p:nvSpPr>
        <p:spPr bwMode="auto">
          <a:xfrm>
            <a:off x="498475" y="203200"/>
            <a:ext cx="5407025" cy="823913"/>
          </a:xfrm>
          <a:prstGeom prst="rect">
            <a:avLst/>
          </a:prstGeom>
          <a:noFill/>
          <a:ln>
            <a:noFill/>
          </a:ln>
          <a:effectLst/>
        </p:spPr>
        <p:txBody>
          <a:bodyPr wrap="none">
            <a:spAutoFit/>
          </a:bodyPr>
          <a:lstStyle/>
          <a:p>
            <a:pPr algn="ctr">
              <a:defRPr/>
            </a:pPr>
            <a:r>
              <a:rPr lang="en-US" altLang="en-US" sz="4800" u="sng" dirty="0">
                <a:solidFill>
                  <a:srgbClr val="33CC33"/>
                </a:solidFill>
                <a:effectLst>
                  <a:outerShdw blurRad="38100" dist="38100" dir="2700000" algn="tl">
                    <a:srgbClr val="000000"/>
                  </a:outerShdw>
                </a:effectLst>
              </a:rPr>
              <a:t>Calibration Steps:</a:t>
            </a:r>
          </a:p>
        </p:txBody>
      </p:sp>
      <p:sp>
        <p:nvSpPr>
          <p:cNvPr id="105476" name="Text Box 4"/>
          <p:cNvSpPr txBox="1">
            <a:spLocks noChangeArrowheads="1"/>
          </p:cNvSpPr>
          <p:nvPr/>
        </p:nvSpPr>
        <p:spPr bwMode="auto">
          <a:xfrm>
            <a:off x="0" y="1262063"/>
            <a:ext cx="9144000" cy="641350"/>
          </a:xfrm>
          <a:prstGeom prst="rect">
            <a:avLst/>
          </a:prstGeom>
          <a:noFill/>
          <a:ln w="9525">
            <a:noFill/>
            <a:miter lim="800000"/>
            <a:headEnd/>
            <a:tailEnd/>
          </a:ln>
        </p:spPr>
        <p:txBody>
          <a:bodyPr>
            <a:spAutoFit/>
          </a:bodyPr>
          <a:lstStyle/>
          <a:p>
            <a:pPr algn="ctr"/>
            <a:r>
              <a:rPr lang="en-US" altLang="en-US" sz="3600">
                <a:solidFill>
                  <a:srgbClr val="00CC00"/>
                </a:solidFill>
              </a:rPr>
              <a:t>1.  Prepare Stock Solution</a:t>
            </a:r>
          </a:p>
        </p:txBody>
      </p:sp>
      <p:sp>
        <p:nvSpPr>
          <p:cNvPr id="105477" name="Text Box 5"/>
          <p:cNvSpPr txBox="1">
            <a:spLocks noChangeArrowheads="1"/>
          </p:cNvSpPr>
          <p:nvPr/>
        </p:nvSpPr>
        <p:spPr bwMode="auto">
          <a:xfrm>
            <a:off x="0" y="2055813"/>
            <a:ext cx="9144000" cy="641350"/>
          </a:xfrm>
          <a:prstGeom prst="rect">
            <a:avLst/>
          </a:prstGeom>
          <a:noFill/>
          <a:ln w="9525">
            <a:noFill/>
            <a:miter lim="800000"/>
            <a:headEnd/>
            <a:tailEnd/>
          </a:ln>
        </p:spPr>
        <p:txBody>
          <a:bodyPr>
            <a:spAutoFit/>
          </a:bodyPr>
          <a:lstStyle/>
          <a:p>
            <a:pPr algn="ctr"/>
            <a:r>
              <a:rPr lang="en-US" altLang="en-US" sz="3600">
                <a:solidFill>
                  <a:srgbClr val="38EC00"/>
                </a:solidFill>
              </a:rPr>
              <a:t>2.  Prepare a Series of Dilutions</a:t>
            </a:r>
          </a:p>
        </p:txBody>
      </p:sp>
      <p:sp>
        <p:nvSpPr>
          <p:cNvPr id="105478" name="Text Box 6"/>
          <p:cNvSpPr txBox="1">
            <a:spLocks noChangeArrowheads="1"/>
          </p:cNvSpPr>
          <p:nvPr/>
        </p:nvSpPr>
        <p:spPr bwMode="auto">
          <a:xfrm>
            <a:off x="0" y="2827338"/>
            <a:ext cx="9144000" cy="641350"/>
          </a:xfrm>
          <a:prstGeom prst="rect">
            <a:avLst/>
          </a:prstGeom>
          <a:noFill/>
          <a:ln w="9525">
            <a:noFill/>
            <a:miter lim="800000"/>
            <a:headEnd/>
            <a:tailEnd/>
          </a:ln>
        </p:spPr>
        <p:txBody>
          <a:bodyPr>
            <a:spAutoFit/>
          </a:bodyPr>
          <a:lstStyle/>
          <a:p>
            <a:pPr algn="ctr"/>
            <a:r>
              <a:rPr lang="en-US" altLang="en-US" sz="3600">
                <a:solidFill>
                  <a:srgbClr val="FF0000"/>
                </a:solidFill>
              </a:rPr>
              <a:t>3.  Same Preparation Steps as Sample</a:t>
            </a:r>
          </a:p>
        </p:txBody>
      </p:sp>
      <p:sp>
        <p:nvSpPr>
          <p:cNvPr id="105479" name="Text Box 7"/>
          <p:cNvSpPr txBox="1">
            <a:spLocks noChangeArrowheads="1"/>
          </p:cNvSpPr>
          <p:nvPr/>
        </p:nvSpPr>
        <p:spPr bwMode="auto">
          <a:xfrm>
            <a:off x="0" y="3592513"/>
            <a:ext cx="9144000" cy="641350"/>
          </a:xfrm>
          <a:prstGeom prst="rect">
            <a:avLst/>
          </a:prstGeom>
          <a:noFill/>
          <a:ln w="9525">
            <a:noFill/>
            <a:miter lim="800000"/>
            <a:headEnd/>
            <a:tailEnd/>
          </a:ln>
        </p:spPr>
        <p:txBody>
          <a:bodyPr>
            <a:spAutoFit/>
          </a:bodyPr>
          <a:lstStyle/>
          <a:p>
            <a:pPr algn="ctr"/>
            <a:r>
              <a:rPr lang="en-US" altLang="en-US" sz="3600">
                <a:solidFill>
                  <a:srgbClr val="6600FF"/>
                </a:solidFill>
              </a:rPr>
              <a:t>4.  Develop Color</a:t>
            </a:r>
          </a:p>
        </p:txBody>
      </p:sp>
      <p:sp>
        <p:nvSpPr>
          <p:cNvPr id="105480" name="Text Box 8"/>
          <p:cNvSpPr txBox="1">
            <a:spLocks noChangeArrowheads="1"/>
          </p:cNvSpPr>
          <p:nvPr/>
        </p:nvSpPr>
        <p:spPr bwMode="auto">
          <a:xfrm>
            <a:off x="0" y="4343400"/>
            <a:ext cx="8991600" cy="641350"/>
          </a:xfrm>
          <a:prstGeom prst="rect">
            <a:avLst/>
          </a:prstGeom>
          <a:noFill/>
          <a:ln w="9525">
            <a:noFill/>
            <a:miter lim="800000"/>
            <a:headEnd/>
            <a:tailEnd/>
          </a:ln>
        </p:spPr>
        <p:txBody>
          <a:bodyPr>
            <a:spAutoFit/>
          </a:bodyPr>
          <a:lstStyle/>
          <a:p>
            <a:pPr algn="ctr"/>
            <a:r>
              <a:rPr lang="en-US" altLang="en-US" sz="3600">
                <a:solidFill>
                  <a:srgbClr val="CC6600"/>
                </a:solidFill>
              </a:rPr>
              <a:t>5.  Measure Absorbance of Each</a:t>
            </a:r>
          </a:p>
        </p:txBody>
      </p:sp>
      <p:sp>
        <p:nvSpPr>
          <p:cNvPr id="105481" name="Text Box 9"/>
          <p:cNvSpPr txBox="1">
            <a:spLocks noChangeArrowheads="1"/>
          </p:cNvSpPr>
          <p:nvPr/>
        </p:nvSpPr>
        <p:spPr bwMode="auto">
          <a:xfrm>
            <a:off x="0" y="5130800"/>
            <a:ext cx="9144000" cy="641350"/>
          </a:xfrm>
          <a:prstGeom prst="rect">
            <a:avLst/>
          </a:prstGeom>
          <a:noFill/>
          <a:ln w="9525">
            <a:noFill/>
            <a:miter lim="800000"/>
            <a:headEnd/>
            <a:tailEnd/>
          </a:ln>
        </p:spPr>
        <p:txBody>
          <a:bodyPr>
            <a:spAutoFit/>
          </a:bodyPr>
          <a:lstStyle/>
          <a:p>
            <a:pPr algn="ctr"/>
            <a:r>
              <a:rPr lang="en-US" altLang="en-US" sz="3600">
                <a:solidFill>
                  <a:srgbClr val="D60093"/>
                </a:solidFill>
              </a:rPr>
              <a:t>6.  Prepare Calibration “Curve”</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5475"/>
                                        </p:tgtEl>
                                        <p:attrNameLst>
                                          <p:attrName>style.visibility</p:attrName>
                                        </p:attrNameLst>
                                      </p:cBhvr>
                                      <p:to>
                                        <p:strVal val="visible"/>
                                      </p:to>
                                    </p:set>
                                    <p:anim calcmode="lin" valueType="num">
                                      <p:cBhvr additive="base">
                                        <p:cTn id="7" dur="500" fill="hold"/>
                                        <p:tgtEl>
                                          <p:spTgt spid="105475"/>
                                        </p:tgtEl>
                                        <p:attrNameLst>
                                          <p:attrName>ppt_x</p:attrName>
                                        </p:attrNameLst>
                                      </p:cBhvr>
                                      <p:tavLst>
                                        <p:tav tm="0">
                                          <p:val>
                                            <p:strVal val="0-#ppt_w/2"/>
                                          </p:val>
                                        </p:tav>
                                        <p:tav tm="100000">
                                          <p:val>
                                            <p:strVal val="#ppt_x"/>
                                          </p:val>
                                        </p:tav>
                                      </p:tavLst>
                                    </p:anim>
                                    <p:anim calcmode="lin" valueType="num">
                                      <p:cBhvr additive="base">
                                        <p:cTn id="8" dur="500" fill="hold"/>
                                        <p:tgtEl>
                                          <p:spTgt spid="10547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105476"/>
                                        </p:tgtEl>
                                        <p:attrNameLst>
                                          <p:attrName>style.visibility</p:attrName>
                                        </p:attrNameLst>
                                      </p:cBhvr>
                                      <p:to>
                                        <p:strVal val="visible"/>
                                      </p:to>
                                    </p:set>
                                    <p:animEffect transition="in" filter="slide(fromTop)">
                                      <p:cBhvr>
                                        <p:cTn id="13" dur="500"/>
                                        <p:tgtEl>
                                          <p:spTgt spid="10547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105477"/>
                                        </p:tgtEl>
                                        <p:attrNameLst>
                                          <p:attrName>style.visibility</p:attrName>
                                        </p:attrNameLst>
                                      </p:cBhvr>
                                      <p:to>
                                        <p:strVal val="visible"/>
                                      </p:to>
                                    </p:set>
                                    <p:animEffect transition="in" filter="slide(fromTop)">
                                      <p:cBhvr>
                                        <p:cTn id="18" dur="500"/>
                                        <p:tgtEl>
                                          <p:spTgt spid="10547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105478"/>
                                        </p:tgtEl>
                                        <p:attrNameLst>
                                          <p:attrName>style.visibility</p:attrName>
                                        </p:attrNameLst>
                                      </p:cBhvr>
                                      <p:to>
                                        <p:strVal val="visible"/>
                                      </p:to>
                                    </p:set>
                                    <p:animEffect transition="in" filter="slide(fromTop)">
                                      <p:cBhvr>
                                        <p:cTn id="23" dur="500"/>
                                        <p:tgtEl>
                                          <p:spTgt spid="10547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105479"/>
                                        </p:tgtEl>
                                        <p:attrNameLst>
                                          <p:attrName>style.visibility</p:attrName>
                                        </p:attrNameLst>
                                      </p:cBhvr>
                                      <p:to>
                                        <p:strVal val="visible"/>
                                      </p:to>
                                    </p:set>
                                    <p:animEffect transition="in" filter="slide(fromTop)">
                                      <p:cBhvr>
                                        <p:cTn id="28" dur="500"/>
                                        <p:tgtEl>
                                          <p:spTgt spid="10547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105480"/>
                                        </p:tgtEl>
                                        <p:attrNameLst>
                                          <p:attrName>style.visibility</p:attrName>
                                        </p:attrNameLst>
                                      </p:cBhvr>
                                      <p:to>
                                        <p:strVal val="visible"/>
                                      </p:to>
                                    </p:set>
                                    <p:animEffect transition="in" filter="slide(fromTop)">
                                      <p:cBhvr>
                                        <p:cTn id="33" dur="500"/>
                                        <p:tgtEl>
                                          <p:spTgt spid="10548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1" fill="hold" grpId="0" nodeType="clickEffect">
                                  <p:stCondLst>
                                    <p:cond delay="0"/>
                                  </p:stCondLst>
                                  <p:childTnLst>
                                    <p:set>
                                      <p:cBhvr>
                                        <p:cTn id="37" dur="1" fill="hold">
                                          <p:stCondLst>
                                            <p:cond delay="0"/>
                                          </p:stCondLst>
                                        </p:cTn>
                                        <p:tgtEl>
                                          <p:spTgt spid="105481"/>
                                        </p:tgtEl>
                                        <p:attrNameLst>
                                          <p:attrName>style.visibility</p:attrName>
                                        </p:attrNameLst>
                                      </p:cBhvr>
                                      <p:to>
                                        <p:strVal val="visible"/>
                                      </p:to>
                                    </p:set>
                                    <p:animEffect transition="in" filter="slide(fromTop)">
                                      <p:cBhvr>
                                        <p:cTn id="38" dur="500"/>
                                        <p:tgtEl>
                                          <p:spTgt spid="105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autoUpdateAnimBg="0"/>
      <p:bldP spid="105476" grpId="0" autoUpdateAnimBg="0"/>
      <p:bldP spid="105477" grpId="0" autoUpdateAnimBg="0"/>
      <p:bldP spid="105478" grpId="0" autoUpdateAnimBg="0"/>
      <p:bldP spid="105479" grpId="0" autoUpdateAnimBg="0"/>
      <p:bldP spid="105480" grpId="0" autoUpdateAnimBg="0"/>
      <p:bldP spid="105481"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28" name="Object 4"/>
          <p:cNvGraphicFramePr>
            <a:graphicFrameLocks noChangeAspect="1"/>
          </p:cNvGraphicFramePr>
          <p:nvPr/>
        </p:nvGraphicFramePr>
        <p:xfrm>
          <a:off x="3508375" y="0"/>
          <a:ext cx="5153025" cy="6858000"/>
        </p:xfrm>
        <a:graphic>
          <a:graphicData uri="http://schemas.openxmlformats.org/presentationml/2006/ole">
            <mc:AlternateContent xmlns:mc="http://schemas.openxmlformats.org/markup-compatibility/2006">
              <mc:Choice xmlns:v="urn:schemas-microsoft-com:vml" Requires="v">
                <p:oleObj name="Slide" r:id="rId2" imgW="3470273" imgH="4625192" progId="PowerPoint.Slide.8">
                  <p:embed/>
                </p:oleObj>
              </mc:Choice>
              <mc:Fallback>
                <p:oleObj name="Slide" r:id="rId2" imgW="3470273" imgH="4625192" progId="PowerPoint.Slide.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75" y="0"/>
                        <a:ext cx="5153025"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35" name="Text Box 11"/>
          <p:cNvSpPr txBox="1">
            <a:spLocks noChangeArrowheads="1"/>
          </p:cNvSpPr>
          <p:nvPr/>
        </p:nvSpPr>
        <p:spPr bwMode="auto">
          <a:xfrm>
            <a:off x="0" y="1116013"/>
            <a:ext cx="3429000" cy="2185987"/>
          </a:xfrm>
          <a:prstGeom prst="rect">
            <a:avLst/>
          </a:prstGeom>
          <a:noFill/>
          <a:ln>
            <a:noFill/>
          </a:ln>
          <a:effectLst/>
        </p:spPr>
        <p:txBody>
          <a:bodyPr>
            <a:spAutoFit/>
          </a:bodyPr>
          <a:lstStyle/>
          <a:p>
            <a:pPr algn="ctr">
              <a:defRPr/>
            </a:pPr>
            <a:r>
              <a:rPr lang="en-US" altLang="en-US" sz="4400" u="sng" dirty="0">
                <a:solidFill>
                  <a:srgbClr val="0000CC"/>
                </a:solidFill>
                <a:effectLst>
                  <a:outerShdw blurRad="38100" dist="38100" dir="2700000" algn="tl">
                    <a:srgbClr val="C0C0C0"/>
                  </a:outerShdw>
                </a:effectLst>
              </a:rPr>
              <a:t>Calibration Curve</a:t>
            </a:r>
          </a:p>
          <a:p>
            <a:pPr algn="ctr">
              <a:defRPr/>
            </a:pPr>
            <a:r>
              <a:rPr lang="en-US" altLang="en-US" sz="2400" u="sng" dirty="0">
                <a:solidFill>
                  <a:srgbClr val="0000CC"/>
                </a:solidFill>
                <a:effectLst>
                  <a:outerShdw blurRad="38100" dist="38100" dir="2700000" algn="tl">
                    <a:srgbClr val="C0C0C0"/>
                  </a:outerShdw>
                </a:effectLst>
              </a:rPr>
              <a:t>(Using Phosphorus Analysis Example)</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3435"/>
                                        </p:tgtEl>
                                        <p:attrNameLst>
                                          <p:attrName>style.visibility</p:attrName>
                                        </p:attrNameLst>
                                      </p:cBhvr>
                                      <p:to>
                                        <p:strVal val="visible"/>
                                      </p:to>
                                    </p:set>
                                    <p:anim calcmode="lin" valueType="num">
                                      <p:cBhvr>
                                        <p:cTn id="7" dur="500" fill="hold"/>
                                        <p:tgtEl>
                                          <p:spTgt spid="103435"/>
                                        </p:tgtEl>
                                        <p:attrNameLst>
                                          <p:attrName>ppt_w</p:attrName>
                                        </p:attrNameLst>
                                      </p:cBhvr>
                                      <p:tavLst>
                                        <p:tav tm="0">
                                          <p:val>
                                            <p:fltVal val="0"/>
                                          </p:val>
                                        </p:tav>
                                        <p:tav tm="100000">
                                          <p:val>
                                            <p:strVal val="#ppt_w"/>
                                          </p:val>
                                        </p:tav>
                                      </p:tavLst>
                                    </p:anim>
                                    <p:anim calcmode="lin" valueType="num">
                                      <p:cBhvr>
                                        <p:cTn id="8" dur="500" fill="hold"/>
                                        <p:tgtEl>
                                          <p:spTgt spid="10343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103428"/>
                                        </p:tgtEl>
                                        <p:attrNameLst>
                                          <p:attrName>style.visibility</p:attrName>
                                        </p:attrNameLst>
                                      </p:cBhvr>
                                      <p:to>
                                        <p:strVal val="visible"/>
                                      </p:to>
                                    </p:set>
                                    <p:animEffect transition="in" filter="wipe(left)">
                                      <p:cBhvr>
                                        <p:cTn id="12" dur="2000"/>
                                        <p:tgtEl>
                                          <p:spTgt spid="10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rtl="0" eaLnBrk="1" hangingPunct="1"/>
            <a:r>
              <a:rPr lang="en-US" b="1">
                <a:solidFill>
                  <a:srgbClr val="FF0066"/>
                </a:solidFill>
                <a:latin typeface="Times New Roman" pitchFamily="18" charset="0"/>
                <a:cs typeface="Times New Roman" pitchFamily="18" charset="0"/>
              </a:rPr>
              <a:t>* Calculations</a:t>
            </a:r>
          </a:p>
        </p:txBody>
      </p:sp>
      <p:sp>
        <p:nvSpPr>
          <p:cNvPr id="34819" name="Rectangle 3"/>
          <p:cNvSpPr>
            <a:spLocks noGrp="1" noChangeArrowheads="1"/>
          </p:cNvSpPr>
          <p:nvPr>
            <p:ph type="body" idx="1"/>
          </p:nvPr>
        </p:nvSpPr>
        <p:spPr/>
        <p:txBody>
          <a:bodyPr/>
          <a:lstStyle/>
          <a:p>
            <a:pPr algn="ctr" rtl="0" eaLnBrk="1" hangingPunct="1">
              <a:buFontTx/>
              <a:buNone/>
            </a:pPr>
            <a:r>
              <a:rPr lang="en-US" sz="2700" b="1">
                <a:solidFill>
                  <a:schemeClr val="bg1"/>
                </a:solidFill>
                <a:latin typeface="Times New Roman" pitchFamily="18" charset="0"/>
                <a:cs typeface="Times New Roman" pitchFamily="18" charset="0"/>
              </a:rPr>
              <a:t>Absorbance of Unknown      Absorbance of Standard</a:t>
            </a:r>
          </a:p>
          <a:p>
            <a:pPr algn="ctr" rtl="0" eaLnBrk="1" hangingPunct="1">
              <a:buFontTx/>
              <a:buNone/>
            </a:pPr>
            <a:r>
              <a:rPr lang="en-US" sz="2700" b="1">
                <a:solidFill>
                  <a:schemeClr val="bg1"/>
                </a:solidFill>
                <a:latin typeface="Times New Roman" pitchFamily="18" charset="0"/>
                <a:cs typeface="Times New Roman" pitchFamily="18" charset="0"/>
              </a:rPr>
              <a:t>=</a:t>
            </a:r>
          </a:p>
          <a:p>
            <a:pPr algn="ctr" rtl="0" eaLnBrk="1" hangingPunct="1">
              <a:buFontTx/>
              <a:buNone/>
            </a:pPr>
            <a:r>
              <a:rPr lang="en-US" sz="2600" b="1">
                <a:solidFill>
                  <a:schemeClr val="bg1"/>
                </a:solidFill>
                <a:latin typeface="Times New Roman" pitchFamily="18" charset="0"/>
                <a:cs typeface="Times New Roman" pitchFamily="18" charset="0"/>
              </a:rPr>
              <a:t>Concentration of Unknown    Concentration of Standard</a:t>
            </a:r>
          </a:p>
          <a:p>
            <a:pPr algn="ctr" rtl="0" eaLnBrk="1" hangingPunct="1">
              <a:buFontTx/>
              <a:buNone/>
            </a:pPr>
            <a:endParaRPr lang="en-US" sz="2600" b="1">
              <a:solidFill>
                <a:srgbClr val="66CCFF"/>
              </a:solidFill>
              <a:latin typeface="Times New Roman" pitchFamily="18" charset="0"/>
              <a:cs typeface="Times New Roman" pitchFamily="18" charset="0"/>
            </a:endParaRPr>
          </a:p>
          <a:p>
            <a:pPr algn="ctr" rtl="0" eaLnBrk="1" hangingPunct="1">
              <a:buFontTx/>
              <a:buNone/>
            </a:pPr>
            <a:r>
              <a:rPr lang="en-US" sz="4000" b="1">
                <a:solidFill>
                  <a:srgbClr val="66CCFF"/>
                </a:solidFill>
                <a:latin typeface="Times New Roman" pitchFamily="18" charset="0"/>
                <a:cs typeface="Times New Roman" pitchFamily="18" charset="0"/>
              </a:rPr>
              <a:t>C</a:t>
            </a:r>
            <a:r>
              <a:rPr lang="en-US" sz="2800" b="1">
                <a:solidFill>
                  <a:srgbClr val="66CCFF"/>
                </a:solidFill>
                <a:latin typeface="Times New Roman" pitchFamily="18" charset="0"/>
                <a:cs typeface="Times New Roman" pitchFamily="18" charset="0"/>
              </a:rPr>
              <a:t>Un</a:t>
            </a:r>
            <a:r>
              <a:rPr lang="en-US" sz="2400" b="1">
                <a:solidFill>
                  <a:srgbClr val="66CCFF"/>
                </a:solidFill>
                <a:latin typeface="Times New Roman" pitchFamily="18" charset="0"/>
                <a:cs typeface="Times New Roman" pitchFamily="18" charset="0"/>
              </a:rPr>
              <a:t>.</a:t>
            </a:r>
            <a:r>
              <a:rPr lang="en-US" sz="3400" b="1">
                <a:solidFill>
                  <a:srgbClr val="66CCFF"/>
                </a:solidFill>
                <a:latin typeface="Times New Roman" pitchFamily="18" charset="0"/>
                <a:cs typeface="Times New Roman" pitchFamily="18" charset="0"/>
              </a:rPr>
              <a:t>  =    </a:t>
            </a:r>
            <a:r>
              <a:rPr lang="en-US" sz="4000" b="1">
                <a:solidFill>
                  <a:schemeClr val="bg1"/>
                </a:solidFill>
                <a:latin typeface="Times New Roman" pitchFamily="18" charset="0"/>
                <a:cs typeface="Times New Roman" pitchFamily="18" charset="0"/>
              </a:rPr>
              <a:t>A</a:t>
            </a:r>
            <a:r>
              <a:rPr lang="en-US" sz="2700" b="1">
                <a:solidFill>
                  <a:schemeClr val="bg1"/>
                </a:solidFill>
                <a:latin typeface="Times New Roman" pitchFamily="18" charset="0"/>
                <a:cs typeface="Times New Roman" pitchFamily="18" charset="0"/>
              </a:rPr>
              <a:t> Un. × </a:t>
            </a:r>
            <a:r>
              <a:rPr lang="en-US" sz="4000" b="1">
                <a:solidFill>
                  <a:schemeClr val="bg1"/>
                </a:solidFill>
                <a:latin typeface="Times New Roman" pitchFamily="18" charset="0"/>
                <a:cs typeface="Times New Roman" pitchFamily="18" charset="0"/>
              </a:rPr>
              <a:t>C</a:t>
            </a:r>
            <a:r>
              <a:rPr lang="en-US" sz="2700" b="1">
                <a:solidFill>
                  <a:schemeClr val="bg1"/>
                </a:solidFill>
                <a:latin typeface="Times New Roman" pitchFamily="18" charset="0"/>
                <a:cs typeface="Times New Roman" pitchFamily="18" charset="0"/>
              </a:rPr>
              <a:t> St.                                               </a:t>
            </a:r>
          </a:p>
          <a:p>
            <a:pPr algn="ctr" rtl="0" eaLnBrk="1" hangingPunct="1">
              <a:buFontTx/>
              <a:buNone/>
            </a:pPr>
            <a:r>
              <a:rPr lang="en-US" sz="2700" b="1">
                <a:solidFill>
                  <a:schemeClr val="bg1"/>
                </a:solidFill>
                <a:latin typeface="Times New Roman" pitchFamily="18" charset="0"/>
                <a:cs typeface="Times New Roman" pitchFamily="18" charset="0"/>
              </a:rPr>
              <a:t>    </a:t>
            </a:r>
            <a:r>
              <a:rPr lang="en-US" sz="4000" b="1">
                <a:solidFill>
                  <a:schemeClr val="bg1"/>
                </a:solidFill>
                <a:latin typeface="Times New Roman" pitchFamily="18" charset="0"/>
                <a:cs typeface="Times New Roman" pitchFamily="18" charset="0"/>
              </a:rPr>
              <a:t>A</a:t>
            </a:r>
            <a:r>
              <a:rPr lang="en-US" sz="2700" b="1">
                <a:solidFill>
                  <a:schemeClr val="bg1"/>
                </a:solidFill>
                <a:latin typeface="Times New Roman" pitchFamily="18" charset="0"/>
                <a:cs typeface="Times New Roman" pitchFamily="18" charset="0"/>
              </a:rPr>
              <a:t> St.</a:t>
            </a:r>
          </a:p>
        </p:txBody>
      </p:sp>
      <p:sp>
        <p:nvSpPr>
          <p:cNvPr id="34820" name="Line 4"/>
          <p:cNvSpPr>
            <a:spLocks noChangeShapeType="1"/>
          </p:cNvSpPr>
          <p:nvPr/>
        </p:nvSpPr>
        <p:spPr bwMode="auto">
          <a:xfrm>
            <a:off x="4038600" y="4343400"/>
            <a:ext cx="1447800" cy="0"/>
          </a:xfrm>
          <a:prstGeom prst="line">
            <a:avLst/>
          </a:prstGeom>
          <a:noFill/>
          <a:ln w="19050">
            <a:solidFill>
              <a:schemeClr val="bg1"/>
            </a:solidFill>
            <a:round/>
            <a:headEnd/>
            <a:tailEnd/>
          </a:ln>
        </p:spPr>
        <p:txBody>
          <a:bodyPr/>
          <a:lstStyle/>
          <a:p>
            <a:endParaRPr lang="en-IN"/>
          </a:p>
        </p:txBody>
      </p:sp>
      <p:sp>
        <p:nvSpPr>
          <p:cNvPr id="34821" name="Line 5"/>
          <p:cNvSpPr>
            <a:spLocks noChangeShapeType="1"/>
          </p:cNvSpPr>
          <p:nvPr/>
        </p:nvSpPr>
        <p:spPr bwMode="auto">
          <a:xfrm>
            <a:off x="4800600" y="2362200"/>
            <a:ext cx="3581400" cy="0"/>
          </a:xfrm>
          <a:prstGeom prst="line">
            <a:avLst/>
          </a:prstGeom>
          <a:noFill/>
          <a:ln w="19050">
            <a:solidFill>
              <a:schemeClr val="bg1"/>
            </a:solidFill>
            <a:round/>
            <a:headEnd/>
            <a:tailEnd/>
          </a:ln>
        </p:spPr>
        <p:txBody>
          <a:bodyPr/>
          <a:lstStyle/>
          <a:p>
            <a:endParaRPr lang="en-IN"/>
          </a:p>
        </p:txBody>
      </p:sp>
      <p:sp>
        <p:nvSpPr>
          <p:cNvPr id="34822" name="Line 6"/>
          <p:cNvSpPr>
            <a:spLocks noChangeShapeType="1"/>
          </p:cNvSpPr>
          <p:nvPr/>
        </p:nvSpPr>
        <p:spPr bwMode="auto">
          <a:xfrm>
            <a:off x="685800" y="2362200"/>
            <a:ext cx="3581400" cy="0"/>
          </a:xfrm>
          <a:prstGeom prst="line">
            <a:avLst/>
          </a:prstGeom>
          <a:noFill/>
          <a:ln w="19050">
            <a:solidFill>
              <a:schemeClr val="bg1"/>
            </a:solidFill>
            <a:round/>
            <a:headEnd/>
            <a:tailEnd/>
          </a:ln>
        </p:spPr>
        <p:txBody>
          <a:bodyPr/>
          <a:lstStyle/>
          <a:p>
            <a:endParaRPr lang="en-I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89" name="Group 45"/>
          <p:cNvGraphicFramePr>
            <a:graphicFrameLocks noGrp="1"/>
          </p:cNvGraphicFramePr>
          <p:nvPr/>
        </p:nvGraphicFramePr>
        <p:xfrm>
          <a:off x="609600" y="1371600"/>
          <a:ext cx="7924800" cy="4434840"/>
        </p:xfrm>
        <a:graphic>
          <a:graphicData uri="http://schemas.openxmlformats.org/drawingml/2006/table">
            <a:tbl>
              <a:tblPr/>
              <a:tblGrid>
                <a:gridCol w="1541463">
                  <a:extLst>
                    <a:ext uri="{9D8B030D-6E8A-4147-A177-3AD203B41FA5}">
                      <a16:colId xmlns:a16="http://schemas.microsoft.com/office/drawing/2014/main" val="20000"/>
                    </a:ext>
                  </a:extLst>
                </a:gridCol>
                <a:gridCol w="187325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2884487">
                  <a:extLst>
                    <a:ext uri="{9D8B030D-6E8A-4147-A177-3AD203B41FA5}">
                      <a16:colId xmlns:a16="http://schemas.microsoft.com/office/drawing/2014/main" val="20003"/>
                    </a:ext>
                  </a:extLst>
                </a:gridCol>
              </a:tblGrid>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Times New Roman" pitchFamily="1" charset="0"/>
                          <a:ea typeface="Arial" pitchFamily="1" charset="0"/>
                          <a:cs typeface="Arial" pitchFamily="1" charset="0"/>
                        </a:rPr>
                        <a:t>Type of Radiation</a:t>
                      </a:r>
                      <a:endParaRPr kumimoji="0" lang="en-US" sz="1800" b="0" i="0" u="sng"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Times New Roman" pitchFamily="1" charset="0"/>
                          <a:ea typeface="Arial" pitchFamily="1" charset="0"/>
                          <a:cs typeface="Arial" pitchFamily="1" charset="0"/>
                        </a:rPr>
                        <a:t>Frequency Range (Hz)</a:t>
                      </a:r>
                      <a:endParaRPr kumimoji="0" lang="en-US" sz="1800" b="0" i="0" u="sng"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Times New Roman" pitchFamily="1" charset="0"/>
                          <a:ea typeface="Arial" pitchFamily="1" charset="0"/>
                          <a:cs typeface="Arial" pitchFamily="1" charset="0"/>
                        </a:rPr>
                        <a:t>Wavelength Range</a:t>
                      </a:r>
                      <a:endParaRPr kumimoji="0" lang="en-US" sz="1800" b="0" i="0" u="sng"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Times New Roman" pitchFamily="1" charset="0"/>
                          <a:ea typeface="Arial" pitchFamily="1" charset="0"/>
                          <a:cs typeface="Arial" pitchFamily="1" charset="0"/>
                        </a:rPr>
                        <a:t>Type of Transition</a:t>
                      </a:r>
                      <a:endParaRPr kumimoji="0" lang="en-US" sz="1800" b="0" i="0" u="sng"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gamma-rays</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10</a:t>
                      </a:r>
                      <a:r>
                        <a:rPr kumimoji="0" lang="en-US" sz="1800" b="0" i="0" u="none" strike="noStrike" cap="none" normalizeH="0" baseline="30000">
                          <a:ln>
                            <a:noFill/>
                          </a:ln>
                          <a:solidFill>
                            <a:schemeClr val="tx1"/>
                          </a:solidFill>
                          <a:effectLst/>
                          <a:latin typeface="Times New Roman" pitchFamily="1" charset="0"/>
                          <a:ea typeface="Arial" pitchFamily="1" charset="0"/>
                          <a:cs typeface="Arial" pitchFamily="1" charset="0"/>
                        </a:rPr>
                        <a:t>20</a:t>
                      </a: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-10</a:t>
                      </a:r>
                      <a:r>
                        <a:rPr kumimoji="0" lang="en-US" sz="1800" b="0" i="0" u="none" strike="noStrike" cap="none" normalizeH="0" baseline="30000">
                          <a:ln>
                            <a:noFill/>
                          </a:ln>
                          <a:solidFill>
                            <a:schemeClr val="tx1"/>
                          </a:solidFill>
                          <a:effectLst/>
                          <a:latin typeface="Times New Roman" pitchFamily="1" charset="0"/>
                          <a:ea typeface="Arial" pitchFamily="1" charset="0"/>
                          <a:cs typeface="Arial" pitchFamily="1" charset="0"/>
                        </a:rPr>
                        <a:t>24</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&lt;1 pm</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nuclear</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X-rays</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10</a:t>
                      </a:r>
                      <a:r>
                        <a:rPr kumimoji="0" lang="en-US" sz="1800" b="0" i="0" u="none" strike="noStrike" cap="none" normalizeH="0" baseline="30000">
                          <a:ln>
                            <a:noFill/>
                          </a:ln>
                          <a:solidFill>
                            <a:schemeClr val="tx1"/>
                          </a:solidFill>
                          <a:effectLst/>
                          <a:latin typeface="Times New Roman" pitchFamily="1" charset="0"/>
                          <a:ea typeface="Arial" pitchFamily="1" charset="0"/>
                          <a:cs typeface="Arial" pitchFamily="1" charset="0"/>
                        </a:rPr>
                        <a:t>17</a:t>
                      </a: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-10</a:t>
                      </a:r>
                      <a:r>
                        <a:rPr kumimoji="0" lang="en-US" sz="1800" b="0" i="0" u="none" strike="noStrike" cap="none" normalizeH="0" baseline="30000">
                          <a:ln>
                            <a:noFill/>
                          </a:ln>
                          <a:solidFill>
                            <a:schemeClr val="tx1"/>
                          </a:solidFill>
                          <a:effectLst/>
                          <a:latin typeface="Times New Roman" pitchFamily="1" charset="0"/>
                          <a:ea typeface="Arial" pitchFamily="1" charset="0"/>
                          <a:cs typeface="Arial" pitchFamily="1" charset="0"/>
                        </a:rPr>
                        <a:t>20</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1 nm-1 pm</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inner electron</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ultraviolet</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10</a:t>
                      </a:r>
                      <a:r>
                        <a:rPr kumimoji="0" lang="en-US" sz="1800" b="0" i="0" u="none" strike="noStrike" cap="none" normalizeH="0" baseline="30000">
                          <a:ln>
                            <a:noFill/>
                          </a:ln>
                          <a:solidFill>
                            <a:schemeClr val="tx1"/>
                          </a:solidFill>
                          <a:effectLst/>
                          <a:latin typeface="Times New Roman" pitchFamily="1" charset="0"/>
                          <a:ea typeface="Arial" pitchFamily="1" charset="0"/>
                          <a:cs typeface="Arial" pitchFamily="1" charset="0"/>
                        </a:rPr>
                        <a:t>15</a:t>
                      </a: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-10</a:t>
                      </a:r>
                      <a:r>
                        <a:rPr kumimoji="0" lang="en-US" sz="1800" b="0" i="0" u="none" strike="noStrike" cap="none" normalizeH="0" baseline="30000">
                          <a:ln>
                            <a:noFill/>
                          </a:ln>
                          <a:solidFill>
                            <a:schemeClr val="tx1"/>
                          </a:solidFill>
                          <a:effectLst/>
                          <a:latin typeface="Times New Roman" pitchFamily="1" charset="0"/>
                          <a:ea typeface="Arial" pitchFamily="1" charset="0"/>
                          <a:cs typeface="Arial" pitchFamily="1" charset="0"/>
                        </a:rPr>
                        <a:t>17</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400 nm-1 nm</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outer electron</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 charset="0"/>
                          <a:ea typeface="Arial" pitchFamily="1" charset="0"/>
                          <a:cs typeface="Arial" pitchFamily="1" charset="0"/>
                        </a:rPr>
                        <a:t>visible</a:t>
                      </a:r>
                      <a:endParaRPr kumimoji="0" lang="en-US" sz="1800" b="1" i="0" u="none" strike="noStrike" cap="none" normalizeH="0" baseline="0">
                        <a:ln>
                          <a:noFill/>
                        </a:ln>
                        <a:solidFill>
                          <a:srgbClr val="FF0000"/>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 charset="0"/>
                          <a:ea typeface="Arial" pitchFamily="1" charset="0"/>
                          <a:cs typeface="Arial" pitchFamily="1" charset="0"/>
                        </a:rPr>
                        <a:t>4-7.5x10</a:t>
                      </a:r>
                      <a:r>
                        <a:rPr kumimoji="0" lang="en-US" sz="1800" b="1" i="0" u="none" strike="noStrike" cap="none" normalizeH="0" baseline="30000">
                          <a:ln>
                            <a:noFill/>
                          </a:ln>
                          <a:solidFill>
                            <a:srgbClr val="FF0000"/>
                          </a:solidFill>
                          <a:effectLst/>
                          <a:latin typeface="Times New Roman" pitchFamily="1" charset="0"/>
                          <a:ea typeface="Arial" pitchFamily="1" charset="0"/>
                          <a:cs typeface="Arial" pitchFamily="1" charset="0"/>
                        </a:rPr>
                        <a:t>14</a:t>
                      </a:r>
                      <a:endParaRPr kumimoji="0" lang="en-US" sz="1800" b="1" i="0" u="none" strike="noStrike" cap="none" normalizeH="0" baseline="0">
                        <a:ln>
                          <a:noFill/>
                        </a:ln>
                        <a:solidFill>
                          <a:srgbClr val="FF0000"/>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 charset="0"/>
                          <a:ea typeface="Arial" pitchFamily="1" charset="0"/>
                          <a:cs typeface="Arial" pitchFamily="1" charset="0"/>
                        </a:rPr>
                        <a:t>750 nm-400 nm</a:t>
                      </a:r>
                      <a:endParaRPr kumimoji="0" lang="en-US" sz="1800" b="1" i="0" u="none" strike="noStrike" cap="none" normalizeH="0" baseline="0">
                        <a:ln>
                          <a:noFill/>
                        </a:ln>
                        <a:solidFill>
                          <a:srgbClr val="FF0000"/>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 charset="0"/>
                          <a:ea typeface="Arial" pitchFamily="1" charset="0"/>
                          <a:cs typeface="Arial" pitchFamily="1" charset="0"/>
                        </a:rPr>
                        <a:t>outer electron</a:t>
                      </a:r>
                      <a:endParaRPr kumimoji="0" lang="en-US" sz="1800" b="1" i="0" u="none" strike="noStrike" cap="none" normalizeH="0" baseline="0">
                        <a:ln>
                          <a:noFill/>
                        </a:ln>
                        <a:solidFill>
                          <a:srgbClr val="FF0000"/>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near-infrared</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1x10</a:t>
                      </a:r>
                      <a:r>
                        <a:rPr kumimoji="0" lang="en-US" sz="1800" b="0" i="0" u="none" strike="noStrike" cap="none" normalizeH="0" baseline="30000">
                          <a:ln>
                            <a:noFill/>
                          </a:ln>
                          <a:solidFill>
                            <a:schemeClr val="tx1"/>
                          </a:solidFill>
                          <a:effectLst/>
                          <a:latin typeface="Times New Roman" pitchFamily="1" charset="0"/>
                          <a:ea typeface="Arial" pitchFamily="1" charset="0"/>
                          <a:cs typeface="Arial" pitchFamily="1" charset="0"/>
                        </a:rPr>
                        <a:t>14</a:t>
                      </a: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-4x10</a:t>
                      </a:r>
                      <a:r>
                        <a:rPr kumimoji="0" lang="en-US" sz="1800" b="0" i="0" u="none" strike="noStrike" cap="none" normalizeH="0" baseline="30000">
                          <a:ln>
                            <a:noFill/>
                          </a:ln>
                          <a:solidFill>
                            <a:schemeClr val="tx1"/>
                          </a:solidFill>
                          <a:effectLst/>
                          <a:latin typeface="Times New Roman" pitchFamily="1" charset="0"/>
                          <a:ea typeface="Arial" pitchFamily="1" charset="0"/>
                          <a:cs typeface="Arial" pitchFamily="1" charset="0"/>
                        </a:rPr>
                        <a:t>14</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2.5 µm-750 nm</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outer electron molecular vibrations</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infrared</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10</a:t>
                      </a:r>
                      <a:r>
                        <a:rPr kumimoji="0" lang="en-US" sz="1800" b="0" i="0" u="none" strike="noStrike" cap="none" normalizeH="0" baseline="30000">
                          <a:ln>
                            <a:noFill/>
                          </a:ln>
                          <a:solidFill>
                            <a:schemeClr val="tx1"/>
                          </a:solidFill>
                          <a:effectLst/>
                          <a:latin typeface="Times New Roman" pitchFamily="1" charset="0"/>
                          <a:ea typeface="Arial" pitchFamily="1" charset="0"/>
                          <a:cs typeface="Arial" pitchFamily="1" charset="0"/>
                        </a:rPr>
                        <a:t>13</a:t>
                      </a: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-10</a:t>
                      </a:r>
                      <a:r>
                        <a:rPr kumimoji="0" lang="en-US" sz="1800" b="0" i="0" u="none" strike="noStrike" cap="none" normalizeH="0" baseline="30000">
                          <a:ln>
                            <a:noFill/>
                          </a:ln>
                          <a:solidFill>
                            <a:schemeClr val="tx1"/>
                          </a:solidFill>
                          <a:effectLst/>
                          <a:latin typeface="Times New Roman" pitchFamily="1" charset="0"/>
                          <a:ea typeface="Arial" pitchFamily="1" charset="0"/>
                          <a:cs typeface="Arial" pitchFamily="1" charset="0"/>
                        </a:rPr>
                        <a:t>14</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25 µm-2.5 µm</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molecular vibrations</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microwaves</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3x10</a:t>
                      </a:r>
                      <a:r>
                        <a:rPr kumimoji="0" lang="en-US" sz="1800" b="0" i="0" u="none" strike="noStrike" cap="none" normalizeH="0" baseline="30000">
                          <a:ln>
                            <a:noFill/>
                          </a:ln>
                          <a:solidFill>
                            <a:schemeClr val="tx1"/>
                          </a:solidFill>
                          <a:effectLst/>
                          <a:latin typeface="Times New Roman" pitchFamily="1" charset="0"/>
                          <a:ea typeface="Arial" pitchFamily="1" charset="0"/>
                          <a:cs typeface="Arial" pitchFamily="1" charset="0"/>
                        </a:rPr>
                        <a:t>11</a:t>
                      </a: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-10</a:t>
                      </a:r>
                      <a:r>
                        <a:rPr kumimoji="0" lang="en-US" sz="1800" b="0" i="0" u="none" strike="noStrike" cap="none" normalizeH="0" baseline="30000">
                          <a:ln>
                            <a:noFill/>
                          </a:ln>
                          <a:solidFill>
                            <a:schemeClr val="tx1"/>
                          </a:solidFill>
                          <a:effectLst/>
                          <a:latin typeface="Times New Roman" pitchFamily="1" charset="0"/>
                          <a:ea typeface="Arial" pitchFamily="1" charset="0"/>
                          <a:cs typeface="Arial" pitchFamily="1" charset="0"/>
                        </a:rPr>
                        <a:t>13</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1 mm-25 µm</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molecular rotations,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electron spin flips*</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radio waves</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&lt;3x10</a:t>
                      </a:r>
                      <a:r>
                        <a:rPr kumimoji="0" lang="en-US" sz="1800" b="0" i="0" u="none" strike="noStrike" cap="none" normalizeH="0" baseline="30000">
                          <a:ln>
                            <a:noFill/>
                          </a:ln>
                          <a:solidFill>
                            <a:schemeClr val="tx1"/>
                          </a:solidFill>
                          <a:effectLst/>
                          <a:latin typeface="Times New Roman" pitchFamily="1" charset="0"/>
                          <a:ea typeface="Arial" pitchFamily="1" charset="0"/>
                          <a:cs typeface="Arial" pitchFamily="1" charset="0"/>
                        </a:rPr>
                        <a:t>11</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&gt;1 mm</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 charset="0"/>
                          <a:ea typeface="Arial" pitchFamily="1" charset="0"/>
                          <a:cs typeface="Arial" pitchFamily="1" charset="0"/>
                        </a:rPr>
                        <a:t>nuclear spin flips*</a:t>
                      </a:r>
                      <a:endParaRPr kumimoji="0" lang="en-US" sz="1800" b="0" i="0" u="none" strike="noStrike" cap="none" normalizeH="0" baseline="0">
                        <a:ln>
                          <a:noFill/>
                        </a:ln>
                        <a:solidFill>
                          <a:schemeClr val="tx1"/>
                        </a:solidFill>
                        <a:effectLst/>
                        <a:latin typeface="Times New Roman" pitchFamily="1"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6183" name="Rectangle 43"/>
          <p:cNvSpPr>
            <a:spLocks noChangeArrowheads="1"/>
          </p:cNvSpPr>
          <p:nvPr/>
        </p:nvSpPr>
        <p:spPr bwMode="auto">
          <a:xfrm>
            <a:off x="1516063" y="457200"/>
            <a:ext cx="6111875" cy="701675"/>
          </a:xfrm>
          <a:prstGeom prst="rect">
            <a:avLst/>
          </a:prstGeom>
          <a:noFill/>
          <a:ln w="9525">
            <a:noFill/>
            <a:miter lim="800000"/>
            <a:headEnd/>
            <a:tailEnd/>
          </a:ln>
          <a:effectLst/>
        </p:spPr>
        <p:txBody>
          <a:bodyPr wrap="none" anchor="ctr">
            <a:prstTxWarp prst="textNoShape">
              <a:avLst/>
            </a:prstTxWarp>
            <a:spAutoFit/>
          </a:bodyPr>
          <a:lstStyle/>
          <a:p>
            <a:r>
              <a:rPr lang="en-US" sz="4000" b="1" u="sng">
                <a:solidFill>
                  <a:srgbClr val="3333FF"/>
                </a:solidFill>
                <a:latin typeface="Times New Roman" pitchFamily="1" charset="0"/>
              </a:rPr>
              <a:t>Electromagnetic Spectrum</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avelength"/>
          <p:cNvPicPr>
            <a:picLocks noChangeAspect="1" noChangeArrowheads="1"/>
          </p:cNvPicPr>
          <p:nvPr/>
        </p:nvPicPr>
        <p:blipFill>
          <a:blip r:embed="rId3" cstate="print"/>
          <a:srcRect/>
          <a:stretch>
            <a:fillRect/>
          </a:stretch>
        </p:blipFill>
        <p:spPr bwMode="auto">
          <a:xfrm>
            <a:off x="2233613" y="2590800"/>
            <a:ext cx="4675187" cy="2248486"/>
          </a:xfrm>
          <a:prstGeom prst="rect">
            <a:avLst/>
          </a:prstGeom>
          <a:noFill/>
          <a:ln w="9525">
            <a:noFill/>
            <a:miter lim="800000"/>
            <a:headEnd/>
            <a:tailEnd/>
          </a:ln>
        </p:spPr>
      </p:pic>
      <p:sp>
        <p:nvSpPr>
          <p:cNvPr id="7171" name="Rectangle 3"/>
          <p:cNvSpPr>
            <a:spLocks noChangeArrowheads="1"/>
          </p:cNvSpPr>
          <p:nvPr/>
        </p:nvSpPr>
        <p:spPr bwMode="auto">
          <a:xfrm>
            <a:off x="2086414" y="4835770"/>
            <a:ext cx="4914900" cy="915988"/>
          </a:xfrm>
          <a:prstGeom prst="rect">
            <a:avLst/>
          </a:prstGeom>
          <a:noFill/>
          <a:ln w="9525">
            <a:noFill/>
            <a:miter lim="800000"/>
            <a:headEnd/>
            <a:tailEnd/>
          </a:ln>
          <a:effectLst/>
        </p:spPr>
        <p:txBody>
          <a:bodyPr anchor="ctr">
            <a:prstTxWarp prst="textNoShape">
              <a:avLst/>
            </a:prstTxWarp>
          </a:bodyPr>
          <a:lstStyle/>
          <a:p>
            <a:pPr marL="342900" indent="-342900">
              <a:buFont typeface="Arial" pitchFamily="1" charset="0"/>
              <a:buAutoNum type="alphaLcParenBoth"/>
            </a:pPr>
            <a:r>
              <a:rPr lang="en-US" sz="2400" i="1" dirty="0">
                <a:latin typeface="Times New Roman" pitchFamily="1" charset="0"/>
              </a:rPr>
              <a:t> longer wavelength, lower energy; </a:t>
            </a:r>
          </a:p>
          <a:p>
            <a:pPr marL="342900" indent="-342900">
              <a:buFont typeface="Arial" pitchFamily="1" charset="0"/>
              <a:buAutoNum type="alphaLcParenBoth"/>
            </a:pPr>
            <a:r>
              <a:rPr lang="en-US" sz="2400" i="1" dirty="0">
                <a:latin typeface="Times New Roman" pitchFamily="1" charset="0"/>
              </a:rPr>
              <a:t> shorter wavelength, higher energy.</a:t>
            </a:r>
            <a:endParaRPr lang="en-US" sz="2400" dirty="0">
              <a:latin typeface="Times New Roman" pitchFamily="1" charset="0"/>
            </a:endParaRPr>
          </a:p>
        </p:txBody>
      </p:sp>
      <p:sp>
        <p:nvSpPr>
          <p:cNvPr id="7172" name="Text Box 8"/>
          <p:cNvSpPr txBox="1">
            <a:spLocks noChangeArrowheads="1"/>
          </p:cNvSpPr>
          <p:nvPr/>
        </p:nvSpPr>
        <p:spPr bwMode="auto">
          <a:xfrm>
            <a:off x="457200" y="457200"/>
            <a:ext cx="8077200" cy="1917700"/>
          </a:xfrm>
          <a:prstGeom prst="rect">
            <a:avLst/>
          </a:prstGeom>
          <a:noFill/>
          <a:ln w="9525">
            <a:noFill/>
            <a:miter lim="800000"/>
            <a:headEnd/>
            <a:tailEnd/>
          </a:ln>
          <a:effectLst/>
        </p:spPr>
        <p:txBody>
          <a:bodyPr>
            <a:prstTxWarp prst="textNoShape">
              <a:avLst/>
            </a:prstTxWarp>
            <a:spAutoFit/>
          </a:bodyPr>
          <a:lstStyle/>
          <a:p>
            <a:r>
              <a:rPr lang="en-US" sz="2400" b="1" u="sng" dirty="0">
                <a:solidFill>
                  <a:srgbClr val="FF0000"/>
                </a:solidFill>
                <a:latin typeface="Times New Roman" pitchFamily="1" charset="0"/>
              </a:rPr>
              <a:t>Electromagnetic radiation</a:t>
            </a:r>
            <a:r>
              <a:rPr lang="en-US" sz="2400" dirty="0">
                <a:latin typeface="Times New Roman" pitchFamily="1" charset="0"/>
              </a:rPr>
              <a:t> is characterized by its </a:t>
            </a:r>
          </a:p>
          <a:p>
            <a:r>
              <a:rPr lang="en-US" sz="2400" dirty="0">
                <a:latin typeface="Times New Roman" pitchFamily="1" charset="0"/>
              </a:rPr>
              <a:t>	wavelength, </a:t>
            </a:r>
            <a:r>
              <a:rPr lang="en-US" sz="2400" dirty="0">
                <a:latin typeface="Times New Roman" pitchFamily="1" charset="0"/>
                <a:sym typeface="Symbol" pitchFamily="1" charset="2"/>
              </a:rPr>
              <a:t></a:t>
            </a:r>
            <a:r>
              <a:rPr lang="en-US" sz="2400" dirty="0">
                <a:latin typeface="Times New Roman" pitchFamily="1" charset="0"/>
              </a:rPr>
              <a:t>, Frequency, </a:t>
            </a:r>
            <a:r>
              <a:rPr lang="en-US" sz="2400" dirty="0">
                <a:latin typeface="Times New Roman" pitchFamily="1" charset="0"/>
                <a:sym typeface="Symbol" pitchFamily="1" charset="2"/>
              </a:rPr>
              <a:t></a:t>
            </a:r>
            <a:r>
              <a:rPr lang="en-US" sz="2400" dirty="0">
                <a:latin typeface="Times New Roman" pitchFamily="1" charset="0"/>
              </a:rPr>
              <a:t> and energy, E:</a:t>
            </a:r>
          </a:p>
          <a:p>
            <a:endParaRPr lang="en-US" sz="1200" dirty="0">
              <a:latin typeface="Times New Roman" pitchFamily="1" charset="0"/>
            </a:endParaRPr>
          </a:p>
          <a:p>
            <a:pPr algn="ctr"/>
            <a:r>
              <a:rPr lang="en-US" sz="2400" b="1" dirty="0">
                <a:solidFill>
                  <a:srgbClr val="3333FF"/>
                </a:solidFill>
                <a:latin typeface="Times New Roman" pitchFamily="1" charset="0"/>
              </a:rPr>
              <a:t>E = h</a:t>
            </a:r>
            <a:r>
              <a:rPr lang="en-US" sz="2400" b="1" dirty="0">
                <a:solidFill>
                  <a:srgbClr val="3333FF"/>
                </a:solidFill>
                <a:latin typeface="Times New Roman" pitchFamily="1" charset="0"/>
                <a:sym typeface="Symbol" pitchFamily="1" charset="2"/>
              </a:rPr>
              <a:t></a:t>
            </a:r>
            <a:r>
              <a:rPr lang="en-US" sz="2400" b="1" dirty="0">
                <a:solidFill>
                  <a:srgbClr val="3333FF"/>
                </a:solidFill>
                <a:latin typeface="Times New Roman" pitchFamily="1" charset="0"/>
              </a:rPr>
              <a:t>= </a:t>
            </a:r>
            <a:r>
              <a:rPr lang="en-US" sz="2400" b="1" dirty="0" err="1">
                <a:solidFill>
                  <a:srgbClr val="3333FF"/>
                </a:solidFill>
                <a:latin typeface="Times New Roman" pitchFamily="1" charset="0"/>
              </a:rPr>
              <a:t>hc</a:t>
            </a:r>
            <a:r>
              <a:rPr lang="en-US" sz="2400" b="1" dirty="0">
                <a:solidFill>
                  <a:srgbClr val="3333FF"/>
                </a:solidFill>
                <a:latin typeface="Times New Roman" pitchFamily="1" charset="0"/>
              </a:rPr>
              <a:t> / </a:t>
            </a:r>
            <a:r>
              <a:rPr lang="en-US" sz="2400" b="1" dirty="0">
                <a:solidFill>
                  <a:srgbClr val="3333FF"/>
                </a:solidFill>
                <a:latin typeface="Times New Roman" pitchFamily="1" charset="0"/>
                <a:sym typeface="Symbol" pitchFamily="1" charset="2"/>
              </a:rPr>
              <a:t></a:t>
            </a:r>
            <a:r>
              <a:rPr lang="en-US" sz="2400" b="1" dirty="0">
                <a:solidFill>
                  <a:srgbClr val="3333FF"/>
                </a:solidFill>
                <a:latin typeface="Times New Roman" pitchFamily="1" charset="0"/>
              </a:rPr>
              <a:t>  	c = </a:t>
            </a:r>
            <a:r>
              <a:rPr lang="en-US" sz="2400" b="1" dirty="0">
                <a:solidFill>
                  <a:srgbClr val="3333FF"/>
                </a:solidFill>
                <a:latin typeface="Times New Roman" pitchFamily="1" charset="0"/>
                <a:sym typeface="Symbol" pitchFamily="1" charset="2"/>
              </a:rPr>
              <a:t> </a:t>
            </a:r>
          </a:p>
          <a:p>
            <a:pPr algn="ctr"/>
            <a:endParaRPr lang="en-US" sz="1200" b="1" dirty="0">
              <a:solidFill>
                <a:srgbClr val="3333FF"/>
              </a:solidFill>
              <a:latin typeface="Times New Roman" pitchFamily="1" charset="0"/>
              <a:sym typeface="Symbol" pitchFamily="1" charset="2"/>
            </a:endParaRPr>
          </a:p>
          <a:p>
            <a:pPr algn="ctr"/>
            <a:r>
              <a:rPr lang="en-US" sz="2400" dirty="0">
                <a:latin typeface="Times New Roman" pitchFamily="1" charset="0"/>
              </a:rPr>
              <a:t>Where h = Planck’s constant  &amp;  c = speed of light in a vacuum.</a:t>
            </a:r>
          </a:p>
        </p:txBody>
      </p:sp>
      <p:sp>
        <p:nvSpPr>
          <p:cNvPr id="5" name="Text Box 8"/>
          <p:cNvSpPr txBox="1">
            <a:spLocks noChangeArrowheads="1"/>
          </p:cNvSpPr>
          <p:nvPr/>
        </p:nvSpPr>
        <p:spPr bwMode="auto">
          <a:xfrm>
            <a:off x="492369" y="5739618"/>
            <a:ext cx="8156331" cy="769441"/>
          </a:xfrm>
          <a:prstGeom prst="rect">
            <a:avLst/>
          </a:prstGeom>
          <a:noFill/>
          <a:ln w="9525">
            <a:solidFill>
              <a:srgbClr val="3333FF"/>
            </a:solidFill>
            <a:miter lim="800000"/>
            <a:headEnd/>
            <a:tailEnd/>
          </a:ln>
          <a:effectLst/>
        </p:spPr>
        <p:txBody>
          <a:bodyPr wrap="square">
            <a:prstTxWarp prst="textNoShape">
              <a:avLst/>
            </a:prstTxWarp>
            <a:spAutoFit/>
          </a:bodyPr>
          <a:lstStyle/>
          <a:p>
            <a:pPr algn="just"/>
            <a:r>
              <a:rPr lang="en-US" sz="2200" b="1" u="sng" dirty="0">
                <a:latin typeface="Times New Roman" pitchFamily="1" charset="0"/>
              </a:rPr>
              <a:t>Note:</a:t>
            </a:r>
            <a:r>
              <a:rPr lang="en-US" sz="2200" dirty="0">
                <a:latin typeface="Times New Roman" pitchFamily="1" charset="0"/>
              </a:rPr>
              <a:t>  Frequency (</a:t>
            </a:r>
            <a:r>
              <a:rPr lang="el-GR" sz="2200" dirty="0">
                <a:latin typeface="Times New Roman" pitchFamily="1" charset="0"/>
                <a:ea typeface="Times New Roman" pitchFamily="1" charset="0"/>
                <a:cs typeface="Times New Roman" pitchFamily="1" charset="0"/>
              </a:rPr>
              <a:t>υ</a:t>
            </a:r>
            <a:r>
              <a:rPr lang="en-US" sz="2200" dirty="0">
                <a:latin typeface="Times New Roman" pitchFamily="1" charset="0"/>
                <a:ea typeface="Times New Roman" pitchFamily="1" charset="0"/>
                <a:cs typeface="Times New Roman" pitchFamily="1" charset="0"/>
              </a:rPr>
              <a:t>) </a:t>
            </a:r>
            <a:r>
              <a:rPr lang="en-US" sz="2200" dirty="0">
                <a:latin typeface="Times New Roman" pitchFamily="1" charset="0"/>
              </a:rPr>
              <a:t>and Energy (E) are directly proportional </a:t>
            </a:r>
          </a:p>
          <a:p>
            <a:pPr algn="just"/>
            <a:r>
              <a:rPr lang="en-US" sz="2200" dirty="0">
                <a:latin typeface="Times New Roman" pitchFamily="1" charset="0"/>
              </a:rPr>
              <a:t>whereas Frequency (</a:t>
            </a:r>
            <a:r>
              <a:rPr lang="el-GR" sz="2200" dirty="0">
                <a:latin typeface="Times New Roman" pitchFamily="1" charset="0"/>
                <a:ea typeface="Times New Roman" pitchFamily="1" charset="0"/>
                <a:cs typeface="Times New Roman" pitchFamily="1" charset="0"/>
              </a:rPr>
              <a:t>υ</a:t>
            </a:r>
            <a:r>
              <a:rPr lang="en-US" sz="2200" dirty="0">
                <a:latin typeface="Times New Roman" pitchFamily="1" charset="0"/>
                <a:ea typeface="Times New Roman" pitchFamily="1" charset="0"/>
                <a:cs typeface="Times New Roman" pitchFamily="1" charset="0"/>
              </a:rPr>
              <a:t>) </a:t>
            </a:r>
            <a:r>
              <a:rPr lang="en-US" sz="2200" dirty="0">
                <a:latin typeface="Times New Roman" pitchFamily="1" charset="0"/>
              </a:rPr>
              <a:t>and Wavelength (</a:t>
            </a:r>
            <a:r>
              <a:rPr lang="el-GR" sz="2200" dirty="0">
                <a:latin typeface="Times New Roman" pitchFamily="1" charset="0"/>
                <a:ea typeface="Times New Roman" pitchFamily="1" charset="0"/>
                <a:cs typeface="Times New Roman" pitchFamily="1" charset="0"/>
              </a:rPr>
              <a:t>λ</a:t>
            </a:r>
            <a:r>
              <a:rPr lang="en-US" sz="2200" dirty="0">
                <a:latin typeface="Times New Roman" pitchFamily="1" charset="0"/>
                <a:ea typeface="Times New Roman" pitchFamily="1" charset="0"/>
                <a:cs typeface="Times New Roman" pitchFamily="1" charset="0"/>
              </a:rPr>
              <a:t>) </a:t>
            </a:r>
            <a:r>
              <a:rPr lang="en-US" sz="2200" dirty="0">
                <a:latin typeface="Times New Roman" pitchFamily="1" charset="0"/>
              </a:rPr>
              <a:t>are inversely proportional.</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6" name="Rectangle 10"/>
          <p:cNvSpPr>
            <a:spLocks noGrp="1" noChangeArrowheads="1"/>
          </p:cNvSpPr>
          <p:nvPr>
            <p:ph type="title"/>
          </p:nvPr>
        </p:nvSpPr>
        <p:spPr>
          <a:xfrm>
            <a:off x="1447800" y="474663"/>
            <a:ext cx="6303498" cy="515937"/>
          </a:xfrm>
        </p:spPr>
        <p:txBody>
          <a:bodyPr/>
          <a:lstStyle/>
          <a:p>
            <a:pPr>
              <a:defRPr/>
            </a:pPr>
            <a:r>
              <a:rPr lang="en-US" altLang="en-US" sz="4000" b="1" dirty="0">
                <a:solidFill>
                  <a:schemeClr val="accent2"/>
                </a:solidFill>
                <a:effectLst>
                  <a:outerShdw blurRad="38100" dist="38100" dir="2700000" algn="tl">
                    <a:srgbClr val="000000"/>
                  </a:outerShdw>
                </a:effectLst>
                <a:latin typeface="Arial" charset="0"/>
              </a:rPr>
              <a:t>Light &amp; Matter</a:t>
            </a:r>
          </a:p>
        </p:txBody>
      </p:sp>
      <p:graphicFrame>
        <p:nvGraphicFramePr>
          <p:cNvPr id="75789" name="Object 13">
            <a:hlinkClick r:id="" action="ppaction://ole?verb=0"/>
          </p:cNvPr>
          <p:cNvGraphicFramePr>
            <a:graphicFrameLocks noGrp="1"/>
          </p:cNvGraphicFramePr>
          <p:nvPr>
            <p:ph sz="half" idx="1"/>
          </p:nvPr>
        </p:nvGraphicFramePr>
        <p:xfrm>
          <a:off x="955675" y="1565275"/>
          <a:ext cx="1676400" cy="1800225"/>
        </p:xfrm>
        <a:graphic>
          <a:graphicData uri="http://schemas.openxmlformats.org/presentationml/2006/ole">
            <mc:AlternateContent xmlns:mc="http://schemas.openxmlformats.org/markup-compatibility/2006">
              <mc:Choice xmlns:v="urn:schemas-microsoft-com:vml" Requires="v">
                <p:oleObj name="Clip" r:id="rId2" imgW="5646738" imgH="5175250" progId="">
                  <p:embed/>
                </p:oleObj>
              </mc:Choice>
              <mc:Fallback>
                <p:oleObj name="Clip" r:id="rId2" imgW="5646738" imgH="5175250" progId="">
                  <p:embed/>
                  <p:pic>
                    <p:nvPicPr>
                      <p:cNvPr id="0" name="Object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1565275"/>
                        <a:ext cx="1676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87" name="Text Box 11"/>
          <p:cNvSpPr txBox="1">
            <a:spLocks noChangeArrowheads="1"/>
          </p:cNvSpPr>
          <p:nvPr/>
        </p:nvSpPr>
        <p:spPr bwMode="auto">
          <a:xfrm>
            <a:off x="2989263" y="1982788"/>
            <a:ext cx="56467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sz="3200" dirty="0">
                <a:solidFill>
                  <a:schemeClr val="accent2"/>
                </a:solidFill>
                <a:effectLst>
                  <a:outerShdw blurRad="38100" dist="38100" dir="2700000" algn="tl">
                    <a:srgbClr val="000000"/>
                  </a:outerShdw>
                </a:effectLst>
              </a:rPr>
              <a:t>Each </a:t>
            </a:r>
            <a:r>
              <a:rPr lang="en-US" altLang="en-US" sz="3200" dirty="0">
                <a:solidFill>
                  <a:srgbClr val="008000"/>
                </a:solidFill>
                <a:effectLst>
                  <a:outerShdw blurRad="38100" dist="38100" dir="2700000" algn="tl">
                    <a:srgbClr val="000000"/>
                  </a:outerShdw>
                </a:effectLst>
              </a:rPr>
              <a:t>Electron</a:t>
            </a:r>
            <a:r>
              <a:rPr lang="en-US" altLang="en-US" sz="3200" dirty="0">
                <a:solidFill>
                  <a:schemeClr val="accent2"/>
                </a:solidFill>
                <a:effectLst>
                  <a:outerShdw blurRad="38100" dist="38100" dir="2700000" algn="tl">
                    <a:srgbClr val="000000"/>
                  </a:outerShdw>
                </a:effectLst>
              </a:rPr>
              <a:t> Can Be In Only Certain</a:t>
            </a:r>
            <a:r>
              <a:rPr lang="en-US" altLang="en-US" sz="3200" dirty="0">
                <a:solidFill>
                  <a:srgbClr val="FF0000"/>
                </a:solidFill>
                <a:effectLst>
                  <a:outerShdw blurRad="38100" dist="38100" dir="2700000" algn="tl">
                    <a:srgbClr val="000000"/>
                  </a:outerShdw>
                </a:effectLst>
              </a:rPr>
              <a:t> Energy </a:t>
            </a:r>
            <a:r>
              <a:rPr lang="en-US" altLang="en-US" sz="3200" dirty="0">
                <a:solidFill>
                  <a:schemeClr val="accent2"/>
                </a:solidFill>
                <a:effectLst>
                  <a:outerShdw blurRad="38100" dist="38100" dir="2700000" algn="tl">
                    <a:srgbClr val="000000"/>
                  </a:outerShdw>
                </a:effectLst>
              </a:rPr>
              <a:t>Levels</a:t>
            </a:r>
          </a:p>
        </p:txBody>
      </p:sp>
      <p:sp>
        <p:nvSpPr>
          <p:cNvPr id="75788" name="Rectangle 12"/>
          <p:cNvSpPr>
            <a:spLocks noChangeArrowheads="1"/>
          </p:cNvSpPr>
          <p:nvPr/>
        </p:nvSpPr>
        <p:spPr bwMode="auto">
          <a:xfrm>
            <a:off x="965200" y="4003675"/>
            <a:ext cx="56213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sz="3200" dirty="0">
                <a:solidFill>
                  <a:schemeClr val="accent2"/>
                </a:solidFill>
                <a:effectLst>
                  <a:outerShdw blurRad="38100" dist="38100" dir="2700000" algn="tl">
                    <a:srgbClr val="000000"/>
                  </a:outerShdw>
                </a:effectLst>
              </a:rPr>
              <a:t>Every </a:t>
            </a:r>
            <a:r>
              <a:rPr lang="en-US" altLang="en-US" sz="3200" dirty="0">
                <a:solidFill>
                  <a:srgbClr val="008000"/>
                </a:solidFill>
                <a:effectLst>
                  <a:outerShdw blurRad="38100" dist="38100" dir="2700000" algn="tl">
                    <a:srgbClr val="000000"/>
                  </a:outerShdw>
                </a:effectLst>
              </a:rPr>
              <a:t>wavelength </a:t>
            </a:r>
            <a:r>
              <a:rPr lang="en-US" altLang="en-US" sz="3200" dirty="0">
                <a:solidFill>
                  <a:schemeClr val="accent2"/>
                </a:solidFill>
                <a:effectLst>
                  <a:outerShdw blurRad="38100" dist="38100" dir="2700000" algn="tl">
                    <a:srgbClr val="000000"/>
                  </a:outerShdw>
                </a:effectLst>
              </a:rPr>
              <a:t>has a specific </a:t>
            </a:r>
            <a:r>
              <a:rPr lang="en-US" altLang="en-US" sz="3200" dirty="0">
                <a:solidFill>
                  <a:srgbClr val="FF0000"/>
                </a:solidFill>
                <a:effectLst>
                  <a:outerShdw blurRad="38100" dist="38100" dir="2700000" algn="tl">
                    <a:srgbClr val="000000"/>
                  </a:outerShdw>
                </a:effectLst>
              </a:rPr>
              <a:t>Energy</a:t>
            </a:r>
            <a:r>
              <a:rPr lang="en-US" altLang="en-US" sz="3200" dirty="0">
                <a:solidFill>
                  <a:schemeClr val="accent2"/>
                </a:solidFill>
                <a:effectLst>
                  <a:outerShdw blurRad="38100" dist="38100" dir="2700000" algn="tl">
                    <a:srgbClr val="000000"/>
                  </a:outerShdw>
                </a:effectLst>
              </a:rPr>
              <a:t> Level.</a:t>
            </a:r>
            <a:endParaRPr lang="el-GR" altLang="en-US" sz="3200">
              <a:solidFill>
                <a:schemeClr val="accent2"/>
              </a:solidFill>
              <a:effectLst>
                <a:outerShdw blurRad="38100" dist="38100" dir="2700000" algn="tl">
                  <a:srgbClr val="000000"/>
                </a:outerShdw>
              </a:effectLst>
            </a:endParaRPr>
          </a:p>
        </p:txBody>
      </p:sp>
      <p:graphicFrame>
        <p:nvGraphicFramePr>
          <p:cNvPr id="75796" name="Object 20">
            <a:hlinkClick r:id="" action="ppaction://ole?verb=0"/>
          </p:cNvPr>
          <p:cNvGraphicFramePr>
            <a:graphicFrameLocks noGrp="1"/>
          </p:cNvGraphicFramePr>
          <p:nvPr>
            <p:ph sz="half" idx="2"/>
          </p:nvPr>
        </p:nvGraphicFramePr>
        <p:xfrm>
          <a:off x="4630738" y="5143500"/>
          <a:ext cx="3048000" cy="1173163"/>
        </p:xfrm>
        <a:graphic>
          <a:graphicData uri="http://schemas.openxmlformats.org/presentationml/2006/ole">
            <mc:AlternateContent xmlns:mc="http://schemas.openxmlformats.org/markup-compatibility/2006">
              <mc:Choice xmlns:v="urn:schemas-microsoft-com:vml" Requires="v">
                <p:oleObj name="Clip" r:id="rId4" imgW="5851525" imgH="3519488" progId="">
                  <p:embed/>
                </p:oleObj>
              </mc:Choice>
              <mc:Fallback>
                <p:oleObj name="Clip" r:id="rId4" imgW="5851525" imgH="3519488" progId="">
                  <p:embed/>
                  <p:pic>
                    <p:nvPicPr>
                      <p:cNvPr id="0" name="Object 20"/>
                      <p:cNvPicPr>
                        <a:picLocks noChangeArrowheads="1"/>
                      </p:cNvPicPr>
                      <p:nvPr/>
                    </p:nvPicPr>
                    <p:blipFill>
                      <a:blip r:embed="rId5">
                        <a:extLst>
                          <a:ext uri="{28A0092B-C50C-407E-A947-70E740481C1C}">
                            <a14:useLocalDpi xmlns:a14="http://schemas.microsoft.com/office/drawing/2010/main" val="0"/>
                          </a:ext>
                        </a:extLst>
                      </a:blip>
                      <a:srcRect r="1741" b="61359"/>
                      <a:stretch>
                        <a:fillRect/>
                      </a:stretch>
                    </p:blipFill>
                    <p:spPr bwMode="auto">
                      <a:xfrm>
                        <a:off x="4630738" y="5143500"/>
                        <a:ext cx="3048000" cy="117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5786"/>
                                        </p:tgtEl>
                                        <p:attrNameLst>
                                          <p:attrName>style.visibility</p:attrName>
                                        </p:attrNameLst>
                                      </p:cBhvr>
                                      <p:to>
                                        <p:strVal val="visible"/>
                                      </p:to>
                                    </p:set>
                                    <p:anim calcmode="lin" valueType="num">
                                      <p:cBhvr>
                                        <p:cTn id="7" dur="500" fill="hold"/>
                                        <p:tgtEl>
                                          <p:spTgt spid="75786"/>
                                        </p:tgtEl>
                                        <p:attrNameLst>
                                          <p:attrName>ppt_w</p:attrName>
                                        </p:attrNameLst>
                                      </p:cBhvr>
                                      <p:tavLst>
                                        <p:tav tm="0">
                                          <p:val>
                                            <p:fltVal val="0"/>
                                          </p:val>
                                        </p:tav>
                                        <p:tav tm="100000">
                                          <p:val>
                                            <p:strVal val="#ppt_w"/>
                                          </p:val>
                                        </p:tav>
                                      </p:tavLst>
                                    </p:anim>
                                    <p:anim calcmode="lin" valueType="num">
                                      <p:cBhvr>
                                        <p:cTn id="8" dur="500" fill="hold"/>
                                        <p:tgtEl>
                                          <p:spTgt spid="7578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75787"/>
                                        </p:tgtEl>
                                        <p:attrNameLst>
                                          <p:attrName>style.visibility</p:attrName>
                                        </p:attrNameLst>
                                      </p:cBhvr>
                                      <p:to>
                                        <p:strVal val="visible"/>
                                      </p:to>
                                    </p:set>
                                    <p:anim calcmode="discrete" valueType="clr">
                                      <p:cBhvr override="childStyle">
                                        <p:cTn id="13" dur="80"/>
                                        <p:tgtEl>
                                          <p:spTgt spid="7578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5787"/>
                                        </p:tgtEl>
                                        <p:attrNameLst>
                                          <p:attrName>fillcolor</p:attrName>
                                        </p:attrNameLst>
                                      </p:cBhvr>
                                      <p:tavLst>
                                        <p:tav tm="0">
                                          <p:val>
                                            <p:clrVal>
                                              <a:schemeClr val="accent2"/>
                                            </p:clrVal>
                                          </p:val>
                                        </p:tav>
                                        <p:tav tm="50000">
                                          <p:val>
                                            <p:clrVal>
                                              <a:schemeClr val="hlink"/>
                                            </p:clrVal>
                                          </p:val>
                                        </p:tav>
                                      </p:tavLst>
                                    </p:anim>
                                    <p:set>
                                      <p:cBhvr>
                                        <p:cTn id="15" dur="80"/>
                                        <p:tgtEl>
                                          <p:spTgt spid="75787"/>
                                        </p:tgtEl>
                                        <p:attrNameLst>
                                          <p:attrName>fill.type</p:attrName>
                                        </p:attrNameLst>
                                      </p:cBhvr>
                                      <p:to>
                                        <p:strVal val="solid"/>
                                      </p:to>
                                    </p:set>
                                  </p:childTnLst>
                                </p:cTn>
                              </p:par>
                              <p:par>
                                <p:cTn id="16" presetID="3" presetClass="entr" presetSubtype="5" fill="hold" nodeType="withEffect">
                                  <p:stCondLst>
                                    <p:cond delay="0"/>
                                  </p:stCondLst>
                                  <p:childTnLst>
                                    <p:set>
                                      <p:cBhvr>
                                        <p:cTn id="17" dur="1" fill="hold">
                                          <p:stCondLst>
                                            <p:cond delay="0"/>
                                          </p:stCondLst>
                                        </p:cTn>
                                        <p:tgtEl>
                                          <p:spTgt spid="75789"/>
                                        </p:tgtEl>
                                        <p:attrNameLst>
                                          <p:attrName>style.visibility</p:attrName>
                                        </p:attrNameLst>
                                      </p:cBhvr>
                                      <p:to>
                                        <p:strVal val="visible"/>
                                      </p:to>
                                    </p:set>
                                    <p:animEffect transition="in" filter="blinds(vertical)">
                                      <p:cBhvr>
                                        <p:cTn id="18" dur="500"/>
                                        <p:tgtEl>
                                          <p:spTgt spid="7578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75788"/>
                                        </p:tgtEl>
                                        <p:attrNameLst>
                                          <p:attrName>style.visibility</p:attrName>
                                        </p:attrNameLst>
                                      </p:cBhvr>
                                      <p:to>
                                        <p:strVal val="visible"/>
                                      </p:to>
                                    </p:set>
                                    <p:anim calcmode="discrete" valueType="clr">
                                      <p:cBhvr override="childStyle">
                                        <p:cTn id="23" dur="80"/>
                                        <p:tgtEl>
                                          <p:spTgt spid="75788"/>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75788"/>
                                        </p:tgtEl>
                                        <p:attrNameLst>
                                          <p:attrName>fillcolor</p:attrName>
                                        </p:attrNameLst>
                                      </p:cBhvr>
                                      <p:tavLst>
                                        <p:tav tm="0">
                                          <p:val>
                                            <p:clrVal>
                                              <a:schemeClr val="accent2"/>
                                            </p:clrVal>
                                          </p:val>
                                        </p:tav>
                                        <p:tav tm="50000">
                                          <p:val>
                                            <p:clrVal>
                                              <a:schemeClr val="hlink"/>
                                            </p:clrVal>
                                          </p:val>
                                        </p:tav>
                                      </p:tavLst>
                                    </p:anim>
                                    <p:set>
                                      <p:cBhvr>
                                        <p:cTn id="25" dur="80"/>
                                        <p:tgtEl>
                                          <p:spTgt spid="75788"/>
                                        </p:tgtEl>
                                        <p:attrNameLst>
                                          <p:attrName>fill.type</p:attrName>
                                        </p:attrNameLst>
                                      </p:cBhvr>
                                      <p:to>
                                        <p:strVal val="solid"/>
                                      </p:to>
                                    </p:set>
                                  </p:childTnLst>
                                </p:cTn>
                              </p:par>
                              <p:par>
                                <p:cTn id="26" presetID="22" presetClass="entr" presetSubtype="8" fill="hold" nodeType="withEffect">
                                  <p:stCondLst>
                                    <p:cond delay="0"/>
                                  </p:stCondLst>
                                  <p:childTnLst>
                                    <p:set>
                                      <p:cBhvr>
                                        <p:cTn id="27" dur="1" fill="hold">
                                          <p:stCondLst>
                                            <p:cond delay="0"/>
                                          </p:stCondLst>
                                        </p:cTn>
                                        <p:tgtEl>
                                          <p:spTgt spid="75796"/>
                                        </p:tgtEl>
                                        <p:attrNameLst>
                                          <p:attrName>style.visibility</p:attrName>
                                        </p:attrNameLst>
                                      </p:cBhvr>
                                      <p:to>
                                        <p:strVal val="visible"/>
                                      </p:to>
                                    </p:set>
                                    <p:animEffect transition="in" filter="wipe(left)">
                                      <p:cBhvr>
                                        <p:cTn id="28" dur="500"/>
                                        <p:tgtEl>
                                          <p:spTgt spid="75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6" grpId="0"/>
      <p:bldP spid="75787" grpId="0"/>
      <p:bldP spid="7578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docProps/app.xml><?xml version="1.0" encoding="utf-8"?>
<Properties xmlns="http://schemas.openxmlformats.org/officeDocument/2006/extended-properties" xmlns:vt="http://schemas.openxmlformats.org/officeDocument/2006/docPropsVTypes">
  <TotalTime>2144</TotalTime>
  <Words>2899</Words>
  <Application>Microsoft Office PowerPoint</Application>
  <PresentationFormat>On-screen Show (4:3)</PresentationFormat>
  <Paragraphs>452</Paragraphs>
  <Slides>63</Slides>
  <Notes>13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63</vt:i4>
      </vt:variant>
    </vt:vector>
  </HeadingPairs>
  <TitlesOfParts>
    <vt:vector size="74" baseType="lpstr">
      <vt:lpstr>Arial</vt:lpstr>
      <vt:lpstr>Arial Black</vt:lpstr>
      <vt:lpstr>Californian FB</vt:lpstr>
      <vt:lpstr>Comic Sans MS</vt:lpstr>
      <vt:lpstr>Times New Roman</vt:lpstr>
      <vt:lpstr>Verdana</vt:lpstr>
      <vt:lpstr>Wingdings</vt:lpstr>
      <vt:lpstr>Default Design</vt:lpstr>
      <vt:lpstr>1_Default Design</vt:lpstr>
      <vt:lpstr>Clip</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Light &amp; Matter</vt:lpstr>
      <vt:lpstr>COLOR</vt:lpstr>
      <vt:lpstr>TRANSMITTANCE (T)</vt:lpstr>
      <vt:lpstr>TRANSMITTANCE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Spectroscopy- Mixture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COLORIMETER</vt:lpstr>
      <vt:lpstr>PowerPoint Presentation</vt:lpstr>
      <vt:lpstr>PowerPoint Presentation</vt:lpstr>
      <vt:lpstr>The Colorimeter:</vt:lpstr>
      <vt:lpstr>The Colorimeter:</vt:lpstr>
      <vt:lpstr>The Colorimeter:</vt:lpstr>
      <vt:lpstr>The Colorimeter:</vt:lpstr>
      <vt:lpstr>How colorimeter works?</vt:lpstr>
      <vt:lpstr>How colorimeter works?</vt:lpstr>
      <vt:lpstr>How colorimeter works?</vt:lpstr>
      <vt:lpstr>How colorimeter 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Calculations</vt:lpstr>
    </vt:vector>
  </TitlesOfParts>
  <Company>umr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zahra</dc:creator>
  <cp:lastModifiedBy>Moushree Pal Roy</cp:lastModifiedBy>
  <cp:revision>133</cp:revision>
  <dcterms:created xsi:type="dcterms:W3CDTF">2012-03-23T21:55:05Z</dcterms:created>
  <dcterms:modified xsi:type="dcterms:W3CDTF">2022-07-19T15:00:49Z</dcterms:modified>
</cp:coreProperties>
</file>