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91" r:id="rId4"/>
    <p:sldId id="258" r:id="rId5"/>
    <p:sldId id="346" r:id="rId6"/>
    <p:sldId id="259" r:id="rId7"/>
    <p:sldId id="330" r:id="rId8"/>
    <p:sldId id="331" r:id="rId9"/>
    <p:sldId id="270" r:id="rId10"/>
    <p:sldId id="333" r:id="rId11"/>
    <p:sldId id="334" r:id="rId12"/>
    <p:sldId id="335" r:id="rId13"/>
    <p:sldId id="336" r:id="rId14"/>
    <p:sldId id="337" r:id="rId15"/>
    <p:sldId id="338" r:id="rId16"/>
    <p:sldId id="339" r:id="rId17"/>
    <p:sldId id="342" r:id="rId18"/>
    <p:sldId id="347" r:id="rId19"/>
    <p:sldId id="272" r:id="rId20"/>
    <p:sldId id="298" r:id="rId21"/>
    <p:sldId id="299" r:id="rId22"/>
    <p:sldId id="349" r:id="rId23"/>
    <p:sldId id="275" r:id="rId24"/>
    <p:sldId id="295" r:id="rId25"/>
    <p:sldId id="273" r:id="rId26"/>
    <p:sldId id="285" r:id="rId27"/>
    <p:sldId id="323" r:id="rId28"/>
    <p:sldId id="283" r:id="rId29"/>
    <p:sldId id="296" r:id="rId30"/>
    <p:sldId id="324" r:id="rId31"/>
    <p:sldId id="284" r:id="rId32"/>
    <p:sldId id="325" r:id="rId33"/>
    <p:sldId id="326" r:id="rId34"/>
    <p:sldId id="348" r:id="rId35"/>
    <p:sldId id="327" r:id="rId36"/>
    <p:sldId id="329" r:id="rId37"/>
    <p:sldId id="328" r:id="rId38"/>
    <p:sldId id="340" r:id="rId39"/>
    <p:sldId id="315" r:id="rId40"/>
    <p:sldId id="316" r:id="rId41"/>
    <p:sldId id="317" r:id="rId42"/>
    <p:sldId id="307" r:id="rId43"/>
    <p:sldId id="308" r:id="rId44"/>
    <p:sldId id="343" r:id="rId45"/>
    <p:sldId id="309" r:id="rId46"/>
    <p:sldId id="310" r:id="rId47"/>
    <p:sldId id="311" r:id="rId48"/>
    <p:sldId id="312" r:id="rId49"/>
    <p:sldId id="313" r:id="rId50"/>
    <p:sldId id="314" r:id="rId51"/>
    <p:sldId id="301" r:id="rId52"/>
    <p:sldId id="344" r:id="rId53"/>
    <p:sldId id="350" r:id="rId54"/>
    <p:sldId id="34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867D61-7432-46CE-BD13-342631CDAF96}">
          <p14:sldIdLst>
            <p14:sldId id="256"/>
            <p14:sldId id="257"/>
            <p14:sldId id="291"/>
            <p14:sldId id="258"/>
            <p14:sldId id="346"/>
            <p14:sldId id="259"/>
            <p14:sldId id="330"/>
            <p14:sldId id="331"/>
            <p14:sldId id="270"/>
            <p14:sldId id="333"/>
            <p14:sldId id="334"/>
            <p14:sldId id="335"/>
            <p14:sldId id="336"/>
            <p14:sldId id="337"/>
            <p14:sldId id="338"/>
            <p14:sldId id="339"/>
            <p14:sldId id="342"/>
            <p14:sldId id="347"/>
            <p14:sldId id="272"/>
            <p14:sldId id="298"/>
            <p14:sldId id="299"/>
            <p14:sldId id="349"/>
            <p14:sldId id="275"/>
            <p14:sldId id="295"/>
            <p14:sldId id="273"/>
            <p14:sldId id="285"/>
            <p14:sldId id="323"/>
            <p14:sldId id="283"/>
            <p14:sldId id="296"/>
            <p14:sldId id="324"/>
            <p14:sldId id="284"/>
            <p14:sldId id="325"/>
            <p14:sldId id="326"/>
            <p14:sldId id="348"/>
            <p14:sldId id="327"/>
            <p14:sldId id="329"/>
            <p14:sldId id="328"/>
            <p14:sldId id="340"/>
            <p14:sldId id="315"/>
            <p14:sldId id="316"/>
            <p14:sldId id="317"/>
            <p14:sldId id="307"/>
            <p14:sldId id="308"/>
            <p14:sldId id="343"/>
            <p14:sldId id="309"/>
            <p14:sldId id="310"/>
            <p14:sldId id="311"/>
            <p14:sldId id="312"/>
            <p14:sldId id="313"/>
            <p14:sldId id="314"/>
            <p14:sldId id="301"/>
            <p14:sldId id="344"/>
            <p14:sldId id="350"/>
            <p14:sldId id="345"/>
          </p14:sldIdLst>
        </p14:section>
        <p14:section name="Untitled Section" id="{4D346127-ECBF-4796-B213-DD4332B4B80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45" autoAdjust="0"/>
  </p:normalViewPr>
  <p:slideViewPr>
    <p:cSldViewPr snapToGrid="0">
      <p:cViewPr varScale="1">
        <p:scale>
          <a:sx n="77" d="100"/>
          <a:sy n="77" d="100"/>
        </p:scale>
        <p:origin x="883"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2B68A-CD09-45E5-B354-0ABE0FF06E77}" type="datetimeFigureOut">
              <a:rPr lang="en-IN" smtClean="0"/>
              <a:pPr/>
              <a:t>07-09-2023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761F4-82B8-4C55-819E-0AB73A1F0E7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834439-1820-470B-AA1B-AFA55063AD24}"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90C03-9025-4581-A2CD-DF22EB0AE33B}" type="slidenum">
              <a:rPr lang="en-US" smtClean="0"/>
              <a:pPr/>
              <a:t>‹#›</a:t>
            </a:fld>
            <a:endParaRPr lang="en-US"/>
          </a:p>
        </p:txBody>
      </p:sp>
    </p:spTree>
    <p:extLst>
      <p:ext uri="{BB962C8B-B14F-4D97-AF65-F5344CB8AC3E}">
        <p14:creationId xmlns:p14="http://schemas.microsoft.com/office/powerpoint/2010/main" val="159690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34439-1820-470B-AA1B-AFA55063AD24}"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90C03-9025-4581-A2CD-DF22EB0AE33B}" type="slidenum">
              <a:rPr lang="en-US" smtClean="0"/>
              <a:pPr/>
              <a:t>‹#›</a:t>
            </a:fld>
            <a:endParaRPr lang="en-US"/>
          </a:p>
        </p:txBody>
      </p:sp>
    </p:spTree>
    <p:extLst>
      <p:ext uri="{BB962C8B-B14F-4D97-AF65-F5344CB8AC3E}">
        <p14:creationId xmlns:p14="http://schemas.microsoft.com/office/powerpoint/2010/main" val="298562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34439-1820-470B-AA1B-AFA55063AD24}"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90C03-9025-4581-A2CD-DF22EB0AE33B}" type="slidenum">
              <a:rPr lang="en-US" smtClean="0"/>
              <a:pPr/>
              <a:t>‹#›</a:t>
            </a:fld>
            <a:endParaRPr lang="en-US"/>
          </a:p>
        </p:txBody>
      </p:sp>
    </p:spTree>
    <p:extLst>
      <p:ext uri="{BB962C8B-B14F-4D97-AF65-F5344CB8AC3E}">
        <p14:creationId xmlns:p14="http://schemas.microsoft.com/office/powerpoint/2010/main" val="364401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834439-1820-470B-AA1B-AFA55063AD24}"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90C03-9025-4581-A2CD-DF22EB0AE33B}" type="slidenum">
              <a:rPr lang="en-US" smtClean="0"/>
              <a:pPr/>
              <a:t>‹#›</a:t>
            </a:fld>
            <a:endParaRPr lang="en-US"/>
          </a:p>
        </p:txBody>
      </p:sp>
    </p:spTree>
    <p:extLst>
      <p:ext uri="{BB962C8B-B14F-4D97-AF65-F5344CB8AC3E}">
        <p14:creationId xmlns:p14="http://schemas.microsoft.com/office/powerpoint/2010/main" val="375725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834439-1820-470B-AA1B-AFA55063AD24}" type="datetimeFigureOut">
              <a:rPr lang="en-US" smtClean="0"/>
              <a:pPr/>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90C03-9025-4581-A2CD-DF22EB0AE33B}" type="slidenum">
              <a:rPr lang="en-US" smtClean="0"/>
              <a:pPr/>
              <a:t>‹#›</a:t>
            </a:fld>
            <a:endParaRPr lang="en-US"/>
          </a:p>
        </p:txBody>
      </p:sp>
    </p:spTree>
    <p:extLst>
      <p:ext uri="{BB962C8B-B14F-4D97-AF65-F5344CB8AC3E}">
        <p14:creationId xmlns:p14="http://schemas.microsoft.com/office/powerpoint/2010/main" val="139180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834439-1820-470B-AA1B-AFA55063AD24}"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90C03-9025-4581-A2CD-DF22EB0AE33B}" type="slidenum">
              <a:rPr lang="en-US" smtClean="0"/>
              <a:pPr/>
              <a:t>‹#›</a:t>
            </a:fld>
            <a:endParaRPr lang="en-US"/>
          </a:p>
        </p:txBody>
      </p:sp>
    </p:spTree>
    <p:extLst>
      <p:ext uri="{BB962C8B-B14F-4D97-AF65-F5344CB8AC3E}">
        <p14:creationId xmlns:p14="http://schemas.microsoft.com/office/powerpoint/2010/main" val="274290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834439-1820-470B-AA1B-AFA55063AD24}" type="datetimeFigureOut">
              <a:rPr lang="en-US" smtClean="0"/>
              <a:pPr/>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90C03-9025-4581-A2CD-DF22EB0AE33B}" type="slidenum">
              <a:rPr lang="en-US" smtClean="0"/>
              <a:pPr/>
              <a:t>‹#›</a:t>
            </a:fld>
            <a:endParaRPr lang="en-US"/>
          </a:p>
        </p:txBody>
      </p:sp>
    </p:spTree>
    <p:extLst>
      <p:ext uri="{BB962C8B-B14F-4D97-AF65-F5344CB8AC3E}">
        <p14:creationId xmlns:p14="http://schemas.microsoft.com/office/powerpoint/2010/main" val="137263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834439-1820-470B-AA1B-AFA55063AD24}" type="datetimeFigureOut">
              <a:rPr lang="en-US" smtClean="0"/>
              <a:pPr/>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90C03-9025-4581-A2CD-DF22EB0AE33B}" type="slidenum">
              <a:rPr lang="en-US" smtClean="0"/>
              <a:pPr/>
              <a:t>‹#›</a:t>
            </a:fld>
            <a:endParaRPr lang="en-US"/>
          </a:p>
        </p:txBody>
      </p:sp>
    </p:spTree>
    <p:extLst>
      <p:ext uri="{BB962C8B-B14F-4D97-AF65-F5344CB8AC3E}">
        <p14:creationId xmlns:p14="http://schemas.microsoft.com/office/powerpoint/2010/main" val="117478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34439-1820-470B-AA1B-AFA55063AD24}" type="datetimeFigureOut">
              <a:rPr lang="en-US" smtClean="0"/>
              <a:pPr/>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90C03-9025-4581-A2CD-DF22EB0AE33B}" type="slidenum">
              <a:rPr lang="en-US" smtClean="0"/>
              <a:pPr/>
              <a:t>‹#›</a:t>
            </a:fld>
            <a:endParaRPr lang="en-US"/>
          </a:p>
        </p:txBody>
      </p:sp>
    </p:spTree>
    <p:extLst>
      <p:ext uri="{BB962C8B-B14F-4D97-AF65-F5344CB8AC3E}">
        <p14:creationId xmlns:p14="http://schemas.microsoft.com/office/powerpoint/2010/main" val="302632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834439-1820-470B-AA1B-AFA55063AD24}"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90C03-9025-4581-A2CD-DF22EB0AE33B}" type="slidenum">
              <a:rPr lang="en-US" smtClean="0"/>
              <a:pPr/>
              <a:t>‹#›</a:t>
            </a:fld>
            <a:endParaRPr lang="en-US"/>
          </a:p>
        </p:txBody>
      </p:sp>
    </p:spTree>
    <p:extLst>
      <p:ext uri="{BB962C8B-B14F-4D97-AF65-F5344CB8AC3E}">
        <p14:creationId xmlns:p14="http://schemas.microsoft.com/office/powerpoint/2010/main" val="171326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834439-1820-470B-AA1B-AFA55063AD24}" type="datetimeFigureOut">
              <a:rPr lang="en-US" smtClean="0"/>
              <a:pPr/>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90C03-9025-4581-A2CD-DF22EB0AE33B}" type="slidenum">
              <a:rPr lang="en-US" smtClean="0"/>
              <a:pPr/>
              <a:t>‹#›</a:t>
            </a:fld>
            <a:endParaRPr lang="en-US"/>
          </a:p>
        </p:txBody>
      </p:sp>
    </p:spTree>
    <p:extLst>
      <p:ext uri="{BB962C8B-B14F-4D97-AF65-F5344CB8AC3E}">
        <p14:creationId xmlns:p14="http://schemas.microsoft.com/office/powerpoint/2010/main" val="227159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34439-1820-470B-AA1B-AFA55063AD24}" type="datetimeFigureOut">
              <a:rPr lang="en-US" smtClean="0"/>
              <a:pPr/>
              <a:t>9/7/2023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90C03-9025-4581-A2CD-DF22EB0AE33B}" type="slidenum">
              <a:rPr lang="en-US" smtClean="0"/>
              <a:pPr/>
              <a:t>‹#›</a:t>
            </a:fld>
            <a:endParaRPr lang="en-US"/>
          </a:p>
        </p:txBody>
      </p:sp>
    </p:spTree>
    <p:extLst>
      <p:ext uri="{BB962C8B-B14F-4D97-AF65-F5344CB8AC3E}">
        <p14:creationId xmlns:p14="http://schemas.microsoft.com/office/powerpoint/2010/main" val="143948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4210" y="591612"/>
            <a:ext cx="9144000" cy="5809673"/>
          </a:xfrm>
        </p:spPr>
        <p:style>
          <a:lnRef idx="1">
            <a:schemeClr val="accent2"/>
          </a:lnRef>
          <a:fillRef idx="2">
            <a:schemeClr val="accent2"/>
          </a:fillRef>
          <a:effectRef idx="1">
            <a:schemeClr val="accent2"/>
          </a:effectRef>
          <a:fontRef idx="minor">
            <a:schemeClr val="dk1"/>
          </a:fontRef>
        </p:style>
        <p:txBody>
          <a:bodyPr>
            <a:normAutofit/>
          </a:bodyPr>
          <a:lstStyle/>
          <a:p>
            <a:endParaRPr lang="en-US" dirty="0"/>
          </a:p>
          <a:p>
            <a:endParaRPr lang="en-US" dirty="0"/>
          </a:p>
          <a:p>
            <a:endParaRPr lang="en-US" dirty="0"/>
          </a:p>
          <a:p>
            <a:r>
              <a:rPr lang="en-US" sz="4400" dirty="0">
                <a:latin typeface="Arial Rounded MT Bold" panose="020F0704030504030204" pitchFamily="34" charset="0"/>
              </a:rPr>
              <a:t>ELECTROPHORESIS </a:t>
            </a:r>
          </a:p>
          <a:p>
            <a:endParaRPr lang="en-US" dirty="0"/>
          </a:p>
        </p:txBody>
      </p:sp>
    </p:spTree>
    <p:extLst>
      <p:ext uri="{BB962C8B-B14F-4D97-AF65-F5344CB8AC3E}">
        <p14:creationId xmlns:p14="http://schemas.microsoft.com/office/powerpoint/2010/main" val="111827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Agarose Gel Electrophoresis (AGE) </a:t>
            </a:r>
          </a:p>
        </p:txBody>
      </p:sp>
      <p:sp>
        <p:nvSpPr>
          <p:cNvPr id="3" name="Content Placeholder 2"/>
          <p:cNvSpPr>
            <a:spLocks noGrp="1"/>
          </p:cNvSpPr>
          <p:nvPr>
            <p:ph idx="1"/>
          </p:nvPr>
        </p:nvSpPr>
        <p:spPr/>
        <p:txBody>
          <a:bodyPr>
            <a:normAutofit/>
          </a:bodyPr>
          <a:lstStyle/>
          <a:p>
            <a:r>
              <a:rPr lang="en-IN" sz="3600" b="1" dirty="0"/>
              <a:t>Agarose gel electrophoresis </a:t>
            </a:r>
            <a:r>
              <a:rPr lang="en-IN" sz="3600" dirty="0"/>
              <a:t>is a method to separate DNA or RNA molecules by size.</a:t>
            </a:r>
          </a:p>
          <a:p>
            <a:r>
              <a:rPr lang="en-IN" sz="3600" dirty="0"/>
              <a:t>This is achieved by moving negatively charged nucleic acid molecules through an agarose matrix with an electric field (electrophoresis).</a:t>
            </a:r>
          </a:p>
          <a:p>
            <a:r>
              <a:rPr lang="en-IN" sz="3600" dirty="0"/>
              <a:t>Shorter molecules move faster and migrate faster than longer ones .</a:t>
            </a:r>
          </a:p>
        </p:txBody>
      </p:sp>
    </p:spTree>
    <p:extLst>
      <p:ext uri="{BB962C8B-B14F-4D97-AF65-F5344CB8AC3E}">
        <p14:creationId xmlns:p14="http://schemas.microsoft.com/office/powerpoint/2010/main" val="37439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effectLst>
                  <a:outerShdw blurRad="38100" dist="38100" dir="2700000" algn="tl">
                    <a:srgbClr val="000000">
                      <a:alpha val="43137"/>
                    </a:srgbClr>
                  </a:outerShdw>
                </a:effectLst>
              </a:rPr>
              <a:t>Principle</a:t>
            </a:r>
          </a:p>
        </p:txBody>
      </p:sp>
      <p:sp>
        <p:nvSpPr>
          <p:cNvPr id="3" name="Content Placeholder 2"/>
          <p:cNvSpPr>
            <a:spLocks noGrp="1"/>
          </p:cNvSpPr>
          <p:nvPr>
            <p:ph idx="1"/>
          </p:nvPr>
        </p:nvSpPr>
        <p:spPr/>
        <p:txBody>
          <a:bodyPr>
            <a:normAutofit fontScale="92500" lnSpcReduction="10000"/>
          </a:bodyPr>
          <a:lstStyle/>
          <a:p>
            <a:r>
              <a:rPr lang="en-IN" dirty="0"/>
              <a:t>powerful separation method frequently used to analyze DNA fragments generated by restriction enzymes</a:t>
            </a:r>
          </a:p>
          <a:p>
            <a:r>
              <a:rPr lang="en-IN" dirty="0"/>
              <a:t>convenient analytical method for determining the size of DNA molecules in the range of 500 to 30,000 base pairs.</a:t>
            </a:r>
          </a:p>
          <a:p>
            <a:r>
              <a:rPr lang="en-IN" dirty="0"/>
              <a:t>employs electromotive force to move molecules through a porous gel</a:t>
            </a:r>
          </a:p>
          <a:p>
            <a:r>
              <a:rPr lang="en-IN" dirty="0"/>
              <a:t>separates molecules from each other on the basis of</a:t>
            </a:r>
          </a:p>
          <a:p>
            <a:pPr>
              <a:buNone/>
            </a:pPr>
            <a:r>
              <a:rPr lang="en-IN" dirty="0"/>
              <a:t>– size and/or</a:t>
            </a:r>
          </a:p>
          <a:p>
            <a:pPr>
              <a:buNone/>
            </a:pPr>
            <a:r>
              <a:rPr lang="en-IN" dirty="0"/>
              <a:t>– charge and/or</a:t>
            </a:r>
          </a:p>
          <a:p>
            <a:pPr>
              <a:buNone/>
            </a:pPr>
            <a:r>
              <a:rPr lang="en-IN" dirty="0"/>
              <a:t>– shape</a:t>
            </a:r>
          </a:p>
          <a:p>
            <a:r>
              <a:rPr lang="en-IN" dirty="0"/>
              <a:t>basis of separation depends on how the sample and gel are prepared</a:t>
            </a:r>
          </a:p>
        </p:txBody>
      </p:sp>
    </p:spTree>
    <p:extLst>
      <p:ext uri="{BB962C8B-B14F-4D97-AF65-F5344CB8AC3E}">
        <p14:creationId xmlns:p14="http://schemas.microsoft.com/office/powerpoint/2010/main" val="191743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What is Agarose ?</a:t>
            </a:r>
          </a:p>
        </p:txBody>
      </p:sp>
      <p:sp>
        <p:nvSpPr>
          <p:cNvPr id="3" name="Content Placeholder 2"/>
          <p:cNvSpPr>
            <a:spLocks noGrp="1"/>
          </p:cNvSpPr>
          <p:nvPr>
            <p:ph idx="1"/>
          </p:nvPr>
        </p:nvSpPr>
        <p:spPr>
          <a:xfrm>
            <a:off x="224051" y="1730091"/>
            <a:ext cx="10515600" cy="4810702"/>
          </a:xfrm>
        </p:spPr>
        <p:txBody>
          <a:bodyPr/>
          <a:lstStyle/>
          <a:p>
            <a:pPr>
              <a:buNone/>
            </a:pPr>
            <a:r>
              <a:rPr lang="en-IN" dirty="0"/>
              <a:t>• A polysaccharide extracted from red seaweeds</a:t>
            </a:r>
          </a:p>
          <a:p>
            <a:pPr>
              <a:buNone/>
            </a:pPr>
            <a:r>
              <a:rPr lang="en-IN" dirty="0"/>
              <a:t>• </a:t>
            </a:r>
            <a:r>
              <a:rPr lang="en-US" dirty="0"/>
              <a:t>a linear polymer made up of the repeating unit of </a:t>
            </a:r>
            <a:r>
              <a:rPr lang="en-US" b="1" dirty="0"/>
              <a:t>agarobiose</a:t>
            </a:r>
            <a:r>
              <a:rPr lang="en-US" dirty="0"/>
              <a:t>, which is a disaccharide made up of D-</a:t>
            </a:r>
            <a:r>
              <a:rPr lang="en-US" dirty="0" err="1"/>
              <a:t>galactose</a:t>
            </a:r>
            <a:r>
              <a:rPr lang="en-US" dirty="0"/>
              <a:t> and 3,6-anhydro-L-galactopyranose.</a:t>
            </a:r>
            <a:endParaRPr lang="en-IN" dirty="0"/>
          </a:p>
          <a:p>
            <a:pPr>
              <a:buNone/>
            </a:pPr>
            <a:r>
              <a:rPr lang="en-IN" dirty="0"/>
              <a:t>• forms a porous matrix as it gels</a:t>
            </a:r>
          </a:p>
          <a:p>
            <a:pPr>
              <a:buNone/>
            </a:pPr>
            <a:r>
              <a:rPr lang="en-IN" dirty="0"/>
              <a:t>– shifts from random coil in solution to structure in which chains are bundled into double helices</a:t>
            </a:r>
          </a:p>
          <a:p>
            <a:pPr>
              <a:buNone/>
            </a:pPr>
            <a:r>
              <a:rPr lang="en-IN" dirty="0"/>
              <a:t>• </a:t>
            </a:r>
            <a:r>
              <a:rPr lang="en-US" dirty="0"/>
              <a:t>it gels and melts at different </a:t>
            </a:r>
          </a:p>
          <a:p>
            <a:pPr>
              <a:buNone/>
            </a:pPr>
            <a:r>
              <a:rPr lang="en-US" dirty="0"/>
              <a:t>   temperatures</a:t>
            </a:r>
            <a:endParaRPr lang="en-IN" dirty="0"/>
          </a:p>
        </p:txBody>
      </p:sp>
      <p:pic>
        <p:nvPicPr>
          <p:cNvPr id="12290" name="Picture 2"/>
          <p:cNvPicPr>
            <a:picLocks noChangeAspect="1" noChangeArrowheads="1"/>
          </p:cNvPicPr>
          <p:nvPr/>
        </p:nvPicPr>
        <p:blipFill>
          <a:blip r:embed="rId2" cstate="print"/>
          <a:srcRect/>
          <a:stretch>
            <a:fillRect/>
          </a:stretch>
        </p:blipFill>
        <p:spPr bwMode="auto">
          <a:xfrm>
            <a:off x="6116893" y="4572000"/>
            <a:ext cx="3343275" cy="22860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9494260" y="4476750"/>
            <a:ext cx="2697740" cy="2381250"/>
          </a:xfrm>
          <a:prstGeom prst="rect">
            <a:avLst/>
          </a:prstGeom>
          <a:noFill/>
          <a:ln w="9525">
            <a:noFill/>
            <a:miter lim="800000"/>
            <a:headEnd/>
            <a:tailEnd/>
          </a:ln>
        </p:spPr>
      </p:pic>
      <p:pic>
        <p:nvPicPr>
          <p:cNvPr id="3074" name="Picture 2" descr="https://upload.wikimedia.org/wikipedia/commons/thumb/2/2b/Agarose_polymere.svg/1920px-Agarose_polymere.svg.png"/>
          <p:cNvPicPr>
            <a:picLocks noChangeAspect="1" noChangeArrowheads="1"/>
          </p:cNvPicPr>
          <p:nvPr/>
        </p:nvPicPr>
        <p:blipFill>
          <a:blip r:embed="rId4" cstate="print"/>
          <a:srcRect/>
          <a:stretch>
            <a:fillRect/>
          </a:stretch>
        </p:blipFill>
        <p:spPr bwMode="auto">
          <a:xfrm>
            <a:off x="7618660" y="327547"/>
            <a:ext cx="4573340" cy="1822190"/>
          </a:xfrm>
          <a:prstGeom prst="rect">
            <a:avLst/>
          </a:prstGeom>
          <a:noFill/>
        </p:spPr>
      </p:pic>
      <p:sp>
        <p:nvSpPr>
          <p:cNvPr id="7" name="Rectangle 6"/>
          <p:cNvSpPr/>
          <p:nvPr/>
        </p:nvSpPr>
        <p:spPr>
          <a:xfrm>
            <a:off x="9592249" y="6488668"/>
            <a:ext cx="2599751" cy="369332"/>
          </a:xfrm>
          <a:prstGeom prst="rect">
            <a:avLst/>
          </a:prstGeom>
        </p:spPr>
        <p:txBody>
          <a:bodyPr wrap="none">
            <a:spAutoFit/>
          </a:bodyPr>
          <a:lstStyle/>
          <a:p>
            <a:r>
              <a:rPr lang="en-US" dirty="0">
                <a:solidFill>
                  <a:schemeClr val="bg1"/>
                </a:solidFill>
              </a:rPr>
              <a:t>SEM photo of 1% Agarose</a:t>
            </a:r>
          </a:p>
        </p:txBody>
      </p:sp>
    </p:spTree>
    <p:extLst>
      <p:ext uri="{BB962C8B-B14F-4D97-AF65-F5344CB8AC3E}">
        <p14:creationId xmlns:p14="http://schemas.microsoft.com/office/powerpoint/2010/main" val="258244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9651"/>
          </a:xfrm>
        </p:spPr>
        <p:txBody>
          <a:bodyPr/>
          <a:lstStyle/>
          <a:p>
            <a:r>
              <a:rPr lang="en-IN" b="1" dirty="0">
                <a:effectLst>
                  <a:outerShdw blurRad="38100" dist="38100" dir="2700000" algn="tl">
                    <a:srgbClr val="000000">
                      <a:alpha val="43137"/>
                    </a:srgbClr>
                  </a:outerShdw>
                </a:effectLst>
              </a:rPr>
              <a:t>PROCESS</a:t>
            </a:r>
            <a:endParaRPr lang="en-US"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srcRect/>
          <a:stretch>
            <a:fillRect/>
          </a:stretch>
        </p:blipFill>
        <p:spPr bwMode="auto">
          <a:xfrm>
            <a:off x="1119116" y="1269243"/>
            <a:ext cx="9526138" cy="5588758"/>
          </a:xfrm>
          <a:prstGeom prst="rect">
            <a:avLst/>
          </a:prstGeom>
          <a:noFill/>
          <a:ln w="9525">
            <a:noFill/>
            <a:miter lim="800000"/>
            <a:headEnd/>
            <a:tailEnd/>
          </a:ln>
          <a:effectLst/>
        </p:spPr>
      </p:pic>
    </p:spTree>
    <p:extLst>
      <p:ext uri="{BB962C8B-B14F-4D97-AF65-F5344CB8AC3E}">
        <p14:creationId xmlns:p14="http://schemas.microsoft.com/office/powerpoint/2010/main" val="354457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45055"/>
            <a:ext cx="12192000" cy="6818936"/>
          </a:xfrm>
          <a:prstGeom prst="rect">
            <a:avLst/>
          </a:prstGeom>
          <a:noFill/>
          <a:ln w="9525">
            <a:noFill/>
            <a:miter lim="800000"/>
            <a:headEnd/>
            <a:tailEnd/>
          </a:ln>
          <a:effectLst/>
        </p:spPr>
      </p:pic>
    </p:spTree>
    <p:extLst>
      <p:ext uri="{BB962C8B-B14F-4D97-AF65-F5344CB8AC3E}">
        <p14:creationId xmlns:p14="http://schemas.microsoft.com/office/powerpoint/2010/main" val="367790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effectLst>
                  <a:outerShdw blurRad="38100" dist="38100" dir="2700000" algn="tl">
                    <a:srgbClr val="000000">
                      <a:alpha val="43137"/>
                    </a:srgbClr>
                  </a:outerShdw>
                </a:effectLst>
              </a:rPr>
              <a:t>APPLICATIONS</a:t>
            </a:r>
            <a:endParaRPr lang="en-US" b="1" dirty="0">
              <a:effectLst>
                <a:outerShdw blurRad="38100" dist="38100" dir="2700000" algn="tl">
                  <a:srgbClr val="000000">
                    <a:alpha val="43137"/>
                  </a:srgbClr>
                </a:outerShdw>
              </a:effectLst>
            </a:endParaRPr>
          </a:p>
        </p:txBody>
      </p:sp>
      <p:pic>
        <p:nvPicPr>
          <p:cNvPr id="65538" name="Picture 2"/>
          <p:cNvPicPr>
            <a:picLocks noChangeAspect="1" noChangeArrowheads="1"/>
          </p:cNvPicPr>
          <p:nvPr/>
        </p:nvPicPr>
        <p:blipFill>
          <a:blip r:embed="rId2"/>
          <a:srcRect/>
          <a:stretch>
            <a:fillRect/>
          </a:stretch>
        </p:blipFill>
        <p:spPr bwMode="auto">
          <a:xfrm>
            <a:off x="1329196" y="1976437"/>
            <a:ext cx="8797443" cy="3822251"/>
          </a:xfrm>
          <a:prstGeom prst="rect">
            <a:avLst/>
          </a:prstGeom>
          <a:noFill/>
          <a:ln w="9525">
            <a:noFill/>
            <a:miter lim="800000"/>
            <a:headEnd/>
            <a:tailEnd/>
          </a:ln>
          <a:effectLst/>
        </p:spPr>
      </p:pic>
    </p:spTree>
    <p:extLst>
      <p:ext uri="{BB962C8B-B14F-4D97-AF65-F5344CB8AC3E}">
        <p14:creationId xmlns:p14="http://schemas.microsoft.com/office/powerpoint/2010/main" val="3155236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846161" y="577969"/>
            <a:ext cx="9880979" cy="5867447"/>
          </a:xfrm>
          <a:prstGeom prst="rect">
            <a:avLst/>
          </a:prstGeom>
          <a:noFill/>
          <a:ln w="9525">
            <a:noFill/>
            <a:miter lim="800000"/>
            <a:headEnd/>
            <a:tailEnd/>
          </a:ln>
          <a:effectLst/>
        </p:spPr>
      </p:pic>
    </p:spTree>
    <p:extLst>
      <p:ext uri="{BB962C8B-B14F-4D97-AF65-F5344CB8AC3E}">
        <p14:creationId xmlns:p14="http://schemas.microsoft.com/office/powerpoint/2010/main" val="848345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cs typeface="Times New Roman" panose="02020603050405020304" pitchFamily="18" charset="0"/>
              </a:rPr>
              <a:t>Antigens and antibodies are allowed to interact with each other in agarose gel </a:t>
            </a:r>
          </a:p>
          <a:p>
            <a:r>
              <a:rPr lang="en-US" dirty="0">
                <a:cs typeface="Times New Roman" panose="02020603050405020304" pitchFamily="18" charset="0"/>
              </a:rPr>
              <a:t>Old one immune electrophoresis called as </a:t>
            </a:r>
            <a:r>
              <a:rPr lang="en-US" b="1" dirty="0">
                <a:cs typeface="Times New Roman" panose="02020603050405020304" pitchFamily="18" charset="0"/>
              </a:rPr>
              <a:t>Rocket electrophoresis </a:t>
            </a:r>
          </a:p>
          <a:p>
            <a:r>
              <a:rPr lang="en-US" dirty="0">
                <a:cs typeface="Times New Roman" panose="02020603050405020304" pitchFamily="18" charset="0"/>
              </a:rPr>
              <a:t>Antibodies are embedded in agarose gel at the time of its solidification </a:t>
            </a:r>
          </a:p>
          <a:p>
            <a:r>
              <a:rPr lang="en-US" dirty="0">
                <a:cs typeface="Times New Roman" panose="02020603050405020304" pitchFamily="18" charset="0"/>
              </a:rPr>
              <a:t>Antigen mixture is allowed to migrate into the gel by electrophoresis </a:t>
            </a:r>
          </a:p>
          <a:p>
            <a:r>
              <a:rPr lang="en-US" dirty="0">
                <a:cs typeface="Times New Roman" panose="02020603050405020304" pitchFamily="18" charset="0"/>
              </a:rPr>
              <a:t>Frequently done in clinical serology</a:t>
            </a:r>
          </a:p>
          <a:p>
            <a:r>
              <a:rPr lang="en-US" dirty="0">
                <a:cs typeface="Times New Roman" panose="02020603050405020304" pitchFamily="18" charset="0"/>
              </a:rPr>
              <a:t>Crossed </a:t>
            </a:r>
            <a:r>
              <a:rPr lang="en-US" dirty="0" err="1">
                <a:cs typeface="Times New Roman" panose="02020603050405020304" pitchFamily="18" charset="0"/>
              </a:rPr>
              <a:t>immunoelectrophoresis</a:t>
            </a:r>
            <a:r>
              <a:rPr lang="en-US" dirty="0">
                <a:cs typeface="Times New Roman" panose="02020603050405020304" pitchFamily="18" charset="0"/>
              </a:rPr>
              <a:t> –(a variety of </a:t>
            </a:r>
            <a:r>
              <a:rPr lang="en-US" dirty="0" err="1">
                <a:cs typeface="Times New Roman" panose="02020603050405020304" pitchFamily="18" charset="0"/>
              </a:rPr>
              <a:t>immunoelectrophoresis</a:t>
            </a:r>
            <a:r>
              <a:rPr lang="en-US" dirty="0">
                <a:cs typeface="Times New Roman" panose="02020603050405020304" pitchFamily="18" charset="0"/>
              </a:rPr>
              <a:t>) </a:t>
            </a:r>
          </a:p>
          <a:p>
            <a:r>
              <a:rPr lang="en-US" dirty="0">
                <a:cs typeface="Times New Roman" panose="02020603050405020304" pitchFamily="18" charset="0"/>
              </a:rPr>
              <a:t>Both antigen and antibodies move towards each other under the influence of electrical field and form precipitation lines at places where the concentration of both are </a:t>
            </a:r>
            <a:r>
              <a:rPr lang="en-US" dirty="0" err="1">
                <a:cs typeface="Times New Roman" panose="02020603050405020304" pitchFamily="18" charset="0"/>
              </a:rPr>
              <a:t>equimolar</a:t>
            </a:r>
            <a:r>
              <a:rPr lang="en-US" dirty="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r>
              <a:rPr lang="en-US" b="1" dirty="0">
                <a:latin typeface="+mn-lt"/>
                <a:cs typeface="Times New Roman" panose="02020603050405020304" pitchFamily="18" charset="0"/>
              </a:rPr>
              <a:t>IMMUNOELECTROPHORESIS</a:t>
            </a:r>
            <a:endParaRPr lang="en-IN" b="1" dirty="0">
              <a:latin typeface="+mn-lt"/>
            </a:endParaRPr>
          </a:p>
        </p:txBody>
      </p:sp>
    </p:spTree>
    <p:extLst>
      <p:ext uri="{BB962C8B-B14F-4D97-AF65-F5344CB8AC3E}">
        <p14:creationId xmlns:p14="http://schemas.microsoft.com/office/powerpoint/2010/main" val="12192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cket Immunoelectrophoresis- Objectives, Principle, Procedure, Results,  Uses">
            <a:extLst>
              <a:ext uri="{FF2B5EF4-FFF2-40B4-BE49-F238E27FC236}">
                <a16:creationId xmlns:a16="http://schemas.microsoft.com/office/drawing/2014/main" id="{E21E1CAA-82F6-0B0C-5E90-0875A2197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949"/>
            <a:ext cx="8627165" cy="5486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cket immunoelectrophoresis - Bioscience Notes">
            <a:extLst>
              <a:ext uri="{FF2B5EF4-FFF2-40B4-BE49-F238E27FC236}">
                <a16:creationId xmlns:a16="http://schemas.microsoft.com/office/drawing/2014/main" id="{D1F9C6EE-9799-576A-4596-18C8D3129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957" y="1636824"/>
            <a:ext cx="3694043" cy="3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871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Times New Roman" panose="02020603050405020304" pitchFamily="18" charset="0"/>
                <a:cs typeface="Times New Roman" panose="02020603050405020304" pitchFamily="18" charset="0"/>
              </a:rPr>
              <a:t>Poly Acrylamide Gel Electrophoresis (PAGE)</a:t>
            </a:r>
          </a:p>
        </p:txBody>
      </p:sp>
      <p:sp>
        <p:nvSpPr>
          <p:cNvPr id="3" name="Content Placeholder 2"/>
          <p:cNvSpPr>
            <a:spLocks noGrp="1"/>
          </p:cNvSpPr>
          <p:nvPr>
            <p:ph idx="1"/>
          </p:nvPr>
        </p:nvSpPr>
        <p:spPr>
          <a:xfrm>
            <a:off x="838200" y="1596788"/>
            <a:ext cx="10515600" cy="5063319"/>
          </a:xfrm>
        </p:spPr>
        <p:txBody>
          <a:bodyPr>
            <a:normAutofit lnSpcReduction="10000"/>
          </a:bodyPr>
          <a:lstStyle/>
          <a:p>
            <a:r>
              <a:rPr lang="en-US" dirty="0">
                <a:cs typeface="Times New Roman" panose="02020603050405020304" pitchFamily="18" charset="0"/>
              </a:rPr>
              <a:t>Most popular type </a:t>
            </a:r>
          </a:p>
          <a:p>
            <a:pPr algn="just"/>
            <a:r>
              <a:rPr lang="en-US" dirty="0">
                <a:cs typeface="Times New Roman" panose="02020603050405020304" pitchFamily="18" charset="0"/>
              </a:rPr>
              <a:t>It is thermostable, transparent, strong and relatively chemically inert</a:t>
            </a:r>
          </a:p>
          <a:p>
            <a:pPr algn="just"/>
            <a:r>
              <a:rPr lang="en-US" dirty="0">
                <a:cs typeface="Times New Roman" panose="02020603050405020304" pitchFamily="18" charset="0"/>
              </a:rPr>
              <a:t>Gels are uncharged and are prepared in a variety of pore sizes </a:t>
            </a:r>
          </a:p>
          <a:p>
            <a:pPr algn="just"/>
            <a:r>
              <a:rPr lang="en-US" dirty="0">
                <a:cs typeface="Times New Roman" panose="02020603050405020304" pitchFamily="18" charset="0"/>
              </a:rPr>
              <a:t>Proteins are separated on the basis of charge to mass ratio and molecular size, a phenomenon called </a:t>
            </a:r>
            <a:r>
              <a:rPr lang="en-US" b="1" dirty="0">
                <a:cs typeface="Times New Roman" panose="02020603050405020304" pitchFamily="18" charset="0"/>
              </a:rPr>
              <a:t>Molecular sieving</a:t>
            </a:r>
            <a:r>
              <a:rPr lang="en-US" dirty="0">
                <a:cs typeface="Times New Roman" panose="02020603050405020304" pitchFamily="18" charset="0"/>
              </a:rPr>
              <a:t>.</a:t>
            </a:r>
          </a:p>
          <a:p>
            <a:r>
              <a:rPr lang="en-US" dirty="0">
                <a:cs typeface="Times New Roman" panose="02020603050405020304" pitchFamily="18" charset="0"/>
              </a:rPr>
              <a:t>PAGE is the backbone of blotting techniques </a:t>
            </a:r>
          </a:p>
          <a:p>
            <a:r>
              <a:rPr lang="en-US" dirty="0" err="1">
                <a:cs typeface="Times New Roman" panose="02020603050405020304" pitchFamily="18" charset="0"/>
              </a:rPr>
              <a:t>Polyacrylamide</a:t>
            </a:r>
            <a:r>
              <a:rPr lang="en-US" dirty="0">
                <a:cs typeface="Times New Roman" panose="02020603050405020304" pitchFamily="18" charset="0"/>
              </a:rPr>
              <a:t> is a polymer formed when </a:t>
            </a:r>
            <a:r>
              <a:rPr lang="en-US" dirty="0" err="1">
                <a:cs typeface="Times New Roman" panose="02020603050405020304" pitchFamily="18" charset="0"/>
              </a:rPr>
              <a:t>acrylamides</a:t>
            </a:r>
            <a:r>
              <a:rPr lang="en-US" dirty="0">
                <a:cs typeface="Times New Roman" panose="02020603050405020304" pitchFamily="18" charset="0"/>
              </a:rPr>
              <a:t> are heated with a variety of catalysts with or without cross linking agents </a:t>
            </a:r>
          </a:p>
          <a:p>
            <a:r>
              <a:rPr lang="en-IN" dirty="0" err="1"/>
              <a:t>Polyacrylamide</a:t>
            </a:r>
            <a:r>
              <a:rPr lang="en-IN" dirty="0"/>
              <a:t> gels are made from polymerization of </a:t>
            </a:r>
            <a:r>
              <a:rPr lang="en-IN" u="sng" dirty="0" err="1"/>
              <a:t>Acrylamide</a:t>
            </a:r>
            <a:r>
              <a:rPr lang="en-IN" dirty="0"/>
              <a:t> and </a:t>
            </a:r>
            <a:r>
              <a:rPr lang="en-IN" u="sng" dirty="0" err="1"/>
              <a:t>Bisacrylamide</a:t>
            </a:r>
            <a:r>
              <a:rPr lang="en-IN" dirty="0"/>
              <a:t> where </a:t>
            </a:r>
            <a:r>
              <a:rPr lang="en-IN" dirty="0" err="1"/>
              <a:t>Acrylamide</a:t>
            </a:r>
            <a:r>
              <a:rPr lang="en-IN" dirty="0"/>
              <a:t> forms linear strands and cross linking of the strands is brought by </a:t>
            </a:r>
            <a:r>
              <a:rPr lang="en-IN" dirty="0" err="1"/>
              <a:t>bisacrylamide</a:t>
            </a:r>
            <a:r>
              <a:rPr lang="en-IN" dirty="0"/>
              <a:t>.</a:t>
            </a:r>
            <a:endParaRPr lang="en-US" dirty="0">
              <a:cs typeface="Times New Roman" panose="02020603050405020304" pitchFamily="18" charset="0"/>
            </a:endParaRPr>
          </a:p>
          <a:p>
            <a:endParaRPr lang="en-US" dirty="0">
              <a:cs typeface="Times New Roman" panose="02020603050405020304" pitchFamily="18" charset="0"/>
            </a:endParaRPr>
          </a:p>
          <a:p>
            <a:endParaRPr lang="en-US" dirty="0">
              <a:cs typeface="Times New Roman" panose="02020603050405020304" pitchFamily="18" charset="0"/>
            </a:endParaRPr>
          </a:p>
        </p:txBody>
      </p:sp>
    </p:spTree>
    <p:extLst>
      <p:ext uri="{BB962C8B-B14F-4D97-AF65-F5344CB8AC3E}">
        <p14:creationId xmlns:p14="http://schemas.microsoft.com/office/powerpoint/2010/main" val="385612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158" y="192505"/>
            <a:ext cx="10515600" cy="6665495"/>
          </a:xfrm>
        </p:spPr>
        <p:txBody>
          <a:bodyPr>
            <a:normAutofit/>
          </a:bodyPr>
          <a:lstStyle/>
          <a:p>
            <a:pPr>
              <a:buNone/>
            </a:pPr>
            <a:r>
              <a:rPr lang="en-US" sz="6600" b="1" dirty="0">
                <a:latin typeface="Times New Roman" panose="02020603050405020304" pitchFamily="18" charset="0"/>
                <a:cs typeface="Times New Roman" panose="02020603050405020304" pitchFamily="18" charset="0"/>
              </a:rPr>
              <a:t>What is electrophoresis?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Electrophoresis is the movement of charged particles through a porous supporting media when subjected to an electric field </a:t>
            </a:r>
          </a:p>
          <a:p>
            <a:pPr marL="0" indent="0">
              <a:buNone/>
            </a:pPr>
            <a:r>
              <a:rPr lang="en-US" dirty="0">
                <a:latin typeface="Times New Roman" panose="02020603050405020304" pitchFamily="18" charset="0"/>
                <a:cs typeface="Times New Roman" panose="02020603050405020304" pitchFamily="18" charset="0"/>
              </a:rPr>
              <a:t>• Cations move towards cathode</a:t>
            </a:r>
          </a:p>
          <a:p>
            <a:pPr marL="0" indent="0">
              <a:buNone/>
            </a:pPr>
            <a:r>
              <a:rPr lang="en-US" dirty="0">
                <a:latin typeface="Times New Roman" panose="02020603050405020304" pitchFamily="18" charset="0"/>
                <a:cs typeface="Times New Roman" panose="02020603050405020304" pitchFamily="18" charset="0"/>
              </a:rPr>
              <a:t>• Anions move towards anode </a:t>
            </a:r>
          </a:p>
          <a:p>
            <a:pPr marL="0" indent="0">
              <a:buNone/>
            </a:pPr>
            <a:r>
              <a:rPr lang="en-US" dirty="0">
                <a:latin typeface="Times New Roman" panose="02020603050405020304" pitchFamily="18" charset="0"/>
                <a:cs typeface="Times New Roman" panose="02020603050405020304" pitchFamily="18" charset="0"/>
              </a:rPr>
              <a:t>• By this technique solutes are separated by their different rates of travel through an electric field which depend on their mass and net electric charge on them  </a:t>
            </a:r>
          </a:p>
          <a:p>
            <a:pPr marL="0" indent="0">
              <a:buNone/>
            </a:pPr>
            <a:r>
              <a:rPr lang="en-US" dirty="0">
                <a:latin typeface="Times New Roman" panose="02020603050405020304" pitchFamily="18" charset="0"/>
                <a:cs typeface="Times New Roman" panose="02020603050405020304" pitchFamily="18" charset="0"/>
              </a:rPr>
              <a:t>• Commonly used in characterization and differentiation of biological molecules , particularly in the separations of proteins, peptides and nucleic acids </a:t>
            </a:r>
          </a:p>
        </p:txBody>
      </p:sp>
    </p:spTree>
    <p:extLst>
      <p:ext uri="{BB962C8B-B14F-4D97-AF65-F5344CB8AC3E}">
        <p14:creationId xmlns:p14="http://schemas.microsoft.com/office/powerpoint/2010/main" val="2540116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060018" y="729762"/>
            <a:ext cx="5266297" cy="56748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146" y="515570"/>
            <a:ext cx="10515600" cy="6021707"/>
          </a:xfrm>
        </p:spPr>
        <p:txBody>
          <a:bodyPr>
            <a:normAutofit fontScale="92500"/>
          </a:bodyPr>
          <a:lstStyle/>
          <a:p>
            <a:r>
              <a:rPr lang="en-IN" dirty="0" err="1"/>
              <a:t>Monomeric</a:t>
            </a:r>
            <a:r>
              <a:rPr lang="en-IN" dirty="0"/>
              <a:t> </a:t>
            </a:r>
            <a:r>
              <a:rPr lang="en-IN" dirty="0" err="1"/>
              <a:t>acrylamide</a:t>
            </a:r>
            <a:r>
              <a:rPr lang="en-IN" dirty="0"/>
              <a:t> (which is </a:t>
            </a:r>
            <a:r>
              <a:rPr lang="en-IN" dirty="0" err="1"/>
              <a:t>neurotoxic</a:t>
            </a:r>
            <a:r>
              <a:rPr lang="en-IN" dirty="0"/>
              <a:t>) is polymerized in the presence of free radicals to form </a:t>
            </a:r>
            <a:r>
              <a:rPr lang="en-IN" dirty="0" err="1"/>
              <a:t>polyacrylamide</a:t>
            </a:r>
            <a:r>
              <a:rPr lang="en-IN" dirty="0"/>
              <a:t>.</a:t>
            </a:r>
          </a:p>
          <a:p>
            <a:r>
              <a:rPr lang="en-IN" dirty="0"/>
              <a:t>The chains of </a:t>
            </a:r>
            <a:r>
              <a:rPr lang="en-IN" dirty="0" err="1"/>
              <a:t>polyacrylamide</a:t>
            </a:r>
            <a:r>
              <a:rPr lang="en-IN" dirty="0"/>
              <a:t> are cross-linked by the addition of </a:t>
            </a:r>
            <a:r>
              <a:rPr lang="en-IN" dirty="0" err="1"/>
              <a:t>methylenebisacrylamide</a:t>
            </a:r>
            <a:r>
              <a:rPr lang="en-IN" dirty="0"/>
              <a:t> (</a:t>
            </a:r>
            <a:r>
              <a:rPr lang="en-IN" dirty="0" err="1"/>
              <a:t>bis</a:t>
            </a:r>
            <a:r>
              <a:rPr lang="en-IN" dirty="0"/>
              <a:t>) to form a gel whose porosity is determined by the length of chains and the degree of </a:t>
            </a:r>
            <a:r>
              <a:rPr lang="en-IN" dirty="0" err="1"/>
              <a:t>crosslinking</a:t>
            </a:r>
            <a:r>
              <a:rPr lang="en-IN" dirty="0"/>
              <a:t>.</a:t>
            </a:r>
          </a:p>
          <a:p>
            <a:r>
              <a:rPr lang="en-IN" dirty="0"/>
              <a:t>Polymerization initiated as </a:t>
            </a:r>
            <a:r>
              <a:rPr lang="en-IN" u="sng" dirty="0"/>
              <a:t>Ammonium </a:t>
            </a:r>
            <a:r>
              <a:rPr lang="en-IN" u="sng" dirty="0" err="1"/>
              <a:t>Persulphate</a:t>
            </a:r>
            <a:r>
              <a:rPr lang="en-IN" u="sng" dirty="0"/>
              <a:t> </a:t>
            </a:r>
            <a:r>
              <a:rPr lang="en-IN" dirty="0"/>
              <a:t>(1.5%,W/v) provides free radicals and </a:t>
            </a:r>
            <a:r>
              <a:rPr lang="en-IN" u="sng" dirty="0"/>
              <a:t>TEMED</a:t>
            </a:r>
            <a:r>
              <a:rPr lang="en-IN" dirty="0"/>
              <a:t> (N,N,N,N-tetra-</a:t>
            </a:r>
            <a:r>
              <a:rPr lang="en-IN" dirty="0" err="1"/>
              <a:t>methylethylenediamine</a:t>
            </a:r>
            <a:r>
              <a:rPr lang="en-IN" dirty="0"/>
              <a:t>) acts as activator of reaction.</a:t>
            </a:r>
          </a:p>
          <a:p>
            <a:r>
              <a:rPr lang="en-IN" dirty="0"/>
              <a:t>Most of the </a:t>
            </a:r>
            <a:r>
              <a:rPr lang="en-IN" dirty="0" err="1"/>
              <a:t>acrylamide</a:t>
            </a:r>
            <a:r>
              <a:rPr lang="en-IN" dirty="0"/>
              <a:t> solution is </a:t>
            </a:r>
            <a:r>
              <a:rPr lang="en-IN" u="sng" dirty="0"/>
              <a:t>shielded from oxygen </a:t>
            </a:r>
            <a:r>
              <a:rPr lang="en-IN" dirty="0"/>
              <a:t>so that inhibition of polymerization is confined to the very top portion of the gel.</a:t>
            </a:r>
          </a:p>
          <a:p>
            <a:r>
              <a:rPr lang="en-IN" dirty="0"/>
              <a:t>Concentration of </a:t>
            </a:r>
            <a:r>
              <a:rPr lang="en-IN" dirty="0" err="1"/>
              <a:t>acrylamide</a:t>
            </a:r>
            <a:r>
              <a:rPr lang="en-IN" dirty="0"/>
              <a:t> and </a:t>
            </a:r>
            <a:r>
              <a:rPr lang="en-IN" dirty="0" err="1"/>
              <a:t>Bisacrylamide</a:t>
            </a:r>
            <a:r>
              <a:rPr lang="en-IN" dirty="0"/>
              <a:t> solution is increased, the pore size of the gel is decreased.</a:t>
            </a:r>
          </a:p>
          <a:p>
            <a:r>
              <a:rPr lang="en-IN" dirty="0"/>
              <a:t>Advantage of </a:t>
            </a:r>
            <a:r>
              <a:rPr lang="en-IN" dirty="0" err="1"/>
              <a:t>acrylamide</a:t>
            </a:r>
            <a:r>
              <a:rPr lang="en-IN" dirty="0"/>
              <a:t> gel systems is that initial concentrations of </a:t>
            </a:r>
            <a:r>
              <a:rPr lang="en-IN" dirty="0" err="1"/>
              <a:t>acrylamide</a:t>
            </a:r>
            <a:r>
              <a:rPr lang="en-IN" dirty="0"/>
              <a:t> and BIS control the hardness and degree of </a:t>
            </a:r>
            <a:r>
              <a:rPr lang="en-IN" dirty="0" err="1"/>
              <a:t>crosslinking</a:t>
            </a:r>
            <a:r>
              <a:rPr lang="en-IN" dirty="0"/>
              <a:t> of gel.</a:t>
            </a:r>
          </a:p>
          <a:p>
            <a:endParaRPr lang="en-IN" dirty="0"/>
          </a:p>
          <a:p>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do you choose gel percentage for gel electrophoresis for western blot?  | ResearchGate">
            <a:extLst>
              <a:ext uri="{FF2B5EF4-FFF2-40B4-BE49-F238E27FC236}">
                <a16:creationId xmlns:a16="http://schemas.microsoft.com/office/drawing/2014/main" id="{E72D4A99-E725-C9F3-8608-7A1E3BBE6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948" y="715617"/>
            <a:ext cx="8176177" cy="527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36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 PROCEDURE</a:t>
            </a:r>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7108" y="1768510"/>
            <a:ext cx="8922936" cy="4059534"/>
          </a:xfrm>
        </p:spPr>
      </p:pic>
    </p:spTree>
    <p:extLst>
      <p:ext uri="{BB962C8B-B14F-4D97-AF65-F5344CB8AC3E}">
        <p14:creationId xmlns:p14="http://schemas.microsoft.com/office/powerpoint/2010/main" val="1325919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Use of PAGE</a:t>
            </a:r>
          </a:p>
        </p:txBody>
      </p:sp>
      <p:sp>
        <p:nvSpPr>
          <p:cNvPr id="4" name="Rectangle 2"/>
          <p:cNvSpPr>
            <a:spLocks noGrp="1" noChangeArrowheads="1"/>
          </p:cNvSpPr>
          <p:nvPr>
            <p:ph idx="1"/>
          </p:nvPr>
        </p:nvSpPr>
        <p:spPr/>
        <p:txBody>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Separates proteins from each other</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Proteins separated by size</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Isoelectric point</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Determines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 Molecular size of protein</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 Quantifies the amount present</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 Displays Impurities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 Used in western blot assays by antigen interactions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40" y="405319"/>
            <a:ext cx="10515600" cy="1325563"/>
          </a:xfrm>
        </p:spPr>
        <p:txBody>
          <a:bodyPr>
            <a:normAutofit/>
          </a:bodyPr>
          <a:lstStyle/>
          <a:p>
            <a:r>
              <a:rPr lang="en-US" sz="3600" b="1" u="sng" dirty="0">
                <a:latin typeface="Times New Roman" panose="02020603050405020304" pitchFamily="18" charset="0"/>
                <a:cs typeface="Times New Roman" panose="02020603050405020304" pitchFamily="18" charset="0"/>
              </a:rPr>
              <a:t>Types of PAGE</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PAGE can be classified according the separation conditions into: </a:t>
            </a:r>
          </a:p>
          <a:p>
            <a:pPr marL="514350" indent="-514350">
              <a:buAutoNum type="arabicParenR"/>
            </a:pPr>
            <a:r>
              <a:rPr lang="en-US" b="1" i="1" dirty="0">
                <a:latin typeface="Times New Roman" panose="02020603050405020304" pitchFamily="18" charset="0"/>
                <a:cs typeface="Times New Roman" panose="02020603050405020304" pitchFamily="18" charset="0"/>
              </a:rPr>
              <a:t>Native-PAGE: </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Separation is based upon charge, size, and shape of macromolecules.  Useful for separation and/or purification of mixture of proteins – This was the original mode of electrophoresis.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a:t>
            </a:r>
            <a:r>
              <a:rPr lang="en-US" b="1" i="1" dirty="0">
                <a:latin typeface="Times New Roman" panose="02020603050405020304" pitchFamily="18" charset="0"/>
                <a:cs typeface="Times New Roman" panose="02020603050405020304" pitchFamily="18" charset="0"/>
              </a:rPr>
              <a:t>Denatured-PAGE or SDS-PAGE </a:t>
            </a:r>
            <a:r>
              <a:rPr lang="en-US" dirty="0">
                <a:latin typeface="Times New Roman" panose="02020603050405020304" pitchFamily="18" charset="0"/>
                <a:cs typeface="Times New Roman" panose="02020603050405020304" pitchFamily="18" charset="0"/>
              </a:rPr>
              <a:t>– Separation is based upon the molecular weight of proteins.  The most common method for determining MW of proteins – Very useful for checking purity of protein samples </a:t>
            </a:r>
          </a:p>
        </p:txBody>
      </p:sp>
    </p:spTree>
    <p:extLst>
      <p:ext uri="{BB962C8B-B14F-4D97-AF65-F5344CB8AC3E}">
        <p14:creationId xmlns:p14="http://schemas.microsoft.com/office/powerpoint/2010/main" val="2348081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489" y="1174994"/>
            <a:ext cx="10515600" cy="5683006"/>
          </a:xfrm>
        </p:spPr>
        <p:txBody>
          <a:bodyPr>
            <a:normAutofit fontScale="92500" lnSpcReduction="10000"/>
          </a:bodyPr>
          <a:lstStyle/>
          <a:p>
            <a:r>
              <a:rPr lang="en-US" dirty="0">
                <a:cs typeface="Times New Roman" panose="02020603050405020304" pitchFamily="18" charset="0"/>
              </a:rPr>
              <a:t>When a detergent SDS (Sodium Dodecyl Sulfate) is added to PAGE the combined procedure is termed as SDS-PAGE </a:t>
            </a:r>
          </a:p>
          <a:p>
            <a:r>
              <a:rPr lang="en-US" dirty="0">
                <a:cs typeface="Times New Roman" panose="02020603050405020304" pitchFamily="18" charset="0"/>
              </a:rPr>
              <a:t>SDS-PAGE, sodium dodecyl sulfate polyacrylamide gel electrophoresis, is a technique widely used in biochemistry, forensics, genetics and molecular biology to separate proteins according to their electrophoretic mobility .</a:t>
            </a:r>
          </a:p>
          <a:p>
            <a:r>
              <a:rPr lang="en-IN" dirty="0"/>
              <a:t>In their native form, proteins fold into a variety of shapes, some compact, some elongated.</a:t>
            </a:r>
          </a:p>
          <a:p>
            <a:r>
              <a:rPr lang="en-IN" dirty="0"/>
              <a:t>The rate of migration of native proteins through a sieving medium is therefore more a reflection of their relative compactness, and less an accurate measure of molecular weight.</a:t>
            </a:r>
          </a:p>
          <a:p>
            <a:r>
              <a:rPr lang="en-IN" dirty="0"/>
              <a:t>Denaturing the proteins nullifies structural effects on mobility, allowing separation on a true charge/mass ratio basis.</a:t>
            </a:r>
          </a:p>
          <a:p>
            <a:r>
              <a:rPr lang="en-IN" dirty="0"/>
              <a:t>It also separates subunits in </a:t>
            </a:r>
            <a:r>
              <a:rPr lang="en-IN" dirty="0" err="1"/>
              <a:t>multimeric</a:t>
            </a:r>
            <a:r>
              <a:rPr lang="en-IN" dirty="0"/>
              <a:t> proteins, allowing analysis of large, complex aggregates.</a:t>
            </a:r>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899746" y="0"/>
            <a:ext cx="10515600" cy="1325563"/>
          </a:xfrm>
        </p:spPr>
        <p:txBody>
          <a:bodyPr/>
          <a:lstStyle/>
          <a:p>
            <a:r>
              <a:rPr lang="en-IN" b="1" dirty="0"/>
              <a:t> </a:t>
            </a:r>
            <a:r>
              <a:rPr lang="en-IN" b="1" dirty="0">
                <a:latin typeface="+mn-lt"/>
              </a:rPr>
              <a:t>SDS-PAGE  </a:t>
            </a:r>
          </a:p>
        </p:txBody>
      </p:sp>
    </p:spTree>
    <p:extLst>
      <p:ext uri="{BB962C8B-B14F-4D97-AF65-F5344CB8AC3E}">
        <p14:creationId xmlns:p14="http://schemas.microsoft.com/office/powerpoint/2010/main" val="200300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637" y="723331"/>
            <a:ext cx="10515600" cy="5835730"/>
          </a:xfrm>
        </p:spPr>
        <p:txBody>
          <a:bodyPr>
            <a:normAutofit/>
          </a:bodyPr>
          <a:lstStyle/>
          <a:p>
            <a:pPr algn="just"/>
            <a:r>
              <a:rPr lang="en-IN" dirty="0"/>
              <a:t>Powerful </a:t>
            </a:r>
            <a:r>
              <a:rPr lang="en-IN" dirty="0" err="1"/>
              <a:t>electrophoretic</a:t>
            </a:r>
            <a:r>
              <a:rPr lang="en-IN" dirty="0"/>
              <a:t> techniques developed to separate macromolecules on the basis of molecular weight.</a:t>
            </a:r>
          </a:p>
          <a:p>
            <a:pPr algn="just">
              <a:buNone/>
            </a:pPr>
            <a:endParaRPr lang="en-IN" dirty="0"/>
          </a:p>
          <a:p>
            <a:pPr algn="just"/>
            <a:r>
              <a:rPr lang="en-IN" dirty="0"/>
              <a:t>The mobility of a molecule in an electric field is inversely proportional to molecular friction which is result of its molecular size and shape, and directly proportional to voltage and charge of molecule.</a:t>
            </a:r>
          </a:p>
          <a:p>
            <a:pPr algn="just">
              <a:buNone/>
            </a:pPr>
            <a:endParaRPr lang="en-IN" dirty="0"/>
          </a:p>
          <a:p>
            <a:pPr algn="just"/>
            <a:r>
              <a:rPr lang="en-IN" dirty="0"/>
              <a:t>In PAGE, proteins charged negatively by the binding of the anionic detergent SDS (sodium </a:t>
            </a:r>
            <a:r>
              <a:rPr lang="en-IN" dirty="0" err="1"/>
              <a:t>dodecyl</a:t>
            </a:r>
            <a:r>
              <a:rPr lang="en-IN" dirty="0"/>
              <a:t> </a:t>
            </a:r>
            <a:r>
              <a:rPr lang="en-IN" dirty="0" err="1"/>
              <a:t>sulfate</a:t>
            </a:r>
            <a:r>
              <a:rPr lang="en-IN" dirty="0"/>
              <a:t>) separate within a matrix of </a:t>
            </a:r>
            <a:r>
              <a:rPr lang="en-IN" dirty="0" err="1"/>
              <a:t>polyacrylamide</a:t>
            </a:r>
            <a:r>
              <a:rPr lang="en-IN" dirty="0"/>
              <a:t> gel in an electric field according to their molecular weights. </a:t>
            </a:r>
          </a:p>
          <a:p>
            <a:pPr algn="just"/>
            <a:endParaRPr lang="en-IN" dirty="0"/>
          </a:p>
          <a:p>
            <a:pPr algn="just">
              <a:buNone/>
            </a:pPr>
            <a:endParaRPr lang="en-IN" dirty="0"/>
          </a:p>
          <a:p>
            <a:pPr>
              <a:buNone/>
            </a:pPr>
            <a:endParaRPr lang="en-IN" dirty="0"/>
          </a:p>
          <a:p>
            <a:pPr>
              <a:buNone/>
            </a:pP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181" y="1043897"/>
            <a:ext cx="10515600" cy="4351338"/>
          </a:xfrm>
        </p:spPr>
        <p:txBody>
          <a:bodyPr/>
          <a:lstStyle/>
          <a:p>
            <a:pPr algn="just"/>
            <a:r>
              <a:rPr lang="en-US" dirty="0"/>
              <a:t>Molecular weight of a given protein can be determined by comparing the relative electrophoretic mobility of sample with that of standard protein of known molecular weight, when both the sample and the standard proteins are electrophoresed side by side in the same gel slab.</a:t>
            </a:r>
          </a:p>
          <a:p>
            <a:pPr algn="just"/>
            <a:r>
              <a:rPr lang="en-US" dirty="0"/>
              <a:t>In oligomeric proteins, SDS-PAGE usually gives the molecular weight of separated monomer chains of the proteins because SDS cleaves the non-covalent bonds interlinking the monomer chains in the intact molecule.</a:t>
            </a:r>
          </a:p>
        </p:txBody>
      </p:sp>
    </p:spTree>
    <p:extLst>
      <p:ext uri="{BB962C8B-B14F-4D97-AF65-F5344CB8AC3E}">
        <p14:creationId xmlns:p14="http://schemas.microsoft.com/office/powerpoint/2010/main" val="208472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307" y="413134"/>
            <a:ext cx="5760183" cy="545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50" name="Picture 2" descr="C:\Users\HP\Desktop\cpet0703-fig-0001-m.jpg"/>
          <p:cNvPicPr>
            <a:picLocks noChangeAspect="1" noChangeArrowheads="1"/>
          </p:cNvPicPr>
          <p:nvPr/>
        </p:nvPicPr>
        <p:blipFill>
          <a:blip r:embed="rId3"/>
          <a:srcRect/>
          <a:stretch>
            <a:fillRect/>
          </a:stretch>
        </p:blipFill>
        <p:spPr bwMode="auto">
          <a:xfrm>
            <a:off x="6250675" y="0"/>
            <a:ext cx="5941325" cy="65441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285" y="542257"/>
            <a:ext cx="10515600" cy="5088522"/>
          </a:xfrm>
        </p:spPr>
        <p:txBody>
          <a:bodyPr/>
          <a:lstStyle/>
          <a:p>
            <a:pPr marL="0" indent="0">
              <a:buNone/>
            </a:pPr>
            <a:r>
              <a:rPr lang="en-US" dirty="0">
                <a:latin typeface="Times New Roman" panose="02020603050405020304" pitchFamily="18" charset="0"/>
                <a:cs typeface="Times New Roman" panose="02020603050405020304" pitchFamily="18" charset="0"/>
              </a:rPr>
              <a:t>•</a:t>
            </a:r>
            <a:r>
              <a:rPr lang="en-US" dirty="0"/>
              <a:t> </a:t>
            </a:r>
            <a:r>
              <a:rPr lang="en-US" dirty="0">
                <a:latin typeface="Times New Roman" panose="02020603050405020304" pitchFamily="18" charset="0"/>
                <a:cs typeface="Times New Roman" panose="02020603050405020304" pitchFamily="18" charset="0"/>
              </a:rPr>
              <a:t>Proteins, nucleic acids, nucleotides and amino acids bear charged polar groups making them suitable groups for electrophoresis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Carbohydrates carrying no charged groups are first bound to charged groups like Borate or Sulfite ions and then electrophoresis is carried out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 Lipids are not electrophoresed because electrophoretic current requires polar solvents in which most lipids are insoluble </a:t>
            </a:r>
          </a:p>
        </p:txBody>
      </p:sp>
    </p:spTree>
    <p:extLst>
      <p:ext uri="{BB962C8B-B14F-4D97-AF65-F5344CB8AC3E}">
        <p14:creationId xmlns:p14="http://schemas.microsoft.com/office/powerpoint/2010/main" val="2788345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sds.png"/>
          <p:cNvPicPr>
            <a:picLocks noChangeAspect="1" noChangeArrowheads="1"/>
          </p:cNvPicPr>
          <p:nvPr/>
        </p:nvPicPr>
        <p:blipFill>
          <a:blip r:embed="rId2"/>
          <a:srcRect/>
          <a:stretch>
            <a:fillRect/>
          </a:stretch>
        </p:blipFill>
        <p:spPr bwMode="auto">
          <a:xfrm>
            <a:off x="1733266" y="0"/>
            <a:ext cx="8720919"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9695"/>
            <a:ext cx="8601389" cy="4770782"/>
          </a:xfrm>
        </p:spPr>
      </p:pic>
      <p:pic>
        <p:nvPicPr>
          <p:cNvPr id="3" name="Picture 2">
            <a:extLst>
              <a:ext uri="{FF2B5EF4-FFF2-40B4-BE49-F238E27FC236}">
                <a16:creationId xmlns:a16="http://schemas.microsoft.com/office/drawing/2014/main" id="{413FA245-DD0E-1BF8-CF70-652722434E6B}"/>
              </a:ext>
            </a:extLst>
          </p:cNvPr>
          <p:cNvPicPr>
            <a:picLocks noChangeAspect="1"/>
          </p:cNvPicPr>
          <p:nvPr/>
        </p:nvPicPr>
        <p:blipFill>
          <a:blip r:embed="rId3"/>
          <a:stretch>
            <a:fillRect/>
          </a:stretch>
        </p:blipFill>
        <p:spPr>
          <a:xfrm>
            <a:off x="4993006" y="3936931"/>
            <a:ext cx="7216765" cy="2921069"/>
          </a:xfrm>
          <a:prstGeom prst="rect">
            <a:avLst/>
          </a:prstGeom>
        </p:spPr>
      </p:pic>
    </p:spTree>
    <p:extLst>
      <p:ext uri="{BB962C8B-B14F-4D97-AF65-F5344CB8AC3E}">
        <p14:creationId xmlns:p14="http://schemas.microsoft.com/office/powerpoint/2010/main" val="1696665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242" y="641445"/>
            <a:ext cx="10515600" cy="5566850"/>
          </a:xfrm>
        </p:spPr>
        <p:txBody>
          <a:bodyPr>
            <a:normAutofit/>
          </a:bodyPr>
          <a:lstStyle/>
          <a:p>
            <a:r>
              <a:rPr lang="en-IN" dirty="0" err="1"/>
              <a:t>Polyacrylamide</a:t>
            </a:r>
            <a:r>
              <a:rPr lang="en-IN" dirty="0"/>
              <a:t> gels are poured between two glass plates held apart by spacers of 0.4 - 1.0 mm and sealed with tape.</a:t>
            </a:r>
          </a:p>
          <a:p>
            <a:r>
              <a:rPr lang="en-IN" dirty="0"/>
              <a:t> The length of the gel can vary between 10 cm and 1m depending on the separation required.</a:t>
            </a:r>
          </a:p>
          <a:p>
            <a:r>
              <a:rPr lang="en-IN" dirty="0"/>
              <a:t> They are always run vertically with 0.5x or 1x TBE as a buffer.</a:t>
            </a:r>
          </a:p>
          <a:p>
            <a:pPr>
              <a:buNone/>
            </a:pPr>
            <a:endParaRPr lang="en-IN" dirty="0"/>
          </a:p>
          <a:p>
            <a:r>
              <a:rPr lang="en-IN" dirty="0"/>
              <a:t>Two types of gels are used in </a:t>
            </a:r>
            <a:r>
              <a:rPr lang="en-IN" b="1" dirty="0"/>
              <a:t>discontinuous separation</a:t>
            </a:r>
            <a:r>
              <a:rPr lang="en-IN" dirty="0"/>
              <a:t>:</a:t>
            </a:r>
          </a:p>
          <a:p>
            <a:pPr>
              <a:buFont typeface="Wingdings" pitchFamily="2" charset="2"/>
              <a:buChar char="Ø"/>
            </a:pPr>
            <a:r>
              <a:rPr lang="en-IN" dirty="0"/>
              <a:t>Stacking gel</a:t>
            </a:r>
          </a:p>
          <a:p>
            <a:pPr>
              <a:buFont typeface="Wingdings" pitchFamily="2" charset="2"/>
              <a:buChar char="Ø"/>
            </a:pPr>
            <a:r>
              <a:rPr lang="en-IN" dirty="0"/>
              <a:t>Resolving gel</a:t>
            </a:r>
          </a:p>
          <a:p>
            <a:r>
              <a:rPr lang="en-IN" dirty="0"/>
              <a:t>Generally resolving gels varying between 7-15% and stacking gels of 3-5% are used.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2_2_2a.gif"/>
          <p:cNvPicPr>
            <a:picLocks noChangeAspect="1" noChangeArrowheads="1"/>
          </p:cNvPicPr>
          <p:nvPr/>
        </p:nvPicPr>
        <p:blipFill>
          <a:blip r:embed="rId2"/>
          <a:srcRect/>
          <a:stretch>
            <a:fillRect/>
          </a:stretch>
        </p:blipFill>
        <p:spPr bwMode="auto">
          <a:xfrm>
            <a:off x="736980" y="0"/>
            <a:ext cx="4404763" cy="3876192"/>
          </a:xfrm>
          <a:prstGeom prst="rect">
            <a:avLst/>
          </a:prstGeom>
          <a:noFill/>
        </p:spPr>
      </p:pic>
      <p:pic>
        <p:nvPicPr>
          <p:cNvPr id="4099" name="Picture 3" descr="C:\Users\HP\Desktop\images.png"/>
          <p:cNvPicPr>
            <a:picLocks noChangeAspect="1" noChangeArrowheads="1"/>
          </p:cNvPicPr>
          <p:nvPr/>
        </p:nvPicPr>
        <p:blipFill>
          <a:blip r:embed="rId3"/>
          <a:srcRect/>
          <a:stretch>
            <a:fillRect/>
          </a:stretch>
        </p:blipFill>
        <p:spPr bwMode="auto">
          <a:xfrm>
            <a:off x="6639636" y="0"/>
            <a:ext cx="4101152" cy="4119461"/>
          </a:xfrm>
          <a:prstGeom prst="rect">
            <a:avLst/>
          </a:prstGeom>
          <a:noFill/>
        </p:spPr>
      </p:pic>
      <p:pic>
        <p:nvPicPr>
          <p:cNvPr id="4100" name="Picture 4" descr="C:\Users\HP\Desktop\SDS-PAGE_Acrylamide_gel.png"/>
          <p:cNvPicPr>
            <a:picLocks noChangeAspect="1" noChangeArrowheads="1"/>
          </p:cNvPicPr>
          <p:nvPr/>
        </p:nvPicPr>
        <p:blipFill>
          <a:blip r:embed="rId4"/>
          <a:srcRect/>
          <a:stretch>
            <a:fillRect/>
          </a:stretch>
        </p:blipFill>
        <p:spPr bwMode="auto">
          <a:xfrm>
            <a:off x="1392072" y="4080681"/>
            <a:ext cx="8911988" cy="277731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6D6CE-33BB-7A13-F82A-34FDF39C556B}"/>
              </a:ext>
            </a:extLst>
          </p:cNvPr>
          <p:cNvPicPr>
            <a:picLocks noChangeAspect="1"/>
          </p:cNvPicPr>
          <p:nvPr/>
        </p:nvPicPr>
        <p:blipFill>
          <a:blip r:embed="rId2"/>
          <a:stretch>
            <a:fillRect/>
          </a:stretch>
        </p:blipFill>
        <p:spPr>
          <a:xfrm>
            <a:off x="1087283" y="626165"/>
            <a:ext cx="9666856" cy="5409490"/>
          </a:xfrm>
          <a:prstGeom prst="rect">
            <a:avLst/>
          </a:prstGeom>
        </p:spPr>
      </p:pic>
    </p:spTree>
    <p:extLst>
      <p:ext uri="{BB962C8B-B14F-4D97-AF65-F5344CB8AC3E}">
        <p14:creationId xmlns:p14="http://schemas.microsoft.com/office/powerpoint/2010/main" val="2590073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sds-page-of-protein.jpg"/>
          <p:cNvPicPr>
            <a:picLocks noChangeAspect="1" noChangeArrowheads="1"/>
          </p:cNvPicPr>
          <p:nvPr/>
        </p:nvPicPr>
        <p:blipFill>
          <a:blip r:embed="rId2"/>
          <a:srcRect/>
          <a:stretch>
            <a:fillRect/>
          </a:stretch>
        </p:blipFill>
        <p:spPr bwMode="auto">
          <a:xfrm>
            <a:off x="0" y="0"/>
            <a:ext cx="4762500" cy="6858000"/>
          </a:xfrm>
          <a:prstGeom prst="rect">
            <a:avLst/>
          </a:prstGeom>
          <a:noFill/>
        </p:spPr>
      </p:pic>
      <p:pic>
        <p:nvPicPr>
          <p:cNvPr id="5123" name="Picture 3" descr="C:\Users\HP\Desktop\Polyacrylamide-Gel-Electrophoresis-PAGE.jpg"/>
          <p:cNvPicPr>
            <a:picLocks noChangeAspect="1" noChangeArrowheads="1"/>
          </p:cNvPicPr>
          <p:nvPr/>
        </p:nvPicPr>
        <p:blipFill>
          <a:blip r:embed="rId3"/>
          <a:srcRect/>
          <a:stretch>
            <a:fillRect/>
          </a:stretch>
        </p:blipFill>
        <p:spPr bwMode="auto">
          <a:xfrm>
            <a:off x="4954136" y="682388"/>
            <a:ext cx="7237863" cy="532262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414328"/>
            <a:ext cx="7876803" cy="5874232"/>
          </a:xfrm>
          <a:prstGeom prst="rect">
            <a:avLst/>
          </a:prstGeom>
          <a:noFill/>
          <a:ln w="9525">
            <a:noFill/>
            <a:miter lim="800000"/>
            <a:headEnd/>
            <a:tailEnd/>
          </a:ln>
          <a:effectLst/>
        </p:spPr>
      </p:pic>
      <p:pic>
        <p:nvPicPr>
          <p:cNvPr id="2050" name="Picture 2" descr="SDS-PAGE Demystified">
            <a:extLst>
              <a:ext uri="{FF2B5EF4-FFF2-40B4-BE49-F238E27FC236}">
                <a16:creationId xmlns:a16="http://schemas.microsoft.com/office/drawing/2014/main" id="{8BEA1E57-7863-12D3-EC09-8684129E0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592" y="238540"/>
            <a:ext cx="4777408" cy="40936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gel.jpg"/>
          <p:cNvPicPr>
            <a:picLocks noChangeAspect="1" noChangeArrowheads="1"/>
          </p:cNvPicPr>
          <p:nvPr/>
        </p:nvPicPr>
        <p:blipFill>
          <a:blip r:embed="rId2"/>
          <a:srcRect/>
          <a:stretch>
            <a:fillRect/>
          </a:stretch>
        </p:blipFill>
        <p:spPr bwMode="auto">
          <a:xfrm>
            <a:off x="2286000" y="23813"/>
            <a:ext cx="7620000" cy="68103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SDS-PAGE (Sodium DodecylSulfate Polyacrylamide Gel Electrophoresis) – The  Bumbling Biochemist"/>
          <p:cNvPicPr>
            <a:picLocks noChangeAspect="1" noChangeArrowheads="1"/>
          </p:cNvPicPr>
          <p:nvPr/>
        </p:nvPicPr>
        <p:blipFill>
          <a:blip r:embed="rId2" cstate="print"/>
          <a:srcRect/>
          <a:stretch>
            <a:fillRect/>
          </a:stretch>
        </p:blipFill>
        <p:spPr bwMode="auto">
          <a:xfrm>
            <a:off x="0" y="368490"/>
            <a:ext cx="6836952" cy="5944877"/>
          </a:xfrm>
          <a:prstGeom prst="rect">
            <a:avLst/>
          </a:prstGeom>
          <a:noFill/>
        </p:spPr>
      </p:pic>
      <p:pic>
        <p:nvPicPr>
          <p:cNvPr id="74755" name="Picture 3"/>
          <p:cNvPicPr>
            <a:picLocks noChangeAspect="1" noChangeArrowheads="1"/>
          </p:cNvPicPr>
          <p:nvPr/>
        </p:nvPicPr>
        <p:blipFill>
          <a:blip r:embed="rId3"/>
          <a:srcRect/>
          <a:stretch>
            <a:fillRect/>
          </a:stretch>
        </p:blipFill>
        <p:spPr bwMode="auto">
          <a:xfrm>
            <a:off x="7328847" y="0"/>
            <a:ext cx="4380932" cy="4314520"/>
          </a:xfrm>
          <a:prstGeom prst="rect">
            <a:avLst/>
          </a:prstGeom>
          <a:noFill/>
          <a:ln w="9525">
            <a:noFill/>
            <a:miter lim="800000"/>
            <a:headEnd/>
            <a:tailEnd/>
          </a:ln>
          <a:effectLst/>
        </p:spPr>
      </p:pic>
      <p:pic>
        <p:nvPicPr>
          <p:cNvPr id="74757" name="Picture 5" descr="Silver Staining- Principle, Procedure, Applications | Microbe Notes"/>
          <p:cNvPicPr>
            <a:picLocks noChangeAspect="1" noChangeArrowheads="1"/>
          </p:cNvPicPr>
          <p:nvPr/>
        </p:nvPicPr>
        <p:blipFill>
          <a:blip r:embed="rId4"/>
          <a:srcRect/>
          <a:stretch>
            <a:fillRect/>
          </a:stretch>
        </p:blipFill>
        <p:spPr bwMode="auto">
          <a:xfrm>
            <a:off x="7009500" y="4285397"/>
            <a:ext cx="5182500" cy="257260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2521374" y="360218"/>
            <a:ext cx="8770081" cy="617738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rate of migration of a solute in an electric field depends on the following factors</a:t>
            </a:r>
          </a:p>
          <a:p>
            <a:pPr marL="514350" indent="-514350">
              <a:buAutoNum type="arabicParenR"/>
            </a:pPr>
            <a:r>
              <a:rPr lang="en-US" dirty="0">
                <a:latin typeface="Times New Roman" panose="02020603050405020304" pitchFamily="18" charset="0"/>
                <a:cs typeface="Times New Roman" panose="02020603050405020304" pitchFamily="18" charset="0"/>
              </a:rPr>
              <a:t>Net charge on the particle </a:t>
            </a:r>
          </a:p>
          <a:p>
            <a:pPr marL="0" indent="0">
              <a:buNone/>
            </a:pPr>
            <a:r>
              <a:rPr lang="en-US" dirty="0">
                <a:latin typeface="Times New Roman" panose="02020603050405020304" pitchFamily="18" charset="0"/>
                <a:cs typeface="Times New Roman" panose="02020603050405020304" pitchFamily="18" charset="0"/>
              </a:rPr>
              <a:t>2) Mass and shape of the particles </a:t>
            </a:r>
          </a:p>
          <a:p>
            <a:pPr marL="0" indent="0">
              <a:buNone/>
            </a:pPr>
            <a:r>
              <a:rPr lang="en-US" dirty="0">
                <a:latin typeface="Times New Roman" panose="02020603050405020304" pitchFamily="18" charset="0"/>
                <a:cs typeface="Times New Roman" panose="02020603050405020304" pitchFamily="18" charset="0"/>
              </a:rPr>
              <a:t>3) pH of the medium </a:t>
            </a:r>
          </a:p>
          <a:p>
            <a:pPr marL="0" indent="0">
              <a:buNone/>
            </a:pPr>
            <a:r>
              <a:rPr lang="en-US" dirty="0">
                <a:latin typeface="Times New Roman" panose="02020603050405020304" pitchFamily="18" charset="0"/>
                <a:cs typeface="Times New Roman" panose="02020603050405020304" pitchFamily="18" charset="0"/>
              </a:rPr>
              <a:t>4) Strength of electric field </a:t>
            </a:r>
          </a:p>
          <a:p>
            <a:pPr marL="0" indent="0">
              <a:buNone/>
            </a:pPr>
            <a:r>
              <a:rPr lang="en-US" dirty="0">
                <a:latin typeface="Times New Roman" panose="02020603050405020304" pitchFamily="18" charset="0"/>
                <a:cs typeface="Times New Roman" panose="02020603050405020304" pitchFamily="18" charset="0"/>
              </a:rPr>
              <a:t>5) Properties of supporting medium </a:t>
            </a:r>
          </a:p>
          <a:p>
            <a:pPr marL="0" indent="0">
              <a:buNone/>
            </a:pPr>
            <a:r>
              <a:rPr lang="en-US" dirty="0">
                <a:latin typeface="Times New Roman" panose="02020603050405020304" pitchFamily="18" charset="0"/>
                <a:cs typeface="Times New Roman" panose="02020603050405020304" pitchFamily="18" charset="0"/>
              </a:rPr>
              <a:t>6) Temperature</a:t>
            </a:r>
          </a:p>
        </p:txBody>
      </p:sp>
      <p:sp>
        <p:nvSpPr>
          <p:cNvPr id="4" name="Title 3"/>
          <p:cNvSpPr>
            <a:spLocks noGrp="1"/>
          </p:cNvSpPr>
          <p:nvPr>
            <p:ph type="title"/>
          </p:nvPr>
        </p:nvSpPr>
        <p:spPr/>
        <p:txBody>
          <a:bodyPr>
            <a:normAutofit/>
          </a:bodyPr>
          <a:lstStyle/>
          <a:p>
            <a:r>
              <a:rPr lang="en-US" sz="5400" b="1" dirty="0">
                <a:latin typeface="Times New Roman" panose="02020603050405020304" pitchFamily="18" charset="0"/>
                <a:cs typeface="Times New Roman" panose="02020603050405020304" pitchFamily="18" charset="0"/>
              </a:rPr>
              <a:t>Factors affecting Electrophoresis</a:t>
            </a:r>
            <a:endParaRPr lang="en-IN" sz="5400" b="1" dirty="0"/>
          </a:p>
        </p:txBody>
      </p:sp>
      <p:pic>
        <p:nvPicPr>
          <p:cNvPr id="2050" name="Picture 2"/>
          <p:cNvPicPr>
            <a:picLocks noChangeAspect="1" noChangeArrowheads="1"/>
          </p:cNvPicPr>
          <p:nvPr/>
        </p:nvPicPr>
        <p:blipFill>
          <a:blip r:embed="rId2"/>
          <a:srcRect/>
          <a:stretch>
            <a:fillRect/>
          </a:stretch>
        </p:blipFill>
        <p:spPr bwMode="auto">
          <a:xfrm>
            <a:off x="7519916" y="2446008"/>
            <a:ext cx="4435522" cy="4411992"/>
          </a:xfrm>
          <a:prstGeom prst="rect">
            <a:avLst/>
          </a:prstGeom>
          <a:noFill/>
          <a:ln w="9525">
            <a:noFill/>
            <a:miter lim="800000"/>
            <a:headEnd/>
            <a:tailEnd/>
          </a:ln>
          <a:effectLst/>
        </p:spPr>
      </p:pic>
    </p:spTree>
    <p:extLst>
      <p:ext uri="{BB962C8B-B14F-4D97-AF65-F5344CB8AC3E}">
        <p14:creationId xmlns:p14="http://schemas.microsoft.com/office/powerpoint/2010/main" val="2283293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0"/>
            <a:ext cx="10515600" cy="1325563"/>
          </a:xfrm>
        </p:spPr>
        <p:txBody>
          <a:bodyPr/>
          <a:lstStyle/>
          <a:p>
            <a:r>
              <a:rPr lang="en-IN" b="1" dirty="0"/>
              <a:t>Applications</a:t>
            </a:r>
          </a:p>
        </p:txBody>
      </p:sp>
      <p:sp>
        <p:nvSpPr>
          <p:cNvPr id="3" name="Content Placeholder 2"/>
          <p:cNvSpPr>
            <a:spLocks noGrp="1"/>
          </p:cNvSpPr>
          <p:nvPr>
            <p:ph idx="1"/>
          </p:nvPr>
        </p:nvSpPr>
        <p:spPr>
          <a:xfrm>
            <a:off x="713509" y="1392072"/>
            <a:ext cx="10515600" cy="5105709"/>
          </a:xfrm>
        </p:spPr>
        <p:txBody>
          <a:bodyPr>
            <a:normAutofit/>
          </a:bodyPr>
          <a:lstStyle/>
          <a:p>
            <a:r>
              <a:rPr lang="en-IN" dirty="0"/>
              <a:t>Used for estimation of molecular weight of proteins and nucleic acids.</a:t>
            </a:r>
          </a:p>
          <a:p>
            <a:r>
              <a:rPr lang="en-IN" dirty="0"/>
              <a:t>Determination of subunit structure of proteins.</a:t>
            </a:r>
          </a:p>
          <a:p>
            <a:r>
              <a:rPr lang="en-IN" dirty="0"/>
              <a:t>Purification of isolated proteins.</a:t>
            </a:r>
          </a:p>
          <a:p>
            <a:r>
              <a:rPr lang="en-IN" dirty="0"/>
              <a:t>Monitoring changes of protein content in body fluids.</a:t>
            </a:r>
          </a:p>
          <a:p>
            <a:r>
              <a:rPr lang="en-IN" dirty="0"/>
              <a:t>To identify whether a particular protein is pure or not.</a:t>
            </a:r>
          </a:p>
          <a:p>
            <a:r>
              <a:rPr lang="en-IN" dirty="0"/>
              <a:t> Separation of proteins, prior to Western Blot transfer.</a:t>
            </a:r>
          </a:p>
          <a:p>
            <a:r>
              <a:rPr lang="en-IN" dirty="0"/>
              <a:t> Species identification.</a:t>
            </a:r>
          </a:p>
          <a:p>
            <a:r>
              <a:rPr lang="en-IN" dirty="0"/>
              <a:t> Antigen preparation.</a:t>
            </a:r>
          </a:p>
          <a:p>
            <a:r>
              <a:rPr lang="en-IN" dirty="0"/>
              <a:t> To measure genetic diversity</a:t>
            </a:r>
          </a:p>
          <a:p>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927" y="1077479"/>
            <a:ext cx="10515600" cy="4351338"/>
          </a:xfrm>
        </p:spPr>
        <p:txBody>
          <a:bodyPr/>
          <a:lstStyle/>
          <a:p>
            <a:r>
              <a:rPr lang="en-IN" b="1" dirty="0"/>
              <a:t>Potential problems with </a:t>
            </a:r>
            <a:r>
              <a:rPr lang="en-IN" b="1" dirty="0" err="1"/>
              <a:t>Polyacrylamide</a:t>
            </a:r>
            <a:r>
              <a:rPr lang="en-IN" b="1" dirty="0"/>
              <a:t> gels</a:t>
            </a:r>
          </a:p>
          <a:p>
            <a:r>
              <a:rPr lang="en-IN" dirty="0"/>
              <a:t>Under loaded (bands invisible)</a:t>
            </a:r>
          </a:p>
          <a:p>
            <a:r>
              <a:rPr lang="en-IN" dirty="0"/>
              <a:t>Sloppy loading or to little concentration of protein</a:t>
            </a:r>
          </a:p>
          <a:p>
            <a:r>
              <a:rPr lang="en-IN" dirty="0"/>
              <a:t>Bent bands</a:t>
            </a:r>
          </a:p>
          <a:p>
            <a:r>
              <a:rPr lang="en-IN" dirty="0"/>
              <a:t>Tearing</a:t>
            </a:r>
          </a:p>
          <a:p>
            <a:r>
              <a:rPr lang="en-IN" dirty="0"/>
              <a:t>Frowning</a:t>
            </a:r>
          </a:p>
          <a:p>
            <a:endParaRPr lang="en-IN" dirty="0"/>
          </a:p>
        </p:txBody>
      </p:sp>
      <p:pic>
        <p:nvPicPr>
          <p:cNvPr id="22530" name="Picture 2" descr="Diffusion, Frowning and Smiling of Low Molecular Weight Protein Bands: A  Simple, Rapid and Efficient Solution | SpringerLink"/>
          <p:cNvPicPr>
            <a:picLocks noChangeAspect="1" noChangeArrowheads="1"/>
          </p:cNvPicPr>
          <p:nvPr/>
        </p:nvPicPr>
        <p:blipFill>
          <a:blip r:embed="rId2"/>
          <a:srcRect/>
          <a:stretch>
            <a:fillRect/>
          </a:stretch>
        </p:blipFill>
        <p:spPr bwMode="auto">
          <a:xfrm>
            <a:off x="3903260" y="2876550"/>
            <a:ext cx="8111319" cy="39814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effectLst>
                  <a:outerShdw blurRad="38100" dist="38100" dir="2700000" algn="tl">
                    <a:srgbClr val="000000">
                      <a:alpha val="43137"/>
                    </a:srgbClr>
                  </a:outerShdw>
                </a:effectLst>
              </a:rPr>
              <a:t>2-D gel Electrophoresis</a:t>
            </a:r>
          </a:p>
        </p:txBody>
      </p:sp>
      <p:sp>
        <p:nvSpPr>
          <p:cNvPr id="3" name="Content Placeholder 2"/>
          <p:cNvSpPr>
            <a:spLocks noGrp="1"/>
          </p:cNvSpPr>
          <p:nvPr>
            <p:ph idx="1"/>
          </p:nvPr>
        </p:nvSpPr>
        <p:spPr/>
        <p:txBody>
          <a:bodyPr/>
          <a:lstStyle/>
          <a:p>
            <a:r>
              <a:rPr lang="en-IN" dirty="0"/>
              <a:t>Two-dimensional gel electrophoresis, abbreviated as 2-DE or 2-D electrophoresis, is a form of gel electrophoresis commonly used to analyze or separate protein.</a:t>
            </a:r>
          </a:p>
          <a:p>
            <a:r>
              <a:rPr lang="en-IN" dirty="0"/>
              <a:t>This technique separates proteins according to two independent properties in two discrete steps. </a:t>
            </a:r>
          </a:p>
          <a:p>
            <a:r>
              <a:rPr lang="en-IN" dirty="0"/>
              <a:t> The first-dimension : </a:t>
            </a:r>
            <a:r>
              <a:rPr lang="en-IN" dirty="0" err="1"/>
              <a:t>isoelectric</a:t>
            </a:r>
            <a:r>
              <a:rPr lang="en-IN" dirty="0"/>
              <a:t> focusing (IEF) </a:t>
            </a:r>
          </a:p>
          <a:p>
            <a:r>
              <a:rPr lang="en-IN" dirty="0"/>
              <a:t> The second-dimension : sodium </a:t>
            </a:r>
            <a:r>
              <a:rPr lang="en-IN" dirty="0" err="1"/>
              <a:t>dodecyl</a:t>
            </a:r>
            <a:r>
              <a:rPr lang="en-IN" dirty="0"/>
              <a:t> </a:t>
            </a:r>
            <a:r>
              <a:rPr lang="en-IN" dirty="0" err="1"/>
              <a:t>sulfate-polyacrylamide</a:t>
            </a:r>
            <a:r>
              <a:rPr lang="en-IN" dirty="0"/>
              <a:t> gel electrophoresis (SDS-PAGE)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The first-dimension : </a:t>
            </a:r>
            <a:r>
              <a:rPr lang="en-IN" b="1" dirty="0" err="1"/>
              <a:t>isoelectric</a:t>
            </a:r>
            <a:r>
              <a:rPr lang="en-IN" b="1" dirty="0"/>
              <a:t> focusing (IEF) </a:t>
            </a:r>
          </a:p>
        </p:txBody>
      </p:sp>
      <p:sp>
        <p:nvSpPr>
          <p:cNvPr id="3" name="Content Placeholder 2"/>
          <p:cNvSpPr>
            <a:spLocks noGrp="1"/>
          </p:cNvSpPr>
          <p:nvPr>
            <p:ph idx="1"/>
          </p:nvPr>
        </p:nvSpPr>
        <p:spPr/>
        <p:txBody>
          <a:bodyPr>
            <a:normAutofit/>
          </a:bodyPr>
          <a:lstStyle/>
          <a:p>
            <a:r>
              <a:rPr lang="en-IN" sz="3600" dirty="0" err="1"/>
              <a:t>Isoelectric</a:t>
            </a:r>
            <a:r>
              <a:rPr lang="en-IN" sz="3600" dirty="0"/>
              <a:t> focusing (IEF), also known as electro focusing, is a technique for separating different molecules by differences in their </a:t>
            </a:r>
            <a:r>
              <a:rPr lang="en-IN" sz="3600" dirty="0" err="1"/>
              <a:t>isoelectric</a:t>
            </a:r>
            <a:r>
              <a:rPr lang="en-IN" sz="3600" dirty="0"/>
              <a:t> point (</a:t>
            </a:r>
            <a:r>
              <a:rPr lang="en-IN" sz="3600" dirty="0" err="1"/>
              <a:t>pI</a:t>
            </a:r>
            <a:r>
              <a:rPr lang="en-IN" sz="3600" dirty="0"/>
              <a:t>). </a:t>
            </a:r>
          </a:p>
          <a:p>
            <a:r>
              <a:rPr lang="en-IN" sz="3600" dirty="0"/>
              <a:t>The </a:t>
            </a:r>
            <a:r>
              <a:rPr lang="en-IN" sz="3600" dirty="0" err="1"/>
              <a:t>isoelectric</a:t>
            </a:r>
            <a:r>
              <a:rPr lang="en-IN" sz="3600" dirty="0"/>
              <a:t> point (</a:t>
            </a:r>
            <a:r>
              <a:rPr lang="en-IN" sz="3600" dirty="0" err="1"/>
              <a:t>pI</a:t>
            </a:r>
            <a:r>
              <a:rPr lang="en-IN" sz="3600" dirty="0"/>
              <a:t>, pH(I), IEP), is the pH at which a particular molecule carries no net electrical charge in the statistical mean.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Every protein has its own isoelectric point </a:t>
            </a:r>
            <a:r>
              <a:rPr lang="en-US" dirty="0" err="1">
                <a:latin typeface="Times New Roman" panose="02020603050405020304" pitchFamily="18" charset="0"/>
                <a:cs typeface="Times New Roman" panose="02020603050405020304" pitchFamily="18" charset="0"/>
              </a:rPr>
              <a:t>pI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pH at which they are  neutral in electric field</a:t>
            </a:r>
          </a:p>
          <a:p>
            <a:r>
              <a:rPr lang="en-US" dirty="0">
                <a:latin typeface="Times New Roman" panose="02020603050405020304" pitchFamily="18" charset="0"/>
                <a:cs typeface="Times New Roman" panose="02020603050405020304" pitchFamily="18" charset="0"/>
              </a:rPr>
              <a:t>Gels are impregnated with </a:t>
            </a:r>
            <a:r>
              <a:rPr lang="en-US" dirty="0" err="1">
                <a:latin typeface="Times New Roman" panose="02020603050405020304" pitchFamily="18" charset="0"/>
                <a:cs typeface="Times New Roman" panose="02020603050405020304" pitchFamily="18" charset="0"/>
              </a:rPr>
              <a:t>ampholine</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Ampholine</a:t>
            </a:r>
            <a:r>
              <a:rPr lang="en-US" dirty="0">
                <a:latin typeface="Times New Roman" panose="02020603050405020304" pitchFamily="18" charset="0"/>
                <a:cs typeface="Times New Roman" panose="02020603050405020304" pitchFamily="18" charset="0"/>
              </a:rPr>
              <a:t> makes  a continuous pH gradient in Polyacrylamide gels </a:t>
            </a:r>
          </a:p>
          <a:p>
            <a:r>
              <a:rPr lang="en-US" dirty="0">
                <a:latin typeface="Times New Roman" panose="02020603050405020304" pitchFamily="18" charset="0"/>
                <a:cs typeface="Times New Roman" panose="02020603050405020304" pitchFamily="18" charset="0"/>
              </a:rPr>
              <a:t>Loading of sample /protein on these impregnated gel and kept in electrical field cause focusing of proteins to their </a:t>
            </a:r>
            <a:r>
              <a:rPr lang="en-US" dirty="0" err="1">
                <a:latin typeface="Times New Roman" panose="02020603050405020304" pitchFamily="18" charset="0"/>
                <a:cs typeface="Times New Roman" panose="02020603050405020304" pitchFamily="18" charset="0"/>
              </a:rPr>
              <a:t>pI</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Formation of sharp bands occurs </a:t>
            </a:r>
          </a:p>
          <a:p>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–separation of different </a:t>
            </a:r>
            <a:r>
              <a:rPr lang="en-US" dirty="0" err="1">
                <a:latin typeface="Times New Roman" panose="02020603050405020304" pitchFamily="18" charset="0"/>
                <a:cs typeface="Times New Roman" panose="02020603050405020304" pitchFamily="18" charset="0"/>
              </a:rPr>
              <a:t>isoenzymes</a:t>
            </a:r>
            <a:r>
              <a:rPr lang="en-US" dirty="0">
                <a:latin typeface="Times New Roman" panose="02020603050405020304" pitchFamily="18" charset="0"/>
                <a:cs typeface="Times New Roman" panose="02020603050405020304" pitchFamily="18" charset="0"/>
              </a:rPr>
              <a:t> clinically </a:t>
            </a:r>
          </a:p>
          <a:p>
            <a:pPr marL="0" indent="0">
              <a:buNone/>
            </a:pP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908539" y="242032"/>
            <a:ext cx="10515600" cy="1325563"/>
          </a:xfrm>
        </p:spPr>
        <p:txBody>
          <a:bodyPr/>
          <a:lstStyle/>
          <a:p>
            <a:r>
              <a:rPr lang="en-US" dirty="0">
                <a:latin typeface="Times New Roman" panose="02020603050405020304" pitchFamily="18" charset="0"/>
                <a:cs typeface="Times New Roman" panose="02020603050405020304" pitchFamily="18" charset="0"/>
              </a:rPr>
              <a:t>ISOELECTRIC FOCUSSING </a:t>
            </a:r>
            <a:endParaRPr lang="en-IN" dirty="0"/>
          </a:p>
        </p:txBody>
      </p:sp>
    </p:spTree>
    <p:extLst>
      <p:ext uri="{BB962C8B-B14F-4D97-AF65-F5344CB8AC3E}">
        <p14:creationId xmlns:p14="http://schemas.microsoft.com/office/powerpoint/2010/main" val="367640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410" y="365793"/>
            <a:ext cx="10515600" cy="5874586"/>
          </a:xfrm>
        </p:spPr>
        <p:txBody>
          <a:bodyPr>
            <a:normAutofit/>
          </a:bodyPr>
          <a:lstStyle/>
          <a:p>
            <a:r>
              <a:rPr lang="en-IN" sz="3200" dirty="0"/>
              <a:t>A protein that is in a pH region below its </a:t>
            </a:r>
            <a:r>
              <a:rPr lang="en-IN" sz="3200" dirty="0" err="1"/>
              <a:t>isoelectric</a:t>
            </a:r>
            <a:r>
              <a:rPr lang="en-IN" sz="3200" dirty="0"/>
              <a:t> point (</a:t>
            </a:r>
            <a:r>
              <a:rPr lang="en-IN" sz="3200" dirty="0" err="1"/>
              <a:t>pI</a:t>
            </a:r>
            <a:r>
              <a:rPr lang="en-IN" sz="3200" dirty="0"/>
              <a:t>) will be positively charged and so will migrate towards the cathode (negatively charged electrode) </a:t>
            </a:r>
          </a:p>
          <a:p>
            <a:r>
              <a:rPr lang="en-IN" sz="3200" dirty="0"/>
              <a:t>As it migrates through a gradient of increasing pH, however, the protein's overall charge will decrease until the protein reaches the pH region that corresponds to its </a:t>
            </a:r>
            <a:r>
              <a:rPr lang="en-IN" sz="3200" dirty="0" err="1"/>
              <a:t>pI</a:t>
            </a:r>
            <a:r>
              <a:rPr lang="en-IN" sz="3200" dirty="0"/>
              <a:t>. </a:t>
            </a:r>
          </a:p>
          <a:p>
            <a:r>
              <a:rPr lang="en-IN" sz="3200" dirty="0"/>
              <a:t>At this point it has no net charge and so migration ceases (as there is no electrical attraction towards either electrode). </a:t>
            </a:r>
          </a:p>
          <a:p>
            <a:r>
              <a:rPr lang="en-IN" sz="3200" dirty="0"/>
              <a:t>As a result, the proteins become focused into sharp stationary bands with each protein positioned at a point in the pH gradient corresponding to its </a:t>
            </a:r>
            <a:r>
              <a:rPr lang="en-IN" sz="3200" dirty="0" err="1"/>
              <a:t>pI</a:t>
            </a:r>
            <a:endParaRPr lang="en-IN" sz="3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5309938" y="1026695"/>
            <a:ext cx="6801852" cy="5101389"/>
          </a:xfrm>
          <a:prstGeom prst="rect">
            <a:avLst/>
          </a:prstGeom>
          <a:noFill/>
          <a:ln w="9525">
            <a:noFill/>
            <a:miter lim="800000"/>
            <a:headEnd/>
            <a:tailEnd/>
          </a:ln>
        </p:spPr>
      </p:pic>
      <p:pic>
        <p:nvPicPr>
          <p:cNvPr id="7174" name="Picture 6" descr="C:\Users\Subhabrata Datta\Desktop\rrrrrrrrrrrrrrrrrrrr.jpg"/>
          <p:cNvPicPr>
            <a:picLocks noChangeAspect="1" noChangeArrowheads="1"/>
          </p:cNvPicPr>
          <p:nvPr/>
        </p:nvPicPr>
        <p:blipFill>
          <a:blip r:embed="rId3" cstate="print"/>
          <a:srcRect/>
          <a:stretch>
            <a:fillRect/>
          </a:stretch>
        </p:blipFill>
        <p:spPr bwMode="auto">
          <a:xfrm>
            <a:off x="345156" y="393951"/>
            <a:ext cx="4796673" cy="633571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The second-dimension : sodium </a:t>
            </a:r>
            <a:r>
              <a:rPr lang="en-IN" b="1" dirty="0" err="1"/>
              <a:t>dodecyl</a:t>
            </a:r>
            <a:r>
              <a:rPr lang="en-IN" b="1" dirty="0"/>
              <a:t> </a:t>
            </a:r>
            <a:r>
              <a:rPr lang="en-IN" b="1" dirty="0" err="1"/>
              <a:t>sulfate</a:t>
            </a:r>
            <a:r>
              <a:rPr lang="en-IN" b="1" dirty="0"/>
              <a:t> </a:t>
            </a:r>
            <a:r>
              <a:rPr lang="en-IN" b="1" dirty="0" err="1"/>
              <a:t>polyacrylamide</a:t>
            </a:r>
            <a:r>
              <a:rPr lang="en-IN" b="1" dirty="0"/>
              <a:t> gel electrophoresis (SDS-PAGE)</a:t>
            </a:r>
          </a:p>
        </p:txBody>
      </p:sp>
      <p:sp>
        <p:nvSpPr>
          <p:cNvPr id="5" name="Content Placeholder 4"/>
          <p:cNvSpPr>
            <a:spLocks noGrp="1"/>
          </p:cNvSpPr>
          <p:nvPr>
            <p:ph idx="1"/>
          </p:nvPr>
        </p:nvSpPr>
        <p:spPr/>
        <p:txBody>
          <a:bodyPr>
            <a:normAutofit fontScale="92500" lnSpcReduction="10000"/>
          </a:bodyPr>
          <a:lstStyle/>
          <a:p>
            <a:r>
              <a:rPr lang="en-IN" sz="3600" dirty="0"/>
              <a:t>This separates proteins by their sizes (molecular).</a:t>
            </a:r>
          </a:p>
          <a:p>
            <a:r>
              <a:rPr lang="en-IN" sz="3600" dirty="0"/>
              <a:t>Normal SDS PAGE is done in this stage</a:t>
            </a:r>
          </a:p>
          <a:p>
            <a:r>
              <a:rPr lang="en-IN" sz="3600" dirty="0"/>
              <a:t>Stacking is replaced by IPG strips and normal running gel separates molecules</a:t>
            </a:r>
          </a:p>
          <a:p>
            <a:r>
              <a:rPr lang="en-IN" sz="3600" dirty="0"/>
              <a:t>2-D gel image can be analyzed using software</a:t>
            </a:r>
          </a:p>
          <a:p>
            <a:r>
              <a:rPr lang="en-IN" sz="3600" dirty="0"/>
              <a:t>In quantitative proteomics, these tools primarily analyze bio-markers by quantifying individual proteins, and showing the separation between one or more protein "spots" on a scanned image of a 2-DE gel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2085475" y="384195"/>
            <a:ext cx="8133346" cy="6056951"/>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794197" y="1249330"/>
            <a:ext cx="6087866" cy="4758438"/>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6763503" y="1029954"/>
            <a:ext cx="5091613" cy="523919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14400" y="255475"/>
            <a:ext cx="10426889" cy="6386056"/>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Advantages</a:t>
            </a:r>
          </a:p>
        </p:txBody>
      </p:sp>
      <p:sp>
        <p:nvSpPr>
          <p:cNvPr id="3" name="Content Placeholder 2"/>
          <p:cNvSpPr>
            <a:spLocks noGrp="1"/>
          </p:cNvSpPr>
          <p:nvPr>
            <p:ph idx="1"/>
          </p:nvPr>
        </p:nvSpPr>
        <p:spPr/>
        <p:txBody>
          <a:bodyPr/>
          <a:lstStyle/>
          <a:p>
            <a:r>
              <a:rPr lang="en-IN" dirty="0"/>
              <a:t>Very sensitive</a:t>
            </a:r>
          </a:p>
          <a:p>
            <a:r>
              <a:rPr lang="en-IN" dirty="0"/>
              <a:t>High resolution up to 10,000 different proteins</a:t>
            </a:r>
          </a:p>
          <a:p>
            <a:r>
              <a:rPr lang="en-IN" dirty="0"/>
              <a:t>Unbiased search</a:t>
            </a:r>
          </a:p>
          <a:p>
            <a:r>
              <a:rPr lang="en-IN" dirty="0" err="1"/>
              <a:t>Spatio</a:t>
            </a:r>
            <a:r>
              <a:rPr lang="en-IN" dirty="0"/>
              <a:t> temporal expression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a:latin typeface="+mn-lt"/>
              </a:rPr>
              <a:t>Zymography</a:t>
            </a:r>
            <a:endParaRPr lang="en-IN" b="1" dirty="0">
              <a:latin typeface="+mn-lt"/>
            </a:endParaRPr>
          </a:p>
        </p:txBody>
      </p:sp>
      <p:sp>
        <p:nvSpPr>
          <p:cNvPr id="3" name="Content Placeholder 2"/>
          <p:cNvSpPr>
            <a:spLocks noGrp="1"/>
          </p:cNvSpPr>
          <p:nvPr>
            <p:ph idx="1"/>
          </p:nvPr>
        </p:nvSpPr>
        <p:spPr>
          <a:xfrm>
            <a:off x="838200" y="1825625"/>
            <a:ext cx="10515600" cy="4848130"/>
          </a:xfrm>
        </p:spPr>
        <p:txBody>
          <a:bodyPr>
            <a:normAutofit/>
          </a:bodyPr>
          <a:lstStyle/>
          <a:p>
            <a:r>
              <a:rPr lang="en-US" dirty="0" err="1"/>
              <a:t>Zymogram</a:t>
            </a:r>
            <a:r>
              <a:rPr lang="en-US" dirty="0"/>
              <a:t> is an electrophoresis technique which allows enzyme activity to be </a:t>
            </a:r>
            <a:r>
              <a:rPr lang="en-US" dirty="0" err="1"/>
              <a:t>analysed</a:t>
            </a:r>
            <a:r>
              <a:rPr lang="en-US" dirty="0"/>
              <a:t> in situ after the process of electrophoresis has been conducted on the enzyme. </a:t>
            </a:r>
          </a:p>
          <a:p>
            <a:r>
              <a:rPr lang="en-US" dirty="0"/>
              <a:t>It includes a substrate </a:t>
            </a:r>
            <a:r>
              <a:rPr lang="en-US" dirty="0" err="1"/>
              <a:t>copolymerised</a:t>
            </a:r>
            <a:r>
              <a:rPr lang="en-US" dirty="0"/>
              <a:t> with the </a:t>
            </a:r>
            <a:r>
              <a:rPr lang="en-US" dirty="0" err="1"/>
              <a:t>polyacrylamide</a:t>
            </a:r>
            <a:r>
              <a:rPr lang="en-US" dirty="0"/>
              <a:t> gel for the detection of enzymes and their activity.</a:t>
            </a:r>
          </a:p>
          <a:p>
            <a:r>
              <a:rPr lang="en-US" dirty="0"/>
              <a:t>It allows characterization of important physical properties of the enzyme within crude cell extracts or partially purified fractions. </a:t>
            </a:r>
          </a:p>
          <a:p>
            <a:r>
              <a:rPr lang="en-US" dirty="0"/>
              <a:t>This can assist subsequent purification. </a:t>
            </a:r>
          </a:p>
          <a:p>
            <a:r>
              <a:rPr lang="en-US" dirty="0" err="1"/>
              <a:t>Zymograms</a:t>
            </a:r>
            <a:r>
              <a:rPr lang="en-US" dirty="0"/>
              <a:t> (also commonly known as “in-gel assays” or “activity gels”) have been used to analyze a wide variety of mammalian, plant, and microbial enzymes</a:t>
            </a:r>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1445"/>
            <a:ext cx="10515600" cy="5535518"/>
          </a:xfrm>
        </p:spPr>
        <p:txBody>
          <a:bodyPr>
            <a:normAutofit/>
          </a:bodyPr>
          <a:lstStyle/>
          <a:p>
            <a:r>
              <a:rPr lang="en-US" dirty="0"/>
              <a:t>Depending on substrate, </a:t>
            </a:r>
            <a:r>
              <a:rPr lang="en-US" dirty="0" err="1"/>
              <a:t>zymographic</a:t>
            </a:r>
            <a:r>
              <a:rPr lang="en-US" dirty="0"/>
              <a:t> assays can use organic molecules including peptides, lipids, and nucleic acids, detecting, among others, proteases, lipases, and nucleases.</a:t>
            </a:r>
          </a:p>
          <a:p>
            <a:r>
              <a:rPr lang="en-IN" dirty="0"/>
              <a:t>Three types of </a:t>
            </a:r>
            <a:r>
              <a:rPr lang="en-IN" dirty="0" err="1"/>
              <a:t>zymography</a:t>
            </a:r>
            <a:r>
              <a:rPr lang="en-IN" dirty="0"/>
              <a:t> are used; in gel </a:t>
            </a:r>
            <a:r>
              <a:rPr lang="en-IN" dirty="0" err="1"/>
              <a:t>zymography</a:t>
            </a:r>
            <a:r>
              <a:rPr lang="en-IN" dirty="0"/>
              <a:t>, in situ </a:t>
            </a:r>
            <a:r>
              <a:rPr lang="en-IN" dirty="0" err="1"/>
              <a:t>zymography</a:t>
            </a:r>
            <a:r>
              <a:rPr lang="en-IN" dirty="0"/>
              <a:t> and in vivo </a:t>
            </a:r>
            <a:r>
              <a:rPr lang="en-IN" dirty="0" err="1"/>
              <a:t>zymography</a:t>
            </a:r>
            <a:r>
              <a:rPr lang="en-IN" dirty="0"/>
              <a:t> . </a:t>
            </a:r>
          </a:p>
          <a:p>
            <a:r>
              <a:rPr lang="en-US" dirty="0"/>
              <a:t>The one most commonly used form of ISZ utilizes gelatin and thus detects </a:t>
            </a:r>
            <a:r>
              <a:rPr lang="en-US" dirty="0" err="1"/>
              <a:t>gelatinolytic</a:t>
            </a:r>
            <a:r>
              <a:rPr lang="en-US" dirty="0"/>
              <a:t> activity</a:t>
            </a:r>
            <a:r>
              <a:rPr lang="en-IN" dirty="0"/>
              <a:t> </a:t>
            </a:r>
          </a:p>
          <a:p>
            <a:r>
              <a:rPr lang="en-IN" dirty="0"/>
              <a:t>For instance, </a:t>
            </a:r>
            <a:r>
              <a:rPr lang="en-IN" dirty="0" err="1"/>
              <a:t>gelatin</a:t>
            </a:r>
            <a:r>
              <a:rPr lang="en-IN" dirty="0"/>
              <a:t> embedded in a </a:t>
            </a:r>
            <a:r>
              <a:rPr lang="en-IN" dirty="0" err="1"/>
              <a:t>polyacrylamide</a:t>
            </a:r>
            <a:r>
              <a:rPr lang="en-IN" dirty="0"/>
              <a:t> gel will be  digested by active </a:t>
            </a:r>
            <a:r>
              <a:rPr lang="en-IN" dirty="0" err="1"/>
              <a:t>gelatinases</a:t>
            </a:r>
            <a:r>
              <a:rPr lang="en-IN" dirty="0"/>
              <a:t> run through the gel. After </a:t>
            </a:r>
            <a:r>
              <a:rPr lang="en-IN" dirty="0" err="1"/>
              <a:t>Coomassie</a:t>
            </a:r>
            <a:r>
              <a:rPr lang="en-IN" dirty="0"/>
              <a:t> staining, areas of degradation are visible as clear bands against a darkly stained background.</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6C201BB-B4C6-4088-8269-DF3FAE8DB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0"/>
            <a:ext cx="5905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614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8866"/>
            <a:ext cx="10515600" cy="5358097"/>
          </a:xfrm>
        </p:spPr>
        <p:txBody>
          <a:bodyPr/>
          <a:lstStyle/>
          <a:p>
            <a:r>
              <a:rPr lang="en-US" dirty="0"/>
              <a:t>Samples are prepared without denaturing the active enzymes present in the samples. </a:t>
            </a:r>
          </a:p>
          <a:p>
            <a:r>
              <a:rPr lang="en-US" dirty="0"/>
              <a:t>Following electrophoresis, the gel is placed in an enzyme activation buffer which allows the enzymes present in the sample to become active and digest the substrates </a:t>
            </a:r>
            <a:r>
              <a:rPr lang="en-US" dirty="0" err="1"/>
              <a:t>copolymerised</a:t>
            </a:r>
            <a:r>
              <a:rPr lang="en-US" dirty="0"/>
              <a:t> in the gel. </a:t>
            </a:r>
          </a:p>
          <a:p>
            <a:r>
              <a:rPr lang="en-US" dirty="0"/>
              <a:t>The </a:t>
            </a:r>
            <a:r>
              <a:rPr lang="en-US" dirty="0" err="1"/>
              <a:t>zymogram</a:t>
            </a:r>
            <a:r>
              <a:rPr lang="en-US" dirty="0"/>
              <a:t> is subsequently stained and the areas of enzyme activity and digestion become visible.</a:t>
            </a:r>
          </a:p>
          <a:p>
            <a:r>
              <a:rPr lang="en-US" dirty="0"/>
              <a:t>Suitable for drug discovery and screening of low </a:t>
            </a:r>
            <a:r>
              <a:rPr lang="en-US" dirty="0" err="1"/>
              <a:t>abundunt</a:t>
            </a:r>
            <a:r>
              <a:rPr lang="en-US" dirty="0"/>
              <a:t> enzymes and their isomers in complex mixtures.</a:t>
            </a: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242" y="1135814"/>
            <a:ext cx="10515600" cy="5722186"/>
          </a:xfrm>
        </p:spPr>
        <p:txBody>
          <a:bodyPr/>
          <a:lstStyle/>
          <a:p>
            <a:pPr>
              <a:buNone/>
            </a:pPr>
            <a:r>
              <a:rPr lang="en-US" dirty="0">
                <a:latin typeface="Times New Roman" panose="02020603050405020304" pitchFamily="18" charset="0"/>
                <a:cs typeface="Times New Roman" panose="02020603050405020304" pitchFamily="18" charset="0"/>
              </a:rPr>
              <a:t>Electrophoretic mobility is defined as the rate of migration (cm/sec) per unit field strength(Volts/cm) </a:t>
            </a:r>
          </a:p>
          <a:p>
            <a:pPr marL="0" indent="0">
              <a:buNone/>
            </a:pPr>
            <a:r>
              <a:rPr lang="en-US" b="1" dirty="0">
                <a:latin typeface="Times New Roman" panose="02020603050405020304" pitchFamily="18" charset="0"/>
                <a:cs typeface="Times New Roman" panose="02020603050405020304" pitchFamily="18" charset="0"/>
              </a:rPr>
              <a:t>                    µ=Q/6πrη </a:t>
            </a:r>
          </a:p>
          <a:p>
            <a:pPr marL="0" indent="0">
              <a:buNone/>
            </a:pPr>
            <a:r>
              <a:rPr lang="en-US" dirty="0">
                <a:latin typeface="Times New Roman" panose="02020603050405020304" pitchFamily="18" charset="0"/>
                <a:cs typeface="Times New Roman" panose="02020603050405020304" pitchFamily="18" charset="0"/>
              </a:rPr>
              <a:t>Where µ- Electrophoretic mobility </a:t>
            </a:r>
          </a:p>
          <a:p>
            <a:pPr marL="0" indent="0">
              <a:buNone/>
            </a:pPr>
            <a:r>
              <a:rPr lang="en-US" dirty="0">
                <a:latin typeface="Times New Roman" panose="02020603050405020304" pitchFamily="18" charset="0"/>
                <a:cs typeface="Times New Roman" panose="02020603050405020304" pitchFamily="18" charset="0"/>
              </a:rPr>
              <a:t>Q-Net charge on the ion </a:t>
            </a:r>
          </a:p>
          <a:p>
            <a:pPr marL="0" indent="0">
              <a:buNone/>
            </a:pPr>
            <a:r>
              <a:rPr lang="en-US" dirty="0">
                <a:latin typeface="Times New Roman" panose="02020603050405020304" pitchFamily="18" charset="0"/>
                <a:cs typeface="Times New Roman" panose="02020603050405020304" pitchFamily="18" charset="0"/>
              </a:rPr>
              <a:t>r- Ionic radius of the solute </a:t>
            </a:r>
          </a:p>
          <a:p>
            <a:pPr marL="0" indent="0">
              <a:buNone/>
            </a:pPr>
            <a:r>
              <a:rPr lang="en-US" dirty="0">
                <a:latin typeface="Times New Roman" panose="02020603050405020304" pitchFamily="18" charset="0"/>
                <a:cs typeface="Times New Roman" panose="02020603050405020304" pitchFamily="18" charset="0"/>
              </a:rPr>
              <a:t>η- Viscosity of the medium</a:t>
            </a:r>
          </a:p>
          <a:p>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Electrophoretic</a:t>
            </a:r>
            <a:r>
              <a:rPr lang="en-US" dirty="0">
                <a:latin typeface="Times New Roman" panose="02020603050405020304" pitchFamily="18" charset="0"/>
                <a:cs typeface="Times New Roman" panose="02020603050405020304" pitchFamily="18" charset="0"/>
              </a:rPr>
              <a:t> mobility is directly proportional to net charge and inversely proportional to molecular size/mass and viscosity of the electrophoresis medium </a:t>
            </a:r>
          </a:p>
          <a:p>
            <a:pPr marL="0" indent="0">
              <a:buNone/>
            </a:pPr>
            <a:r>
              <a:rPr lang="en-US" dirty="0">
                <a:latin typeface="Times New Roman" panose="02020603050405020304" pitchFamily="18" charset="0"/>
                <a:cs typeface="Times New Roman" panose="02020603050405020304" pitchFamily="18" charset="0"/>
              </a:rPr>
              <a:t>• The pH of solution affects the mobility of the ion by determining the amount and nature of charge </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822158" y="0"/>
            <a:ext cx="10515600" cy="1325563"/>
          </a:xfrm>
        </p:spPr>
        <p:txBody>
          <a:bodyPr/>
          <a:lstStyle/>
          <a:p>
            <a:r>
              <a:rPr lang="en-US" b="1" dirty="0" err="1">
                <a:latin typeface="Times New Roman" panose="02020603050405020304" pitchFamily="18" charset="0"/>
                <a:cs typeface="Times New Roman" panose="02020603050405020304" pitchFamily="18" charset="0"/>
              </a:rPr>
              <a:t>Electrophoretic</a:t>
            </a:r>
            <a:r>
              <a:rPr lang="en-US" b="1" dirty="0">
                <a:latin typeface="Times New Roman" panose="02020603050405020304" pitchFamily="18" charset="0"/>
                <a:cs typeface="Times New Roman" panose="02020603050405020304" pitchFamily="18" charset="0"/>
              </a:rPr>
              <a:t> Mobility</a:t>
            </a:r>
            <a:endParaRPr lang="en-IN" b="1" dirty="0"/>
          </a:p>
        </p:txBody>
      </p:sp>
    </p:spTree>
    <p:extLst>
      <p:ext uri="{BB962C8B-B14F-4D97-AF65-F5344CB8AC3E}">
        <p14:creationId xmlns:p14="http://schemas.microsoft.com/office/powerpoint/2010/main" val="41978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6287"/>
            <a:ext cx="10515600" cy="5180676"/>
          </a:xfrm>
        </p:spPr>
        <p:txBody>
          <a:bodyPr>
            <a:normAutofit/>
          </a:bodyPr>
          <a:lstStyle/>
          <a:p>
            <a:r>
              <a:rPr lang="en-US" dirty="0"/>
              <a:t>Electric current is carried by buffers</a:t>
            </a:r>
          </a:p>
          <a:p>
            <a:r>
              <a:rPr lang="en-US" dirty="0"/>
              <a:t>Buffers keep the pH and charge surrounding analyte constant. </a:t>
            </a:r>
          </a:p>
          <a:p>
            <a:r>
              <a:rPr lang="en-US" dirty="0"/>
              <a:t>Effects of the electric field on the sample: </a:t>
            </a:r>
          </a:p>
          <a:p>
            <a:r>
              <a:rPr lang="en-US" dirty="0"/>
              <a:t>In electrophoresis either current, voltage, or power, is always held constant. </a:t>
            </a:r>
          </a:p>
          <a:p>
            <a:r>
              <a:rPr lang="en-US" dirty="0"/>
              <a:t>Higher voltage causes greater migration speed.</a:t>
            </a:r>
          </a:p>
          <a:p>
            <a:r>
              <a:rPr lang="en-US" dirty="0"/>
              <a:t>Also leads to generation of heat. </a:t>
            </a:r>
          </a:p>
          <a:p>
            <a:r>
              <a:rPr lang="en-US" dirty="0"/>
              <a:t>May denature protein sample and destroy gel matrix </a:t>
            </a:r>
          </a:p>
          <a:p>
            <a:r>
              <a:rPr lang="en-US" dirty="0"/>
              <a:t>Also mixes samples through convection of buffer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ELECTROPHORESIS BUFFERS</a:t>
            </a:r>
          </a:p>
        </p:txBody>
      </p:sp>
      <p:sp>
        <p:nvSpPr>
          <p:cNvPr id="3" name="Content Placeholder 2"/>
          <p:cNvSpPr>
            <a:spLocks noGrp="1"/>
          </p:cNvSpPr>
          <p:nvPr>
            <p:ph idx="1"/>
          </p:nvPr>
        </p:nvSpPr>
        <p:spPr/>
        <p:txBody>
          <a:bodyPr/>
          <a:lstStyle/>
          <a:p>
            <a:r>
              <a:rPr lang="en-US" dirty="0"/>
              <a:t>Carry current and prevents </a:t>
            </a:r>
            <a:r>
              <a:rPr lang="en-US" dirty="0" err="1"/>
              <a:t>analyte</a:t>
            </a:r>
            <a:r>
              <a:rPr lang="en-US" dirty="0"/>
              <a:t> from being altered. </a:t>
            </a:r>
          </a:p>
          <a:p>
            <a:r>
              <a:rPr lang="en-US" dirty="0"/>
              <a:t>Common buffers are </a:t>
            </a:r>
            <a:r>
              <a:rPr lang="en-US" dirty="0" err="1"/>
              <a:t>Tris-HCl</a:t>
            </a:r>
            <a:r>
              <a:rPr lang="en-US" dirty="0"/>
              <a:t> and </a:t>
            </a:r>
            <a:r>
              <a:rPr lang="en-US" dirty="0" err="1"/>
              <a:t>Tris-glycine</a:t>
            </a:r>
            <a:r>
              <a:rPr lang="en-US" dirty="0"/>
              <a:t>. </a:t>
            </a:r>
          </a:p>
          <a:p>
            <a:r>
              <a:rPr lang="en-US" dirty="0" err="1"/>
              <a:t>Tris</a:t>
            </a:r>
            <a:r>
              <a:rPr lang="en-US" dirty="0"/>
              <a:t>-Borate-EDTA (TBE), </a:t>
            </a:r>
            <a:r>
              <a:rPr lang="en-US" dirty="0" err="1"/>
              <a:t>Tris</a:t>
            </a:r>
            <a:r>
              <a:rPr lang="en-US" dirty="0"/>
              <a:t>-Acetate-EDTA (TAE), </a:t>
            </a:r>
            <a:r>
              <a:rPr lang="en-US" dirty="0" err="1"/>
              <a:t>Tris</a:t>
            </a:r>
            <a:r>
              <a:rPr lang="en-US" dirty="0"/>
              <a:t> Phosphate-EDTA (TPE) used most often for DNA. </a:t>
            </a:r>
          </a:p>
          <a:p>
            <a:r>
              <a:rPr lang="en-US" dirty="0"/>
              <a:t>10 </a:t>
            </a:r>
            <a:r>
              <a:rPr lang="en-US" dirty="0" err="1"/>
              <a:t>mM</a:t>
            </a:r>
            <a:r>
              <a:rPr lang="en-US" dirty="0"/>
              <a:t> sodium phosphate buffer used for RNA. </a:t>
            </a:r>
          </a:p>
          <a:p>
            <a:r>
              <a:rPr lang="en-US" dirty="0"/>
              <a:t>Buffer additives modify sample molecules– Formamide, urea (denaturing agents)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673" y="855806"/>
            <a:ext cx="11341288" cy="5780521"/>
          </a:xfrm>
        </p:spPr>
        <p:txBody>
          <a:bodyPr>
            <a:normAutofit fontScale="92500" lnSpcReduction="10000"/>
          </a:bodyPr>
          <a:lstStyle/>
          <a:p>
            <a:r>
              <a:rPr lang="en-US" dirty="0"/>
              <a:t>“</a:t>
            </a:r>
            <a:r>
              <a:rPr lang="en-US" dirty="0">
                <a:latin typeface="Times New Roman" panose="02020603050405020304" pitchFamily="18" charset="0"/>
                <a:cs typeface="Times New Roman" panose="02020603050405020304" pitchFamily="18" charset="0"/>
              </a:rPr>
              <a:t>Gel" is  the matrix used to contain, and then separate the target molecules </a:t>
            </a:r>
          </a:p>
          <a:p>
            <a:r>
              <a:rPr lang="en-US" dirty="0">
                <a:latin typeface="Times New Roman" panose="02020603050405020304" pitchFamily="18" charset="0"/>
                <a:cs typeface="Times New Roman" panose="02020603050405020304" pitchFamily="18" charset="0"/>
              </a:rPr>
              <a:t>The gel is a cross linked polymer whose composition and porosity is chosen based  on the specific weight and composition of material to be analyzed </a:t>
            </a:r>
          </a:p>
          <a:p>
            <a:r>
              <a:rPr lang="en-IN" dirty="0">
                <a:latin typeface="Times New Roman" pitchFamily="18" charset="0"/>
                <a:cs typeface="Times New Roman" pitchFamily="18" charset="0"/>
              </a:rPr>
              <a:t>The pH and other buffer conditions are arranged so that the molecules being separated carry a net (negative) charge so that they will be moved by the electric field toward the positive pole.</a:t>
            </a:r>
          </a:p>
          <a:p>
            <a:r>
              <a:rPr lang="en-IN" dirty="0">
                <a:latin typeface="Times New Roman" pitchFamily="18" charset="0"/>
                <a:cs typeface="Times New Roman" pitchFamily="18" charset="0"/>
              </a:rPr>
              <a:t>As they move through the gel, the larger molecules will be held up as they try to pass through the pores of the gel, while the smaller molecules will be impeded less and move faster.</a:t>
            </a:r>
          </a:p>
          <a:p>
            <a:r>
              <a:rPr lang="en-IN" dirty="0">
                <a:latin typeface="Times New Roman" pitchFamily="18" charset="0"/>
                <a:cs typeface="Times New Roman" pitchFamily="18" charset="0"/>
              </a:rPr>
              <a:t>This results in a separation by size, with the larger molecules nearer the well and the smaller molecules farther away.</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 gel block made of </a:t>
            </a:r>
            <a:r>
              <a:rPr lang="en-US" b="1" dirty="0">
                <a:latin typeface="Times New Roman" pitchFamily="18" charset="0"/>
                <a:cs typeface="Times New Roman" pitchFamily="18" charset="0"/>
              </a:rPr>
              <a:t>Polyacrylamide</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Agarose</a:t>
            </a:r>
            <a:r>
              <a:rPr lang="en-US" dirty="0">
                <a:latin typeface="Times New Roman" pitchFamily="18" charset="0"/>
                <a:cs typeface="Times New Roman" pitchFamily="18" charset="0"/>
              </a:rPr>
              <a:t> or </a:t>
            </a:r>
            <a:r>
              <a:rPr lang="en-US" b="1" dirty="0">
                <a:latin typeface="Times New Roman" pitchFamily="18" charset="0"/>
                <a:cs typeface="Times New Roman" pitchFamily="18" charset="0"/>
              </a:rPr>
              <a:t>substituted</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starch</a:t>
            </a:r>
            <a:r>
              <a:rPr lang="en-US" dirty="0">
                <a:latin typeface="Times New Roman" pitchFamily="18" charset="0"/>
                <a:cs typeface="Times New Roman" pitchFamily="18" charset="0"/>
              </a:rPr>
              <a:t> gel is used in this method as the solid support </a:t>
            </a:r>
          </a:p>
          <a:p>
            <a:pPr marL="0" indent="0"/>
            <a:r>
              <a:rPr lang="en-US" dirty="0">
                <a:latin typeface="Times New Roman" pitchFamily="18" charset="0"/>
                <a:cs typeface="Times New Roman" pitchFamily="18" charset="0"/>
              </a:rPr>
              <a:t> It is also frequently used in separating proteins, peptides and amino acids from microgram quantities of mixed samples</a:t>
            </a:r>
          </a:p>
        </p:txBody>
      </p:sp>
      <p:sp>
        <p:nvSpPr>
          <p:cNvPr id="4" name="Title 3"/>
          <p:cNvSpPr>
            <a:spLocks noGrp="1"/>
          </p:cNvSpPr>
          <p:nvPr>
            <p:ph type="title"/>
          </p:nvPr>
        </p:nvSpPr>
        <p:spPr>
          <a:xfrm>
            <a:off x="852054" y="-193963"/>
            <a:ext cx="10515600" cy="1325563"/>
          </a:xfrm>
        </p:spPr>
        <p:txBody>
          <a:bodyPr/>
          <a:lstStyle/>
          <a:p>
            <a:r>
              <a:rPr lang="en-US" b="1" dirty="0">
                <a:latin typeface="Times New Roman" panose="02020603050405020304" pitchFamily="18" charset="0"/>
                <a:cs typeface="Times New Roman" panose="02020603050405020304" pitchFamily="18" charset="0"/>
              </a:rPr>
              <a:t>Gel Electrophoresis</a:t>
            </a:r>
            <a:endParaRPr lang="en-IN" dirty="0"/>
          </a:p>
        </p:txBody>
      </p:sp>
    </p:spTree>
    <p:extLst>
      <p:ext uri="{BB962C8B-B14F-4D97-AF65-F5344CB8AC3E}">
        <p14:creationId xmlns:p14="http://schemas.microsoft.com/office/powerpoint/2010/main" val="3594939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2958</TotalTime>
  <Words>2442</Words>
  <Application>Microsoft Office PowerPoint</Application>
  <PresentationFormat>Widescreen</PresentationFormat>
  <Paragraphs>200</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Rounded MT Bold</vt:lpstr>
      <vt:lpstr>Calibri</vt:lpstr>
      <vt:lpstr>Calibri Light</vt:lpstr>
      <vt:lpstr>Times New Roman</vt:lpstr>
      <vt:lpstr>Wingdings</vt:lpstr>
      <vt:lpstr>Office Theme</vt:lpstr>
      <vt:lpstr>PowerPoint Presentation</vt:lpstr>
      <vt:lpstr>PowerPoint Presentation</vt:lpstr>
      <vt:lpstr>PowerPoint Presentation</vt:lpstr>
      <vt:lpstr>Factors affecting Electrophoresis</vt:lpstr>
      <vt:lpstr>PowerPoint Presentation</vt:lpstr>
      <vt:lpstr>Electrophoretic Mobility</vt:lpstr>
      <vt:lpstr>PowerPoint Presentation</vt:lpstr>
      <vt:lpstr>ELECTROPHORESIS BUFFERS</vt:lpstr>
      <vt:lpstr>Gel Electrophoresis</vt:lpstr>
      <vt:lpstr>Agarose Gel Electrophoresis (AGE) </vt:lpstr>
      <vt:lpstr>Principle</vt:lpstr>
      <vt:lpstr>What is Agarose ?</vt:lpstr>
      <vt:lpstr>PROCESS</vt:lpstr>
      <vt:lpstr>PowerPoint Presentation</vt:lpstr>
      <vt:lpstr>APPLICATIONS</vt:lpstr>
      <vt:lpstr>PowerPoint Presentation</vt:lpstr>
      <vt:lpstr>IMMUNOELECTROPHORESIS</vt:lpstr>
      <vt:lpstr>PowerPoint Presentation</vt:lpstr>
      <vt:lpstr>Poly Acrylamide Gel Electrophoresis (PAGE)</vt:lpstr>
      <vt:lpstr>PowerPoint Presentation</vt:lpstr>
      <vt:lpstr>PowerPoint Presentation</vt:lpstr>
      <vt:lpstr>PowerPoint Presentation</vt:lpstr>
      <vt:lpstr>PAGE PROCEDURE</vt:lpstr>
      <vt:lpstr>Use of PAGE</vt:lpstr>
      <vt:lpstr>Types of PAGE</vt:lpstr>
      <vt:lpstr> SDS-PAGE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vt:lpstr>
      <vt:lpstr>PowerPoint Presentation</vt:lpstr>
      <vt:lpstr>2-D gel Electrophoresis</vt:lpstr>
      <vt:lpstr>The first-dimension : isoelectric focusing (IEF) </vt:lpstr>
      <vt:lpstr>ISOELECTRIC FOCUSSING </vt:lpstr>
      <vt:lpstr>PowerPoint Presentation</vt:lpstr>
      <vt:lpstr>PowerPoint Presentation</vt:lpstr>
      <vt:lpstr>The second-dimension : sodium dodecyl sulfate polyacrylamide gel electrophoresis (SDS-PAGE)</vt:lpstr>
      <vt:lpstr>PowerPoint Presentation</vt:lpstr>
      <vt:lpstr>PowerPoint Presentation</vt:lpstr>
      <vt:lpstr>Advantages</vt:lpstr>
      <vt:lpstr>Zymography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Moushree Pal Roy</cp:lastModifiedBy>
  <cp:revision>164</cp:revision>
  <dcterms:created xsi:type="dcterms:W3CDTF">2020-06-11T17:18:15Z</dcterms:created>
  <dcterms:modified xsi:type="dcterms:W3CDTF">2023-09-07T16:20:15Z</dcterms:modified>
</cp:coreProperties>
</file>