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5"/>
  </p:notesMasterIdLst>
  <p:sldIdLst>
    <p:sldId id="266" r:id="rId5"/>
    <p:sldId id="277" r:id="rId6"/>
    <p:sldId id="260" r:id="rId7"/>
    <p:sldId id="272" r:id="rId8"/>
    <p:sldId id="261" r:id="rId9"/>
    <p:sldId id="274" r:id="rId10"/>
    <p:sldId id="263" r:id="rId11"/>
    <p:sldId id="265" r:id="rId12"/>
    <p:sldId id="275" r:id="rId13"/>
    <p:sldId id="27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E8E8E7"/>
    <a:srgbClr val="B7881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16DA210-FB5B-4158-B5E0-FEB733F419B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09" autoAdjust="0"/>
  </p:normalViewPr>
  <p:slideViewPr>
    <p:cSldViewPr snapToGrid="0">
      <p:cViewPr varScale="1">
        <p:scale>
          <a:sx n="72" d="100"/>
          <a:sy n="72" d="100"/>
        </p:scale>
        <p:origin x="660" y="54"/>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D81C89-AC0D-4BFF-9223-D3157C1DDC5B}" type="datetimeFigureOut">
              <a:rPr lang="en-US" smtClean="0"/>
              <a:t>3/5/2025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33D7A2-C585-48BF-BF8C-C21FDC051F77}" type="slidenum">
              <a:rPr lang="en-US" smtClean="0"/>
              <a:t>‹#›</a:t>
            </a:fld>
            <a:endParaRPr lang="en-US" dirty="0"/>
          </a:p>
        </p:txBody>
      </p:sp>
    </p:spTree>
    <p:extLst>
      <p:ext uri="{BB962C8B-B14F-4D97-AF65-F5344CB8AC3E}">
        <p14:creationId xmlns:p14="http://schemas.microsoft.com/office/powerpoint/2010/main" val="1372662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54480" y="1554480"/>
            <a:ext cx="9052560" cy="2377440"/>
          </a:xfrm>
        </p:spPr>
        <p:txBody>
          <a:bodyPr anchor="t">
            <a:noAutofit/>
          </a:bodyPr>
          <a:lstStyle>
            <a:lvl1pPr algn="l">
              <a:defRPr sz="5400" b="1"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554480" y="4242816"/>
            <a:ext cx="9052560" cy="1188720"/>
          </a:xfrm>
        </p:spPr>
        <p:txBody>
          <a:bodyPr anchor="b">
            <a:normAutofit/>
          </a:bodyPr>
          <a:lstStyle>
            <a:lvl1pPr marL="0" indent="0" algn="r">
              <a:lnSpc>
                <a:spcPct val="112000"/>
              </a:lnSpc>
              <a:spcBef>
                <a:spcPts val="0"/>
              </a:spcBef>
              <a:spcAft>
                <a:spcPts val="0"/>
              </a:spcAft>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7" name="Group 6"/>
          <p:cNvGrpSpPr/>
          <p:nvPr/>
        </p:nvGrpSpPr>
        <p:grpSpPr>
          <a:xfrm>
            <a:off x="752858" y="744469"/>
            <a:ext cx="10674117" cy="5349671"/>
            <a:chOff x="752858" y="744469"/>
            <a:chExt cx="10674117" cy="5349671"/>
          </a:xfrm>
          <a:solidFill>
            <a:schemeClr val="tx1"/>
          </a:solidFill>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grp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grpFill/>
            <a:ln w="0">
              <a:noFill/>
              <a:prstDash val="solid"/>
              <a:round/>
              <a:headEnd/>
              <a:tailEnd/>
            </a:ln>
          </p:spPr>
        </p:sp>
      </p:grpSp>
    </p:spTree>
    <p:extLst>
      <p:ext uri="{BB962C8B-B14F-4D97-AF65-F5344CB8AC3E}">
        <p14:creationId xmlns:p14="http://schemas.microsoft.com/office/powerpoint/2010/main" val="92397628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wo content 03">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4663440" cy="5760720"/>
          </a:xfrm>
        </p:spPr>
        <p:txBody>
          <a:bodyPr>
            <a:normAutofit/>
          </a:bodyPr>
          <a:lstStyle>
            <a:lvl1pPr>
              <a:defRPr sz="3600" b="1" spc="100" baseline="0"/>
            </a:lvl1pPr>
          </a:lstStyle>
          <a:p>
            <a:r>
              <a:rPr lang="en-US"/>
              <a:t>Click to edit Master title style</a:t>
            </a:r>
            <a:endParaRPr lang="en-US" dirty="0"/>
          </a:p>
        </p:txBody>
      </p:sp>
      <p:sp>
        <p:nvSpPr>
          <p:cNvPr id="3" name="Content Placeholder 2"/>
          <p:cNvSpPr>
            <a:spLocks noGrp="1"/>
          </p:cNvSpPr>
          <p:nvPr>
            <p:ph idx="1"/>
          </p:nvPr>
        </p:nvSpPr>
        <p:spPr>
          <a:xfrm>
            <a:off x="6309360" y="685800"/>
            <a:ext cx="5212080" cy="2651760"/>
          </a:xfrm>
        </p:spPr>
        <p:txBody>
          <a:bodyPr/>
          <a:lstStyle>
            <a:lvl1pPr marL="0" indent="0">
              <a:buSzPct val="70000"/>
              <a:buNone/>
              <a:defRPr/>
            </a:lvl1pPr>
            <a:lvl2pPr marL="384048" indent="-384048">
              <a:buSzPct val="70000"/>
              <a:buFont typeface="Franklin Gothic Book" panose="020B0503020102020204" pitchFamily="34" charset="0"/>
              <a:buChar char="■"/>
              <a:defRPr/>
            </a:lvl2pPr>
            <a:lvl3pPr marL="914400" indent="-384048">
              <a:buSzPct val="70000"/>
              <a:buFont typeface="Franklin Gothic Book" panose="020B0503020102020204" pitchFamily="34" charset="0"/>
              <a:buChar char="–"/>
              <a:defRPr/>
            </a:lvl3pPr>
            <a:lvl4pPr marL="1371600" indent="-384048">
              <a:buSzPct val="70000"/>
              <a:buFont typeface="Franklin Gothic Book" panose="020B0503020102020204" pitchFamily="34" charset="0"/>
              <a:buChar char="■"/>
              <a:defRPr/>
            </a:lvl4pPr>
            <a:lvl5pPr marL="1828800" indent="-384048">
              <a:buSzPct val="70000"/>
              <a:buFont typeface="Franklin Gothic Book" panose="020B05030201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a:extLst>
              <a:ext uri="{FF2B5EF4-FFF2-40B4-BE49-F238E27FC236}">
                <a16:creationId xmlns:a16="http://schemas.microsoft.com/office/drawing/2014/main" id="{2CFB8D5A-7E59-4AEA-3F66-398413304E12}"/>
              </a:ext>
            </a:extLst>
          </p:cNvPr>
          <p:cNvSpPr>
            <a:spLocks noGrp="1"/>
          </p:cNvSpPr>
          <p:nvPr>
            <p:ph idx="13"/>
          </p:nvPr>
        </p:nvSpPr>
        <p:spPr>
          <a:xfrm>
            <a:off x="6309360" y="3637722"/>
            <a:ext cx="5212080" cy="2651760"/>
          </a:xfrm>
        </p:spPr>
        <p:txBody>
          <a:bodyPr/>
          <a:lstStyle>
            <a:lvl1pPr marL="512064" indent="-512064">
              <a:buSzPct val="100000"/>
              <a:buFont typeface="+mj-lt"/>
              <a:buAutoNum type="arabicPeriod"/>
              <a:defRPr/>
            </a:lvl1pPr>
            <a:lvl2pPr marL="1170432" indent="-457200">
              <a:buSzPct val="100000"/>
              <a:buFont typeface="+mj-lt"/>
              <a:buAutoNum type="alphaLcPeriod"/>
              <a:defRPr/>
            </a:lvl2pPr>
            <a:lvl3pPr marL="1645920" indent="-384048">
              <a:buSzPct val="70000"/>
              <a:buFont typeface="+mj-lt"/>
              <a:buAutoNum type="romanLcPeriod"/>
              <a:defRPr/>
            </a:lvl3pPr>
            <a:lvl4pPr marL="2103120" indent="-384048">
              <a:buSzPct val="70000"/>
              <a:buFont typeface="+mj-lt"/>
              <a:buAutoNum type="arabicParenR"/>
              <a:defRPr/>
            </a:lvl4pPr>
            <a:lvl5pPr marL="2743200" indent="-384048">
              <a:buSzPct val="70000"/>
              <a:buFont typeface="+mj-lt"/>
              <a:buAutoNum type="alphaLcParen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B41ED8-AC2E-4560-8CC9-E6292DDF25B6}" type="datetime1">
              <a:rPr lang="en-US" smtClean="0"/>
              <a:t>3/5/2025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171011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losing">
    <p:bg>
      <p:bgPr>
        <a:solidFill>
          <a:schemeClr val="accent2"/>
        </a:solid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D1164FD9-A200-1A27-7217-47AF9DF9F598}"/>
              </a:ext>
            </a:extLst>
          </p:cNvPr>
          <p:cNvSpPr>
            <a:spLocks noGrp="1"/>
          </p:cNvSpPr>
          <p:nvPr>
            <p:ph type="ctrTitle"/>
          </p:nvPr>
        </p:nvSpPr>
        <p:spPr>
          <a:xfrm>
            <a:off x="1554480" y="1554480"/>
            <a:ext cx="9052560" cy="2377440"/>
          </a:xfrm>
        </p:spPr>
        <p:txBody>
          <a:bodyPr anchor="b">
            <a:noAutofit/>
          </a:bodyPr>
          <a:lstStyle>
            <a:lvl1pPr algn="ctr">
              <a:defRPr sz="5400" b="1"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527048" y="4069080"/>
            <a:ext cx="9144000" cy="1371600"/>
          </a:xfrm>
        </p:spPr>
        <p:txBody>
          <a:bodyPr>
            <a:normAutofit/>
          </a:bodyPr>
          <a:lstStyle>
            <a:lvl1pPr marL="0" indent="0" algn="ctr">
              <a:lnSpc>
                <a:spcPct val="112000"/>
              </a:lnSpc>
              <a:spcBef>
                <a:spcPts val="40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7" name="Group 6"/>
          <p:cNvGrpSpPr/>
          <p:nvPr/>
        </p:nvGrpSpPr>
        <p:grpSpPr>
          <a:xfrm>
            <a:off x="752858" y="744469"/>
            <a:ext cx="10674117" cy="5349671"/>
            <a:chOff x="752858" y="744469"/>
            <a:chExt cx="10674117" cy="5349671"/>
          </a:xfrm>
          <a:solidFill>
            <a:schemeClr val="tx1"/>
          </a:solidFill>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grp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grp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01">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4297680" cy="5760720"/>
          </a:xfrm>
        </p:spPr>
        <p:txBody>
          <a:bodyPr>
            <a:normAutofit/>
          </a:bodyPr>
          <a:lstStyle>
            <a:lvl1pPr>
              <a:defRPr sz="3600" b="1" spc="100" baseline="0"/>
            </a:lvl1pPr>
          </a:lstStyle>
          <a:p>
            <a:r>
              <a:rPr lang="en-US"/>
              <a:t>Click to edit Master title style</a:t>
            </a:r>
            <a:endParaRPr lang="en-US" dirty="0"/>
          </a:p>
        </p:txBody>
      </p:sp>
      <p:sp>
        <p:nvSpPr>
          <p:cNvPr id="3" name="Content Placeholder 2"/>
          <p:cNvSpPr>
            <a:spLocks noGrp="1"/>
          </p:cNvSpPr>
          <p:nvPr>
            <p:ph idx="1"/>
          </p:nvPr>
        </p:nvSpPr>
        <p:spPr>
          <a:xfrm>
            <a:off x="6309360" y="685800"/>
            <a:ext cx="5212080" cy="5760720"/>
          </a:xfrm>
        </p:spPr>
        <p:txBody>
          <a:bodyPr/>
          <a:lstStyle>
            <a:lvl1pPr>
              <a:buSzPct val="70000"/>
              <a:defRPr/>
            </a:lvl1pPr>
            <a:lvl3pPr>
              <a:buSzPct val="70000"/>
              <a:defRPr/>
            </a:lvl3pPr>
            <a:lvl5pPr>
              <a:buSzPct val="7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B41ED8-AC2E-4560-8CC9-E6292DDF25B6}" type="datetime1">
              <a:rPr lang="en-US" smtClean="0"/>
              <a:t>3/5/2025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1500253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Section header 01">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54480" y="2871216"/>
            <a:ext cx="9052560" cy="2523744"/>
          </a:xfrm>
        </p:spPr>
        <p:txBody>
          <a:bodyPr anchor="b">
            <a:noAutofit/>
          </a:bodyPr>
          <a:lstStyle>
            <a:lvl1pPr algn="r">
              <a:defRPr sz="54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554480" y="1554480"/>
            <a:ext cx="9052560" cy="1097280"/>
          </a:xfrm>
        </p:spPr>
        <p:txBody>
          <a:bodyPr>
            <a:normAutofit/>
          </a:bodyPr>
          <a:lstStyle>
            <a:lvl1pPr marL="0" indent="0" algn="l">
              <a:lnSpc>
                <a:spcPct val="112000"/>
              </a:lnSpc>
              <a:spcBef>
                <a:spcPts val="0"/>
              </a:spcBef>
              <a:spcAft>
                <a:spcPts val="0"/>
              </a:spcAft>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7" name="Group 6"/>
          <p:cNvGrpSpPr/>
          <p:nvPr/>
        </p:nvGrpSpPr>
        <p:grpSpPr>
          <a:xfrm>
            <a:off x="752858" y="744469"/>
            <a:ext cx="10674117" cy="5349671"/>
            <a:chOff x="752858" y="744469"/>
            <a:chExt cx="10674117" cy="5349671"/>
          </a:xfrm>
          <a:solidFill>
            <a:schemeClr val="tx1"/>
          </a:solidFill>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grp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grpFill/>
            <a:ln w="0">
              <a:noFill/>
              <a:prstDash val="solid"/>
              <a:round/>
              <a:headEnd/>
              <a:tailEnd/>
            </a:ln>
          </p:spPr>
        </p:sp>
      </p:grpSp>
    </p:spTree>
    <p:extLst>
      <p:ext uri="{BB962C8B-B14F-4D97-AF65-F5344CB8AC3E}">
        <p14:creationId xmlns:p14="http://schemas.microsoft.com/office/powerpoint/2010/main" val="375890689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02">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1520" y="731520"/>
            <a:ext cx="5261776" cy="3200400"/>
          </a:xfrm>
        </p:spPr>
        <p:txBody>
          <a:bodyPr anchor="b">
            <a:normAutofit/>
          </a:bodyPr>
          <a:lstStyle>
            <a:lvl1pPr algn="l">
              <a:defRPr sz="54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731519" y="3956278"/>
            <a:ext cx="5261775" cy="2167128"/>
          </a:xfrm>
        </p:spPr>
        <p:txBody>
          <a:bodyPr>
            <a:normAutofit/>
          </a:bodyPr>
          <a:lstStyle>
            <a:lvl1pPr marL="0" indent="0" algn="l">
              <a:lnSpc>
                <a:spcPct val="112000"/>
              </a:lnSpc>
              <a:spcBef>
                <a:spcPts val="0"/>
              </a:spcBef>
              <a:spcAft>
                <a:spcPts val="0"/>
              </a:spcAft>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Picture Placeholder 7">
            <a:extLst>
              <a:ext uri="{FF2B5EF4-FFF2-40B4-BE49-F238E27FC236}">
                <a16:creationId xmlns:a16="http://schemas.microsoft.com/office/drawing/2014/main" id="{65ED42FA-5CCA-F252-5E46-7B0091BCC814}"/>
              </a:ext>
            </a:extLst>
          </p:cNvPr>
          <p:cNvSpPr>
            <a:spLocks noGrp="1"/>
          </p:cNvSpPr>
          <p:nvPr>
            <p:ph type="pic" sz="quarter" idx="10"/>
          </p:nvPr>
        </p:nvSpPr>
        <p:spPr>
          <a:xfrm>
            <a:off x="6089904" y="768096"/>
            <a:ext cx="4480560" cy="4498848"/>
          </a:xfrm>
        </p:spPr>
        <p:txBody>
          <a:bodyPr/>
          <a:lstStyle>
            <a:lvl1pPr marL="0" indent="0">
              <a:buNone/>
              <a:defRPr/>
            </a:lvl1pPr>
          </a:lstStyle>
          <a:p>
            <a:r>
              <a:rPr lang="en-US"/>
              <a:t>Click icon to add picture</a:t>
            </a:r>
            <a:endParaRPr lang="en-US" dirty="0"/>
          </a:p>
        </p:txBody>
      </p:sp>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1"/>
          </a:solidFill>
          <a:ln w="0">
            <a:noFill/>
            <a:prstDash val="solid"/>
            <a:round/>
            <a:headEnd/>
            <a:tailEnd/>
          </a:ln>
        </p:spPr>
      </p:sp>
    </p:spTree>
    <p:extLst>
      <p:ext uri="{BB962C8B-B14F-4D97-AF65-F5344CB8AC3E}">
        <p14:creationId xmlns:p14="http://schemas.microsoft.com/office/powerpoint/2010/main" val="3315151176"/>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wo content 01">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4663440" cy="2377440"/>
          </a:xfrm>
        </p:spPr>
        <p:txBody>
          <a:bodyPr>
            <a:normAutofit/>
          </a:bodyPr>
          <a:lstStyle>
            <a:lvl1pPr>
              <a:defRPr sz="3600" b="1" spc="100" baseline="0"/>
            </a:lvl1pPr>
          </a:lstStyle>
          <a:p>
            <a:r>
              <a:rPr lang="en-US"/>
              <a:t>Click to edit Master title style</a:t>
            </a:r>
            <a:endParaRPr lang="en-US" dirty="0"/>
          </a:p>
        </p:txBody>
      </p:sp>
      <p:sp>
        <p:nvSpPr>
          <p:cNvPr id="3" name="Content Placeholder 2"/>
          <p:cNvSpPr>
            <a:spLocks noGrp="1"/>
          </p:cNvSpPr>
          <p:nvPr>
            <p:ph idx="1"/>
          </p:nvPr>
        </p:nvSpPr>
        <p:spPr>
          <a:xfrm>
            <a:off x="6309360" y="685800"/>
            <a:ext cx="5212080" cy="2377440"/>
          </a:xfrm>
        </p:spPr>
        <p:txBody>
          <a:bodyPr/>
          <a:lstStyle>
            <a:lvl1pPr>
              <a:buSzPct val="70000"/>
              <a:defRPr/>
            </a:lvl1pPr>
            <a:lvl3pPr>
              <a:buSzPct val="70000"/>
              <a:defRPr/>
            </a:lvl3pPr>
            <a:lvl5pPr>
              <a:buSzPct val="7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a:extLst>
              <a:ext uri="{FF2B5EF4-FFF2-40B4-BE49-F238E27FC236}">
                <a16:creationId xmlns:a16="http://schemas.microsoft.com/office/drawing/2014/main" id="{B895DBE8-6B89-8EA5-868B-87356D3FAF85}"/>
              </a:ext>
            </a:extLst>
          </p:cNvPr>
          <p:cNvSpPr>
            <a:spLocks noGrp="1"/>
          </p:cNvSpPr>
          <p:nvPr>
            <p:ph idx="13"/>
          </p:nvPr>
        </p:nvSpPr>
        <p:spPr>
          <a:xfrm>
            <a:off x="1371600" y="3209544"/>
            <a:ext cx="10204704" cy="3227832"/>
          </a:xfrm>
        </p:spPr>
        <p:txBody>
          <a:bodyPr/>
          <a:lstStyle>
            <a:lvl1pPr>
              <a:buSzPct val="70000"/>
              <a:defRPr/>
            </a:lvl1pPr>
            <a:lvl3pPr>
              <a:buSzPct val="70000"/>
              <a:defRPr/>
            </a:lvl3pPr>
            <a:lvl5pPr>
              <a:buSzPct val="7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B41ED8-AC2E-4560-8CC9-E6292DDF25B6}" type="datetime1">
              <a:rPr lang="en-US" smtClean="0"/>
              <a:t>3/5/2025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536730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content, and image">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309360" y="685800"/>
            <a:ext cx="5212080" cy="2103120"/>
          </a:xfrm>
        </p:spPr>
        <p:txBody>
          <a:bodyPr anchor="b">
            <a:normAutofit/>
          </a:bodyPr>
          <a:lstStyle>
            <a:lvl1pPr>
              <a:defRPr sz="3600" b="1" spc="100" baseline="0"/>
            </a:lvl1pPr>
          </a:lstStyle>
          <a:p>
            <a:r>
              <a:rPr lang="en-US"/>
              <a:t>Click to edit Master title style</a:t>
            </a:r>
            <a:endParaRPr lang="en-US" dirty="0"/>
          </a:p>
        </p:txBody>
      </p:sp>
      <p:sp>
        <p:nvSpPr>
          <p:cNvPr id="8" name="Picture Placeholder 7">
            <a:extLst>
              <a:ext uri="{FF2B5EF4-FFF2-40B4-BE49-F238E27FC236}">
                <a16:creationId xmlns:a16="http://schemas.microsoft.com/office/drawing/2014/main" id="{06D8770C-634E-CA21-85DC-41D4395BF528}"/>
              </a:ext>
            </a:extLst>
          </p:cNvPr>
          <p:cNvSpPr>
            <a:spLocks noGrp="1"/>
          </p:cNvSpPr>
          <p:nvPr>
            <p:ph type="pic" sz="quarter" idx="13"/>
          </p:nvPr>
        </p:nvSpPr>
        <p:spPr>
          <a:xfrm>
            <a:off x="1371600" y="768096"/>
            <a:ext cx="3776472" cy="5340096"/>
          </a:xfrm>
        </p:spPr>
        <p:txBody>
          <a:bodyPr/>
          <a:lstStyle>
            <a:lvl1pPr marL="0" indent="0">
              <a:buNone/>
              <a:defRPr/>
            </a:lvl1pPr>
          </a:lstStyle>
          <a:p>
            <a:r>
              <a:rPr lang="en-US"/>
              <a:t>Click icon to add picture</a:t>
            </a:r>
            <a:endParaRPr lang="en-US" dirty="0"/>
          </a:p>
        </p:txBody>
      </p:sp>
      <p:sp>
        <p:nvSpPr>
          <p:cNvPr id="3" name="Content Placeholder 2"/>
          <p:cNvSpPr>
            <a:spLocks noGrp="1"/>
          </p:cNvSpPr>
          <p:nvPr>
            <p:ph idx="1"/>
          </p:nvPr>
        </p:nvSpPr>
        <p:spPr>
          <a:xfrm>
            <a:off x="6309360" y="2999232"/>
            <a:ext cx="5212080" cy="3310128"/>
          </a:xfrm>
        </p:spPr>
        <p:txBody>
          <a:bodyPr/>
          <a:lstStyle>
            <a:lvl1pPr>
              <a:buSzPct val="70000"/>
              <a:defRPr/>
            </a:lvl1pPr>
            <a:lvl3pPr>
              <a:buSzPct val="70000"/>
              <a:defRPr/>
            </a:lvl3pPr>
            <a:lvl5pPr>
              <a:buSzPct val="7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B41ED8-AC2E-4560-8CC9-E6292DDF25B6}" type="datetime1">
              <a:rPr lang="en-US" smtClean="0"/>
              <a:t>3/5/2025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918289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wo content 02">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4663440" cy="5760720"/>
          </a:xfrm>
        </p:spPr>
        <p:txBody>
          <a:bodyPr>
            <a:normAutofit/>
          </a:bodyPr>
          <a:lstStyle>
            <a:lvl1pPr>
              <a:defRPr sz="3600" b="1" spc="100" baseline="0"/>
            </a:lvl1pPr>
          </a:lstStyle>
          <a:p>
            <a:r>
              <a:rPr lang="en-US"/>
              <a:t>Click to edit Master title style</a:t>
            </a:r>
            <a:endParaRPr lang="en-US" dirty="0"/>
          </a:p>
        </p:txBody>
      </p:sp>
      <p:sp>
        <p:nvSpPr>
          <p:cNvPr id="3" name="Content Placeholder 2"/>
          <p:cNvSpPr>
            <a:spLocks noGrp="1"/>
          </p:cNvSpPr>
          <p:nvPr>
            <p:ph idx="1"/>
          </p:nvPr>
        </p:nvSpPr>
        <p:spPr>
          <a:xfrm>
            <a:off x="6309360" y="685800"/>
            <a:ext cx="5212080" cy="2651760"/>
          </a:xfrm>
        </p:spPr>
        <p:txBody>
          <a:bodyPr/>
          <a:lstStyle>
            <a:lvl1pPr marL="0" indent="0">
              <a:buSzPct val="70000"/>
              <a:buNone/>
              <a:defRPr/>
            </a:lvl1pPr>
            <a:lvl2pPr marL="384048" indent="-384048">
              <a:buSzPct val="70000"/>
              <a:buFont typeface="Franklin Gothic Book" panose="020B0503020102020204" pitchFamily="34" charset="0"/>
              <a:buChar char="■"/>
              <a:defRPr/>
            </a:lvl2pPr>
            <a:lvl3pPr marL="914400" indent="-384048">
              <a:buSzPct val="70000"/>
              <a:buFont typeface="Franklin Gothic Book" panose="020B0503020102020204" pitchFamily="34" charset="0"/>
              <a:buChar char="–"/>
              <a:defRPr/>
            </a:lvl3pPr>
            <a:lvl4pPr marL="1371600" indent="-384048">
              <a:buSzPct val="70000"/>
              <a:buFont typeface="Franklin Gothic Book" panose="020B0503020102020204" pitchFamily="34" charset="0"/>
              <a:buChar char="■"/>
              <a:defRPr/>
            </a:lvl4pPr>
            <a:lvl5pPr marL="1828800" indent="-384048">
              <a:buSzPct val="70000"/>
              <a:buFont typeface="Franklin Gothic Book" panose="020B05030201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a:extLst>
              <a:ext uri="{FF2B5EF4-FFF2-40B4-BE49-F238E27FC236}">
                <a16:creationId xmlns:a16="http://schemas.microsoft.com/office/drawing/2014/main" id="{2CFB8D5A-7E59-4AEA-3F66-398413304E12}"/>
              </a:ext>
            </a:extLst>
          </p:cNvPr>
          <p:cNvSpPr>
            <a:spLocks noGrp="1"/>
          </p:cNvSpPr>
          <p:nvPr>
            <p:ph idx="13"/>
          </p:nvPr>
        </p:nvSpPr>
        <p:spPr>
          <a:xfrm>
            <a:off x="6309360" y="3637722"/>
            <a:ext cx="5212080" cy="2651760"/>
          </a:xfrm>
        </p:spPr>
        <p:txBody>
          <a:bodyPr/>
          <a:lstStyle>
            <a:lvl1pPr marL="0" indent="0">
              <a:buSzPct val="70000"/>
              <a:buNone/>
              <a:defRPr/>
            </a:lvl1pPr>
            <a:lvl2pPr marL="384048" indent="-384048">
              <a:buSzPct val="70000"/>
              <a:buFont typeface="Franklin Gothic Book" panose="020B0503020102020204" pitchFamily="34" charset="0"/>
              <a:buChar char="■"/>
              <a:defRPr/>
            </a:lvl2pPr>
            <a:lvl3pPr marL="914400" indent="-384048">
              <a:buSzPct val="70000"/>
              <a:buFont typeface="Franklin Gothic Book" panose="020B0503020102020204" pitchFamily="34" charset="0"/>
              <a:buChar char="–"/>
              <a:defRPr/>
            </a:lvl3pPr>
            <a:lvl4pPr marL="1371600" indent="-384048">
              <a:buSzPct val="70000"/>
              <a:buFont typeface="Franklin Gothic Book" panose="020B0503020102020204" pitchFamily="34" charset="0"/>
              <a:buChar char="■"/>
              <a:defRPr/>
            </a:lvl4pPr>
            <a:lvl5pPr marL="1828800" indent="-384048">
              <a:buSzPct val="70000"/>
              <a:buFont typeface="Franklin Gothic Book" panose="020B05030201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B41ED8-AC2E-4560-8CC9-E6292DDF25B6}" type="datetime1">
              <a:rPr lang="en-US" smtClean="0"/>
              <a:t>3/5/2025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1140475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02">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10149840" cy="1645920"/>
          </a:xfrm>
        </p:spPr>
        <p:txBody>
          <a:bodyPr>
            <a:normAutofit/>
          </a:bodyPr>
          <a:lstStyle>
            <a:lvl1pPr>
              <a:defRPr sz="3600" b="1" spc="100" baseline="0"/>
            </a:lvl1pPr>
          </a:lstStyle>
          <a:p>
            <a:r>
              <a:rPr lang="en-US"/>
              <a:t>Click to edit Master title style</a:t>
            </a:r>
            <a:endParaRPr lang="en-US" dirty="0"/>
          </a:p>
        </p:txBody>
      </p:sp>
      <p:sp>
        <p:nvSpPr>
          <p:cNvPr id="7" name="Content Placeholder 2">
            <a:extLst>
              <a:ext uri="{FF2B5EF4-FFF2-40B4-BE49-F238E27FC236}">
                <a16:creationId xmlns:a16="http://schemas.microsoft.com/office/drawing/2014/main" id="{B895DBE8-6B89-8EA5-868B-87356D3FAF85}"/>
              </a:ext>
            </a:extLst>
          </p:cNvPr>
          <p:cNvSpPr>
            <a:spLocks noGrp="1"/>
          </p:cNvSpPr>
          <p:nvPr>
            <p:ph idx="13"/>
          </p:nvPr>
        </p:nvSpPr>
        <p:spPr>
          <a:xfrm>
            <a:off x="1426464" y="2743200"/>
            <a:ext cx="10149840" cy="3456432"/>
          </a:xfrm>
        </p:spPr>
        <p:txBody>
          <a:bodyPr/>
          <a:lstStyle>
            <a:lvl1pPr>
              <a:buSzPct val="70000"/>
              <a:defRPr/>
            </a:lvl1pPr>
            <a:lvl3pPr>
              <a:buSzPct val="70000"/>
              <a:defRPr/>
            </a:lvl3pPr>
            <a:lvl5pPr>
              <a:buSzPct val="7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B41ED8-AC2E-4560-8CC9-E6292DDF25B6}" type="datetime1">
              <a:rPr lang="en-US" smtClean="0"/>
              <a:t>3/5/2025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500273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ection header 03">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54480" y="1554480"/>
            <a:ext cx="5577840" cy="3840480"/>
          </a:xfrm>
        </p:spPr>
        <p:txBody>
          <a:bodyPr anchor="t">
            <a:noAutofit/>
          </a:bodyPr>
          <a:lstStyle>
            <a:lvl1pPr algn="l">
              <a:defRPr sz="5400" cap="all" baseline="0">
                <a:solidFill>
                  <a:schemeClr val="tx2"/>
                </a:solidFill>
              </a:defRPr>
            </a:lvl1pPr>
          </a:lstStyle>
          <a:p>
            <a:r>
              <a:rPr lang="en-US"/>
              <a:t>Click to edit Master title style</a:t>
            </a:r>
            <a:endParaRPr lang="en-US" dirty="0"/>
          </a:p>
        </p:txBody>
      </p:sp>
      <p:sp>
        <p:nvSpPr>
          <p:cNvPr id="8" name="Picture Placeholder 7">
            <a:extLst>
              <a:ext uri="{FF2B5EF4-FFF2-40B4-BE49-F238E27FC236}">
                <a16:creationId xmlns:a16="http://schemas.microsoft.com/office/drawing/2014/main" id="{65ED42FA-5CCA-F252-5E46-7B0091BCC814}"/>
              </a:ext>
            </a:extLst>
          </p:cNvPr>
          <p:cNvSpPr>
            <a:spLocks noGrp="1"/>
          </p:cNvSpPr>
          <p:nvPr>
            <p:ph type="pic" sz="quarter" idx="10"/>
          </p:nvPr>
        </p:nvSpPr>
        <p:spPr>
          <a:xfrm>
            <a:off x="7653528" y="768096"/>
            <a:ext cx="3776472" cy="5340096"/>
          </a:xfrm>
        </p:spPr>
        <p:txBody>
          <a:bodyPr/>
          <a:lstStyle>
            <a:lvl1pPr marL="0" indent="0">
              <a:buNone/>
              <a:defRPr/>
            </a:lvl1pPr>
          </a:lstStyle>
          <a:p>
            <a:r>
              <a:rPr lang="en-US"/>
              <a:t>Click icon to add picture</a:t>
            </a:r>
            <a:endParaRPr lang="en-US" dirty="0"/>
          </a:p>
        </p:txBody>
      </p:sp>
      <p:sp>
        <p:nvSpPr>
          <p:cNvPr id="4" name="Freeform 6">
            <a:extLst>
              <a:ext uri="{FF2B5EF4-FFF2-40B4-BE49-F238E27FC236}">
                <a16:creationId xmlns:a16="http://schemas.microsoft.com/office/drawing/2014/main" id="{6EBE1C39-C107-91D5-DD19-349AD1A9DEAD}"/>
              </a:ext>
            </a:extLst>
          </p:cNvPr>
          <p:cNvSpPr/>
          <p:nvPr userDrawn="1"/>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1"/>
          </a:solidFill>
          <a:ln w="0">
            <a:noFill/>
            <a:prstDash val="solid"/>
            <a:round/>
            <a:headEnd/>
            <a:tailEnd/>
          </a:ln>
        </p:spPr>
      </p:sp>
    </p:spTree>
    <p:extLst>
      <p:ext uri="{BB962C8B-B14F-4D97-AF65-F5344CB8AC3E}">
        <p14:creationId xmlns:p14="http://schemas.microsoft.com/office/powerpoint/2010/main" val="2456487463"/>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CB83234-995D-4149-8E1E-BC120E9070D5}" type="datetime1">
              <a:rPr lang="en-US" smtClean="0"/>
              <a:t>3/5/2025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67" r:id="rId4"/>
    <p:sldLayoutId id="2147483671" r:id="rId5"/>
    <p:sldLayoutId id="2147483672" r:id="rId6"/>
    <p:sldLayoutId id="2147483674" r:id="rId7"/>
    <p:sldLayoutId id="2147483675" r:id="rId8"/>
    <p:sldLayoutId id="2147483676" r:id="rId9"/>
    <p:sldLayoutId id="2147483677" r:id="rId10"/>
    <p:sldLayoutId id="2147483649" r:id="rId11"/>
  </p:sldLayoutIdLst>
  <p:hf sldNum="0" hdr="0" ftr="0" dt="0"/>
  <p:txStyles>
    <p:titleStyle>
      <a:lvl1pPr algn="l" defTabSz="914400" rtl="0" eaLnBrk="1" latinLnBrk="0" hangingPunct="1">
        <a:lnSpc>
          <a:spcPct val="89000"/>
        </a:lnSpc>
        <a:spcBef>
          <a:spcPct val="0"/>
        </a:spcBef>
        <a:buNone/>
        <a:defRPr sz="4400" b="1" kern="1200" cap="all" spc="1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47C47-EF1D-4B02-906B-219155AD8D0F}"/>
              </a:ext>
            </a:extLst>
          </p:cNvPr>
          <p:cNvSpPr>
            <a:spLocks noGrp="1"/>
          </p:cNvSpPr>
          <p:nvPr>
            <p:ph type="ctrTitle"/>
          </p:nvPr>
        </p:nvSpPr>
        <p:spPr>
          <a:xfrm>
            <a:off x="1554480" y="1554480"/>
            <a:ext cx="9052560" cy="1905000"/>
          </a:xfrm>
        </p:spPr>
        <p:txBody>
          <a:bodyPr anchor="t" anchorCtr="0">
            <a:normAutofit/>
          </a:bodyPr>
          <a:lstStyle/>
          <a:p>
            <a:r>
              <a:rPr lang="bn-IN" sz="4800" dirty="0"/>
              <a:t>বিবেকানন্দের মানবতাবাদ</a:t>
            </a:r>
            <a:r>
              <a:rPr lang="en-IN" sz="4800" dirty="0"/>
              <a:t> </a:t>
            </a:r>
            <a:br>
              <a:rPr lang="en-IN" dirty="0"/>
            </a:br>
            <a:r>
              <a:rPr lang="en-IN" dirty="0"/>
              <a:t>                       </a:t>
            </a:r>
            <a:r>
              <a:rPr lang="bn-IN" sz="3200" dirty="0"/>
              <a:t>একটি বিস্তারিত আলোচনা</a:t>
            </a:r>
            <a:endParaRPr lang="en-US" sz="3200" dirty="0"/>
          </a:p>
        </p:txBody>
      </p:sp>
      <p:sp>
        <p:nvSpPr>
          <p:cNvPr id="3" name="Subtitle 2">
            <a:extLst>
              <a:ext uri="{FF2B5EF4-FFF2-40B4-BE49-F238E27FC236}">
                <a16:creationId xmlns:a16="http://schemas.microsoft.com/office/drawing/2014/main" id="{36A0527F-C5FD-4E9B-9F21-5D1FBA31314B}"/>
              </a:ext>
            </a:extLst>
          </p:cNvPr>
          <p:cNvSpPr>
            <a:spLocks noGrp="1"/>
          </p:cNvSpPr>
          <p:nvPr>
            <p:ph type="subTitle" idx="1"/>
          </p:nvPr>
        </p:nvSpPr>
        <p:spPr>
          <a:xfrm>
            <a:off x="7266167" y="3816626"/>
            <a:ext cx="3507849" cy="1179444"/>
          </a:xfrm>
        </p:spPr>
        <p:txBody>
          <a:bodyPr vert="horz" lIns="91440" tIns="45720" rIns="91440" bIns="45720" rtlCol="0" anchor="b" anchorCtr="0">
            <a:noAutofit/>
          </a:bodyPr>
          <a:lstStyle/>
          <a:p>
            <a:pPr algn="ctr"/>
            <a:r>
              <a:rPr lang="en-US" sz="1800" b="1" dirty="0" err="1">
                <a:solidFill>
                  <a:srgbClr val="002060"/>
                </a:solidFill>
              </a:rPr>
              <a:t>Mrinmay</a:t>
            </a:r>
            <a:r>
              <a:rPr lang="en-US" sz="1800" b="1" dirty="0">
                <a:solidFill>
                  <a:srgbClr val="002060"/>
                </a:solidFill>
              </a:rPr>
              <a:t> Mandal</a:t>
            </a:r>
          </a:p>
          <a:p>
            <a:pPr algn="ctr"/>
            <a:r>
              <a:rPr lang="en-US" sz="1800" b="1" dirty="0">
                <a:solidFill>
                  <a:srgbClr val="002060"/>
                </a:solidFill>
              </a:rPr>
              <a:t>Dept. of Philosophy</a:t>
            </a:r>
          </a:p>
          <a:p>
            <a:pPr algn="ctr"/>
            <a:r>
              <a:rPr lang="en-US" sz="1800" b="1" dirty="0">
                <a:solidFill>
                  <a:srgbClr val="002060"/>
                </a:solidFill>
              </a:rPr>
              <a:t>Ananda Chandra College</a:t>
            </a:r>
          </a:p>
        </p:txBody>
      </p:sp>
      <p:pic>
        <p:nvPicPr>
          <p:cNvPr id="6" name="Picture 5">
            <a:extLst>
              <a:ext uri="{FF2B5EF4-FFF2-40B4-BE49-F238E27FC236}">
                <a16:creationId xmlns:a16="http://schemas.microsoft.com/office/drawing/2014/main" id="{CA9F3436-0F5F-4F9D-9576-7C5525E943CA}"/>
              </a:ext>
            </a:extLst>
          </p:cNvPr>
          <p:cNvPicPr>
            <a:picLocks noChangeAspect="1"/>
          </p:cNvPicPr>
          <p:nvPr/>
        </p:nvPicPr>
        <p:blipFill>
          <a:blip r:embed="rId2"/>
          <a:stretch>
            <a:fillRect/>
          </a:stretch>
        </p:blipFill>
        <p:spPr>
          <a:xfrm>
            <a:off x="1611465" y="4332268"/>
            <a:ext cx="1905000" cy="1905000"/>
          </a:xfrm>
          <a:prstGeom prst="rect">
            <a:avLst/>
          </a:prstGeom>
        </p:spPr>
      </p:pic>
    </p:spTree>
    <p:extLst>
      <p:ext uri="{BB962C8B-B14F-4D97-AF65-F5344CB8AC3E}">
        <p14:creationId xmlns:p14="http://schemas.microsoft.com/office/powerpoint/2010/main" val="745576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8FD43-B4C9-8C9C-1C01-65BAACF12BC8}"/>
              </a:ext>
            </a:extLst>
          </p:cNvPr>
          <p:cNvSpPr>
            <a:spLocks noGrp="1"/>
          </p:cNvSpPr>
          <p:nvPr>
            <p:ph type="ctrTitle"/>
          </p:nvPr>
        </p:nvSpPr>
        <p:spPr/>
        <p:txBody>
          <a:bodyPr/>
          <a:lstStyle/>
          <a:p>
            <a:r>
              <a:rPr lang="en-US" dirty="0">
                <a:solidFill>
                  <a:srgbClr val="0070C0"/>
                </a:solidFill>
              </a:rPr>
              <a:t>Thank you</a:t>
            </a:r>
          </a:p>
        </p:txBody>
      </p:sp>
      <p:sp>
        <p:nvSpPr>
          <p:cNvPr id="3" name="Subtitle 2">
            <a:extLst>
              <a:ext uri="{FF2B5EF4-FFF2-40B4-BE49-F238E27FC236}">
                <a16:creationId xmlns:a16="http://schemas.microsoft.com/office/drawing/2014/main" id="{CC6AA1EB-BC03-4C31-388A-F7A250FC505F}"/>
              </a:ext>
            </a:extLst>
          </p:cNvPr>
          <p:cNvSpPr>
            <a:spLocks noGrp="1"/>
          </p:cNvSpPr>
          <p:nvPr>
            <p:ph type="subTitle" idx="1"/>
          </p:nvPr>
        </p:nvSpPr>
        <p:spPr>
          <a:xfrm>
            <a:off x="10495722" y="4069080"/>
            <a:ext cx="111318" cy="277633"/>
          </a:xfrm>
        </p:spPr>
        <p:txBody>
          <a:bodyPr>
            <a:normAutofit fontScale="55000" lnSpcReduction="20000"/>
          </a:bodyPr>
          <a:lstStyle/>
          <a:p>
            <a:endParaRPr lang="en-US" noProof="0" dirty="0"/>
          </a:p>
        </p:txBody>
      </p:sp>
    </p:spTree>
    <p:extLst>
      <p:ext uri="{BB962C8B-B14F-4D97-AF65-F5344CB8AC3E}">
        <p14:creationId xmlns:p14="http://schemas.microsoft.com/office/powerpoint/2010/main" val="517994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a:extLst>
              <a:ext uri="{FF2B5EF4-FFF2-40B4-BE49-F238E27FC236}">
                <a16:creationId xmlns:a16="http://schemas.microsoft.com/office/drawing/2014/main" id="{C333C059-C777-4EE6-A4EA-429B7C70C8CA}"/>
              </a:ext>
            </a:extLst>
          </p:cNvPr>
          <p:cNvSpPr>
            <a:spLocks noGrp="1"/>
          </p:cNvSpPr>
          <p:nvPr>
            <p:ph type="ctrTitle"/>
          </p:nvPr>
        </p:nvSpPr>
        <p:spPr/>
        <p:txBody>
          <a:bodyPr/>
          <a:lstStyle/>
          <a:p>
            <a:br>
              <a:rPr lang="en-US" sz="5400" dirty="0"/>
            </a:br>
            <a:br>
              <a:rPr lang="en-US" sz="5400" dirty="0"/>
            </a:br>
            <a:r>
              <a:rPr lang="bn-IN" sz="5400" dirty="0"/>
              <a:t>   </a:t>
            </a:r>
            <a:r>
              <a:rPr lang="bn-IN" sz="4400" dirty="0">
                <a:solidFill>
                  <a:srgbClr val="FFC000"/>
                </a:solidFill>
                <a:highlight>
                  <a:srgbClr val="00FFFF"/>
                </a:highlight>
                <a:latin typeface="Adobe Garamond Pro Bold" panose="02020702060506020403" pitchFamily="18" charset="0"/>
              </a:rPr>
              <a:t>স্বামী বিবেকানন্দ</a:t>
            </a:r>
            <a:endParaRPr lang="en-IN" sz="4400" dirty="0">
              <a:solidFill>
                <a:srgbClr val="FFC000"/>
              </a:solidFill>
              <a:highlight>
                <a:srgbClr val="00FFFF"/>
              </a:highlight>
              <a:latin typeface="Adobe Garamond Pro Bold" panose="02020702060506020403" pitchFamily="18" charset="0"/>
            </a:endParaRPr>
          </a:p>
        </p:txBody>
      </p:sp>
      <p:sp>
        <p:nvSpPr>
          <p:cNvPr id="18" name="Picture Placeholder 17">
            <a:extLst>
              <a:ext uri="{FF2B5EF4-FFF2-40B4-BE49-F238E27FC236}">
                <a16:creationId xmlns:a16="http://schemas.microsoft.com/office/drawing/2014/main" id="{B970718D-FE53-4E1D-B2A2-8082248F4F1C}"/>
              </a:ext>
            </a:extLst>
          </p:cNvPr>
          <p:cNvSpPr>
            <a:spLocks noGrp="1"/>
          </p:cNvSpPr>
          <p:nvPr>
            <p:ph type="pic" sz="quarter" idx="10"/>
          </p:nvPr>
        </p:nvSpPr>
        <p:spPr/>
      </p:sp>
      <p:pic>
        <p:nvPicPr>
          <p:cNvPr id="9" name="Picture 8">
            <a:extLst>
              <a:ext uri="{FF2B5EF4-FFF2-40B4-BE49-F238E27FC236}">
                <a16:creationId xmlns:a16="http://schemas.microsoft.com/office/drawing/2014/main" id="{CFB25A1A-FD6D-4597-82D1-DF990B819D27}"/>
              </a:ext>
            </a:extLst>
          </p:cNvPr>
          <p:cNvPicPr>
            <a:picLocks noChangeAspect="1"/>
          </p:cNvPicPr>
          <p:nvPr/>
        </p:nvPicPr>
        <p:blipFill>
          <a:blip r:embed="rId2"/>
          <a:stretch>
            <a:fillRect/>
          </a:stretch>
        </p:blipFill>
        <p:spPr>
          <a:xfrm>
            <a:off x="7653526" y="768096"/>
            <a:ext cx="3776473" cy="5321808"/>
          </a:xfrm>
          <a:prstGeom prst="rect">
            <a:avLst/>
          </a:prstGeom>
        </p:spPr>
      </p:pic>
      <p:sp>
        <p:nvSpPr>
          <p:cNvPr id="2" name="TextBox 1">
            <a:extLst>
              <a:ext uri="{FF2B5EF4-FFF2-40B4-BE49-F238E27FC236}">
                <a16:creationId xmlns:a16="http://schemas.microsoft.com/office/drawing/2014/main" id="{14070A31-A459-4517-9AFD-2F1269D7C565}"/>
              </a:ext>
            </a:extLst>
          </p:cNvPr>
          <p:cNvSpPr txBox="1"/>
          <p:nvPr/>
        </p:nvSpPr>
        <p:spPr>
          <a:xfrm>
            <a:off x="1554479" y="4386470"/>
            <a:ext cx="5747469" cy="461665"/>
          </a:xfrm>
          <a:prstGeom prst="rect">
            <a:avLst/>
          </a:prstGeom>
          <a:noFill/>
        </p:spPr>
        <p:txBody>
          <a:bodyPr wrap="square" rtlCol="0">
            <a:spAutoFit/>
          </a:bodyPr>
          <a:lstStyle/>
          <a:p>
            <a:r>
              <a:rPr lang="en-US" sz="2400" b="1" dirty="0" err="1"/>
              <a:t>জন্ম</a:t>
            </a:r>
            <a:r>
              <a:rPr lang="en-US" sz="2400" b="1" dirty="0"/>
              <a:t> – ১২ই </a:t>
            </a:r>
            <a:r>
              <a:rPr lang="en-US" sz="2400" b="1" dirty="0" err="1"/>
              <a:t>জানুয়ারী</a:t>
            </a:r>
            <a:r>
              <a:rPr lang="en-US" sz="2400" b="1" dirty="0"/>
              <a:t>, ১৮৬৩ </a:t>
            </a:r>
            <a:r>
              <a:rPr lang="bn-IN" sz="2400" b="1" dirty="0"/>
              <a:t>-</a:t>
            </a:r>
            <a:r>
              <a:rPr lang="en-US" sz="2400" b="1" dirty="0"/>
              <a:t> </a:t>
            </a:r>
            <a:r>
              <a:rPr lang="en-US" sz="2400" b="1" dirty="0" err="1"/>
              <a:t>মৃত্যু</a:t>
            </a:r>
            <a:r>
              <a:rPr lang="en-US" sz="2400" b="1" dirty="0"/>
              <a:t> – ৪ই </a:t>
            </a:r>
            <a:r>
              <a:rPr lang="en-US" sz="2400" b="1" dirty="0" err="1"/>
              <a:t>জুলাই</a:t>
            </a:r>
            <a:r>
              <a:rPr lang="en-US" sz="2400" b="1" dirty="0"/>
              <a:t>, ১৯০২</a:t>
            </a:r>
            <a:endParaRPr lang="en-IN" sz="2400" b="1" dirty="0"/>
          </a:p>
        </p:txBody>
      </p:sp>
    </p:spTree>
    <p:extLst>
      <p:ext uri="{BB962C8B-B14F-4D97-AF65-F5344CB8AC3E}">
        <p14:creationId xmlns:p14="http://schemas.microsoft.com/office/powerpoint/2010/main" val="649034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D448B2-24A6-4D65-B9C4-6707EF93ECC5}"/>
              </a:ext>
            </a:extLst>
          </p:cNvPr>
          <p:cNvSpPr>
            <a:spLocks noGrp="1"/>
          </p:cNvSpPr>
          <p:nvPr>
            <p:ph type="ctrTitle"/>
          </p:nvPr>
        </p:nvSpPr>
        <p:spPr>
          <a:xfrm>
            <a:off x="1245705" y="1775791"/>
            <a:ext cx="9674086" cy="3619169"/>
          </a:xfrm>
        </p:spPr>
        <p:txBody>
          <a:bodyPr/>
          <a:lstStyle/>
          <a:p>
            <a:pPr algn="l"/>
            <a:r>
              <a:rPr lang="bn-IN" sz="2000" dirty="0">
                <a:solidFill>
                  <a:srgbClr val="0070C0"/>
                </a:solidFill>
              </a:rPr>
              <a:t>মানবতাবাদ (</a:t>
            </a:r>
            <a:r>
              <a:rPr lang="en-IN" sz="2000" dirty="0">
                <a:solidFill>
                  <a:srgbClr val="0070C0"/>
                </a:solidFill>
              </a:rPr>
              <a:t>Humanism) </a:t>
            </a:r>
            <a:r>
              <a:rPr lang="bn-IN" sz="2000" dirty="0">
                <a:solidFill>
                  <a:srgbClr val="0070C0"/>
                </a:solidFill>
              </a:rPr>
              <a:t>হল মানুষের মঙ্গল ও কল্যাণে বিশ্বাস করা এবং সবার জন্য সমান অধিকার ও মর্যাদা প্রতিষ্ঠা করার শিক্ষা।</a:t>
            </a:r>
            <a:br>
              <a:rPr lang="en-IN" sz="2000" dirty="0">
                <a:solidFill>
                  <a:srgbClr val="0070C0"/>
                </a:solidFill>
              </a:rPr>
            </a:br>
            <a:br>
              <a:rPr lang="bn-IN" sz="2000" dirty="0">
                <a:solidFill>
                  <a:srgbClr val="0070C0"/>
                </a:solidFill>
              </a:rPr>
            </a:br>
            <a:r>
              <a:rPr lang="bn-IN" sz="2000" dirty="0">
                <a:solidFill>
                  <a:srgbClr val="0070C0"/>
                </a:solidFill>
              </a:rPr>
              <a:t>স্বামী বিবেকানন্দের মানবতাবাদ তার দর্শনের একটি অত্যন্ত গুরুত্বপূর্ণ অংশ, যা মানুষের মৌলিক অধিকার, মূল্যবোধ, এবং সমাজের প্রতি দায়িত্ববোধকে কেন্দ্র করে গড়ে উঠেছে।</a:t>
            </a:r>
            <a:br>
              <a:rPr lang="en-IN" sz="2000" dirty="0">
                <a:solidFill>
                  <a:srgbClr val="0070C0"/>
                </a:solidFill>
              </a:rPr>
            </a:br>
            <a:br>
              <a:rPr lang="bn-IN" sz="2000" dirty="0">
                <a:solidFill>
                  <a:srgbClr val="0070C0"/>
                </a:solidFill>
              </a:rPr>
            </a:br>
            <a:r>
              <a:rPr lang="bn-IN" sz="2000" dirty="0">
                <a:solidFill>
                  <a:srgbClr val="0070C0"/>
                </a:solidFill>
              </a:rPr>
              <a:t>বিবেকানন্দের মানবতাবাদ একটি আধুনিক, বিজ্ঞানসম্মত, এবং ঐতিহ্যবাহী দৃষ্টিভঙ্গি যা মানবতা এবং মানবিক মূল্যবোধের প্রতি গভীর শ্রদ্ধা জ্ঞাপন করে।</a:t>
            </a:r>
            <a:br>
              <a:rPr lang="en-IN" sz="2000" dirty="0">
                <a:solidFill>
                  <a:srgbClr val="0070C0"/>
                </a:solidFill>
              </a:rPr>
            </a:br>
            <a:br>
              <a:rPr lang="bn-IN" sz="2000" dirty="0">
                <a:solidFill>
                  <a:srgbClr val="0070C0"/>
                </a:solidFill>
              </a:rPr>
            </a:br>
            <a:r>
              <a:rPr lang="bn-IN" sz="2000" dirty="0">
                <a:solidFill>
                  <a:srgbClr val="0070C0"/>
                </a:solidFill>
              </a:rPr>
              <a:t>তিনি বিশ্বাস করতেন যে, সত্যিকারের ধর্ম হল মানবতার সেবা, আর মানবতা কেবলমাত্র শ্রদ্ধা, ভালোবাসা, এবং সহযোগিতার মাধ্যমে প্রতিষ্ঠিত হতে পারে।</a:t>
            </a:r>
            <a:br>
              <a:rPr lang="bn-IN" sz="2000" dirty="0">
                <a:solidFill>
                  <a:srgbClr val="0070C0"/>
                </a:solidFill>
              </a:rPr>
            </a:br>
            <a:endParaRPr lang="en-IN" sz="2000" dirty="0">
              <a:solidFill>
                <a:srgbClr val="0070C0"/>
              </a:solidFill>
            </a:endParaRPr>
          </a:p>
        </p:txBody>
      </p:sp>
      <p:sp>
        <p:nvSpPr>
          <p:cNvPr id="5" name="Subtitle 4">
            <a:extLst>
              <a:ext uri="{FF2B5EF4-FFF2-40B4-BE49-F238E27FC236}">
                <a16:creationId xmlns:a16="http://schemas.microsoft.com/office/drawing/2014/main" id="{8B8B537B-ED73-4DB2-8A89-4E0F66D9951C}"/>
              </a:ext>
            </a:extLst>
          </p:cNvPr>
          <p:cNvSpPr>
            <a:spLocks noGrp="1"/>
          </p:cNvSpPr>
          <p:nvPr>
            <p:ph type="subTitle" idx="1"/>
          </p:nvPr>
        </p:nvSpPr>
        <p:spPr>
          <a:xfrm>
            <a:off x="1554480" y="1086678"/>
            <a:ext cx="9052560" cy="689113"/>
          </a:xfrm>
        </p:spPr>
        <p:txBody>
          <a:bodyPr/>
          <a:lstStyle/>
          <a:p>
            <a:r>
              <a:rPr lang="en-IN" dirty="0"/>
              <a:t>Introduction to Vivekananda’s Humanism</a:t>
            </a:r>
          </a:p>
        </p:txBody>
      </p:sp>
    </p:spTree>
    <p:extLst>
      <p:ext uri="{BB962C8B-B14F-4D97-AF65-F5344CB8AC3E}">
        <p14:creationId xmlns:p14="http://schemas.microsoft.com/office/powerpoint/2010/main" val="4169552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668B0FA-B731-5A4B-D795-1F3C45DC9C54}"/>
              </a:ext>
            </a:extLst>
          </p:cNvPr>
          <p:cNvSpPr>
            <a:spLocks noGrp="1"/>
          </p:cNvSpPr>
          <p:nvPr>
            <p:ph type="subTitle" idx="1"/>
          </p:nvPr>
        </p:nvSpPr>
        <p:spPr>
          <a:xfrm>
            <a:off x="1554480" y="1099930"/>
            <a:ext cx="9052560" cy="649357"/>
          </a:xfrm>
        </p:spPr>
        <p:txBody>
          <a:bodyPr>
            <a:normAutofit/>
          </a:bodyPr>
          <a:lstStyle/>
          <a:p>
            <a:r>
              <a:rPr lang="en-IN" dirty="0"/>
              <a:t>Core Concepts of Vivekananda’s Humanism</a:t>
            </a:r>
            <a:endParaRPr lang="en-US" dirty="0"/>
          </a:p>
        </p:txBody>
      </p:sp>
      <p:sp>
        <p:nvSpPr>
          <p:cNvPr id="4" name="Rectangle 1">
            <a:extLst>
              <a:ext uri="{FF2B5EF4-FFF2-40B4-BE49-F238E27FC236}">
                <a16:creationId xmlns:a16="http://schemas.microsoft.com/office/drawing/2014/main" id="{AD609972-AE5B-40D7-848E-B02F6863BABA}"/>
              </a:ext>
            </a:extLst>
          </p:cNvPr>
          <p:cNvSpPr>
            <a:spLocks noGrp="1" noChangeArrowheads="1"/>
          </p:cNvSpPr>
          <p:nvPr>
            <p:ph type="ctrTitle"/>
          </p:nvPr>
        </p:nvSpPr>
        <p:spPr bwMode="auto">
          <a:xfrm>
            <a:off x="1271587" y="2624940"/>
            <a:ext cx="9523792"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bn-IN" altLang="en-US" sz="1800" b="1" i="0" u="none" strike="noStrike" cap="none" normalizeH="0" baseline="0" dirty="0">
                <a:ln>
                  <a:noFill/>
                </a:ln>
                <a:solidFill>
                  <a:schemeClr val="tx1"/>
                </a:solidFill>
                <a:effectLst/>
                <a:latin typeface="Arial" panose="020B0604020202020204" pitchFamily="34" charset="0"/>
                <a:cs typeface="Vrinda" panose="020B0502040204020203" pitchFamily="34" charset="0"/>
              </a:rPr>
              <a:t>মানবাধিকার এবং সমানতা </a:t>
            </a:r>
            <a:r>
              <a:rPr kumimoji="0" lang="en-US" altLang="en-US" sz="1800" b="1" i="0" u="none" strike="noStrike" cap="none" normalizeH="0" baseline="0" dirty="0">
                <a:ln>
                  <a:noFill/>
                </a:ln>
                <a:solidFill>
                  <a:schemeClr val="tx1"/>
                </a:solidFill>
                <a:effectLst/>
                <a:latin typeface="Arial" panose="020B0604020202020204" pitchFamily="34" charset="0"/>
                <a:cs typeface="Vrinda" panose="020B0502040204020203" pitchFamily="34" charset="0"/>
              </a:rPr>
              <a:t>(Human Rights and Equality):</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bn-IN" altLang="en-US" sz="1800" b="0" i="0" u="none" strike="noStrike" cap="none" normalizeH="0" baseline="0" dirty="0">
                <a:ln>
                  <a:noFill/>
                </a:ln>
                <a:solidFill>
                  <a:schemeClr val="tx1"/>
                </a:solidFill>
                <a:effectLst/>
                <a:latin typeface="Arial" panose="020B0604020202020204" pitchFamily="34" charset="0"/>
                <a:cs typeface="Vrinda" panose="020B0502040204020203" pitchFamily="34" charset="0"/>
              </a:rPr>
              <a:t>বিবেকানন্দ বিশ্বাস করতেন যে</a:t>
            </a:r>
            <a:r>
              <a:rPr kumimoji="0" lang="en-US" altLang="en-US" sz="1800" b="0" i="0" u="none" strike="noStrike" cap="none" normalizeH="0" baseline="0" dirty="0">
                <a:ln>
                  <a:noFill/>
                </a:ln>
                <a:solidFill>
                  <a:schemeClr val="tx1"/>
                </a:solidFill>
                <a:effectLst/>
                <a:latin typeface="Arial" panose="020B0604020202020204" pitchFamily="34" charset="0"/>
                <a:cs typeface="Vrinda" panose="020B0502040204020203" pitchFamily="34" charset="0"/>
              </a:rPr>
              <a:t>, </a:t>
            </a:r>
            <a:r>
              <a:rPr kumimoji="0" lang="bn-IN" altLang="en-US" sz="1800" b="0" i="0" u="none" strike="noStrike" cap="none" normalizeH="0" baseline="0" dirty="0">
                <a:ln>
                  <a:noFill/>
                </a:ln>
                <a:solidFill>
                  <a:schemeClr val="tx1"/>
                </a:solidFill>
                <a:effectLst/>
                <a:latin typeface="Arial" panose="020B0604020202020204" pitchFamily="34" charset="0"/>
                <a:cs typeface="Vrinda" panose="020B0502040204020203" pitchFamily="34" charset="0"/>
              </a:rPr>
              <a:t>সব মানুষ সমান অধিকার ও মর্যাদা নিয়ে জন্মগ্রহণ করে।</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r>
              <a:rPr kumimoji="0" lang="bn-IN" altLang="en-US" sz="1800" b="0" i="0" u="none" strike="noStrike" cap="none" normalizeH="0" baseline="0" dirty="0">
                <a:ln>
                  <a:noFill/>
                </a:ln>
                <a:solidFill>
                  <a:schemeClr val="tx1"/>
                </a:solidFill>
                <a:effectLst/>
                <a:latin typeface="Arial" panose="020B0604020202020204" pitchFamily="34" charset="0"/>
                <a:cs typeface="Vrinda" panose="020B0502040204020203" pitchFamily="34" charset="0"/>
              </a:rPr>
              <a:t>যতদূর সম্ভব</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bn-IN" altLang="en-US" sz="1800" b="0" i="0" u="none" strike="noStrike" cap="none" normalizeH="0" baseline="0" dirty="0">
                <a:ln>
                  <a:noFill/>
                </a:ln>
                <a:solidFill>
                  <a:schemeClr val="tx1"/>
                </a:solidFill>
                <a:effectLst/>
                <a:latin typeface="Arial" panose="020B0604020202020204" pitchFamily="34" charset="0"/>
                <a:cs typeface="Vrinda" panose="020B0502040204020203" pitchFamily="34" charset="0"/>
              </a:rPr>
              <a:t>সকলের প্রতি ভালোবাসা ও শ্রদ্ধা প্রদর্শন করা উচিত</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bn-IN" altLang="en-US" sz="1800" b="0" i="0" u="none" strike="noStrike" cap="none" normalizeH="0" baseline="0" dirty="0">
                <a:ln>
                  <a:noFill/>
                </a:ln>
                <a:solidFill>
                  <a:schemeClr val="tx1"/>
                </a:solidFill>
                <a:effectLst/>
                <a:latin typeface="Arial" panose="020B0604020202020204" pitchFamily="34" charset="0"/>
                <a:cs typeface="Vrinda" panose="020B0502040204020203" pitchFamily="34" charset="0"/>
              </a:rPr>
              <a:t>তিনি বলেছিলেন</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bn-IN" altLang="en-US" sz="1800" b="0" i="0" u="none" strike="noStrike" cap="none" normalizeH="0" baseline="0" dirty="0">
                <a:ln>
                  <a:noFill/>
                </a:ln>
                <a:solidFill>
                  <a:schemeClr val="tx1"/>
                </a:solidFill>
                <a:effectLst/>
                <a:latin typeface="Arial" panose="020B0604020202020204" pitchFamily="34" charset="0"/>
                <a:cs typeface="Vrinda" panose="020B0502040204020203" pitchFamily="34" charset="0"/>
              </a:rPr>
              <a:t>এবং</a:t>
            </a:r>
            <a:br>
              <a:rPr kumimoji="0" lang="en-IN" altLang="en-US" sz="1800" b="0" i="0" u="none" strike="noStrike" cap="none" normalizeH="0" baseline="0" dirty="0">
                <a:ln>
                  <a:noFill/>
                </a:ln>
                <a:solidFill>
                  <a:schemeClr val="tx1"/>
                </a:solidFill>
                <a:effectLst/>
                <a:latin typeface="Arial" panose="020B0604020202020204" pitchFamily="34" charset="0"/>
                <a:cs typeface="Vrinda" panose="020B0502040204020203" pitchFamily="34" charset="0"/>
              </a:rPr>
            </a:br>
            <a:r>
              <a:rPr kumimoji="0" lang="bn-IN" altLang="en-US" sz="1800" b="0" i="0" u="none" strike="noStrike" cap="none" normalizeH="0" baseline="0" dirty="0">
                <a:ln>
                  <a:noFill/>
                </a:ln>
                <a:solidFill>
                  <a:schemeClr val="tx1"/>
                </a:solidFill>
                <a:effectLst/>
                <a:latin typeface="Arial" panose="020B0604020202020204" pitchFamily="34" charset="0"/>
                <a:cs typeface="Vrinda" panose="020B0502040204020203" pitchFamily="34" charset="0"/>
              </a:rPr>
              <a:t> তাঁর মতে</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bn-IN" altLang="en-US" sz="1800" b="0" i="0" u="none" strike="noStrike" cap="none" normalizeH="0" baseline="0" dirty="0">
                <a:ln>
                  <a:noFill/>
                </a:ln>
                <a:solidFill>
                  <a:schemeClr val="tx1"/>
                </a:solidFill>
                <a:effectLst/>
                <a:latin typeface="Arial" panose="020B0604020202020204" pitchFamily="34" charset="0"/>
                <a:cs typeface="Vrinda" panose="020B0502040204020203" pitchFamily="34" charset="0"/>
              </a:rPr>
              <a:t>প্রতিটি মানুষই ঈশ্বরের অংশ।</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bn-IN" altLang="en-US" sz="1800" b="1" i="0" u="none" strike="noStrike" cap="none" normalizeH="0" baseline="0" dirty="0">
                <a:ln>
                  <a:noFill/>
                </a:ln>
                <a:solidFill>
                  <a:schemeClr val="tx1"/>
                </a:solidFill>
                <a:effectLst/>
                <a:latin typeface="Arial" panose="020B0604020202020204" pitchFamily="34" charset="0"/>
                <a:cs typeface="Vrinda" panose="020B0502040204020203" pitchFamily="34" charset="0"/>
              </a:rPr>
              <a:t>মানবতার সেবা </a:t>
            </a:r>
            <a:r>
              <a:rPr kumimoji="0" lang="en-US" altLang="en-US" sz="1800" b="1" i="0" u="none" strike="noStrike" cap="none" normalizeH="0" baseline="0" dirty="0">
                <a:ln>
                  <a:noFill/>
                </a:ln>
                <a:solidFill>
                  <a:schemeClr val="tx1"/>
                </a:solidFill>
                <a:effectLst/>
                <a:latin typeface="Arial" panose="020B0604020202020204" pitchFamily="34" charset="0"/>
                <a:cs typeface="Vrinda" panose="020B0502040204020203" pitchFamily="34" charset="0"/>
              </a:rPr>
              <a:t>(Service to Humanity):</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bn-IN" altLang="en-US" sz="1800" b="0" i="0" u="none" strike="noStrike" cap="none" normalizeH="0" baseline="0" dirty="0">
                <a:ln>
                  <a:noFill/>
                </a:ln>
                <a:solidFill>
                  <a:schemeClr val="tx1"/>
                </a:solidFill>
                <a:effectLst/>
                <a:latin typeface="Arial" panose="020B0604020202020204" pitchFamily="34" charset="0"/>
                <a:cs typeface="Vrinda" panose="020B0502040204020203" pitchFamily="34" charset="0"/>
              </a:rPr>
              <a:t>মানবতাবাদী জীবনে সেবা সবচেয়ে গুরুত্বপূর্ণ। বিবেকানন্দ জানতেন যে</a:t>
            </a:r>
            <a:r>
              <a:rPr kumimoji="0" lang="en-US" altLang="en-US" sz="1800" b="0" i="0" u="none" strike="noStrike" cap="none" normalizeH="0" baseline="0" dirty="0">
                <a:ln>
                  <a:noFill/>
                </a:ln>
                <a:solidFill>
                  <a:schemeClr val="tx1"/>
                </a:solidFill>
                <a:effectLst/>
                <a:latin typeface="Arial" panose="020B0604020202020204" pitchFamily="34" charset="0"/>
                <a:cs typeface="Vrinda" panose="020B0502040204020203" pitchFamily="34" charset="0"/>
              </a:rPr>
              <a:t>, </a:t>
            </a:r>
            <a:r>
              <a:rPr kumimoji="0" lang="bn-IN" altLang="en-US" sz="1800" b="0" i="0" u="none" strike="noStrike" cap="none" normalizeH="0" baseline="0" dirty="0">
                <a:ln>
                  <a:noFill/>
                </a:ln>
                <a:solidFill>
                  <a:schemeClr val="tx1"/>
                </a:solidFill>
                <a:effectLst/>
                <a:latin typeface="Arial" panose="020B0604020202020204" pitchFamily="34" charset="0"/>
                <a:cs typeface="Vrinda" panose="020B0502040204020203" pitchFamily="34" charset="0"/>
              </a:rPr>
              <a:t>মানুষের আধ্যাত্মিক </a:t>
            </a:r>
            <a:br>
              <a:rPr kumimoji="0" lang="en-IN" altLang="en-US" sz="1800" b="0" i="0" u="none" strike="noStrike" cap="none" normalizeH="0" baseline="0" dirty="0">
                <a:ln>
                  <a:noFill/>
                </a:ln>
                <a:solidFill>
                  <a:schemeClr val="tx1"/>
                </a:solidFill>
                <a:effectLst/>
                <a:latin typeface="Arial" panose="020B0604020202020204" pitchFamily="34" charset="0"/>
                <a:cs typeface="Vrinda" panose="020B0502040204020203" pitchFamily="34" charset="0"/>
              </a:rPr>
            </a:br>
            <a:r>
              <a:rPr kumimoji="0" lang="bn-IN" altLang="en-US" sz="1800" b="0" i="0" u="none" strike="noStrike" cap="none" normalizeH="0" baseline="0" dirty="0">
                <a:ln>
                  <a:noFill/>
                </a:ln>
                <a:solidFill>
                  <a:schemeClr val="tx1"/>
                </a:solidFill>
                <a:effectLst/>
                <a:latin typeface="Arial" panose="020B0604020202020204" pitchFamily="34" charset="0"/>
                <a:cs typeface="Vrinda" panose="020B0502040204020203" pitchFamily="34" charset="0"/>
              </a:rPr>
              <a:t>ও শারীরিক দুঃখের উপশমের জন্য সেবা গুরুত্বপূর্ণ।</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r>
              <a:rPr kumimoji="0" lang="bn-IN" altLang="en-US" sz="1800" b="0" i="0" u="none" strike="noStrike" cap="none" normalizeH="0" baseline="0" dirty="0">
                <a:ln>
                  <a:noFill/>
                </a:ln>
                <a:solidFill>
                  <a:schemeClr val="tx1"/>
                </a:solidFill>
                <a:effectLst/>
                <a:latin typeface="Arial" panose="020B0604020202020204" pitchFamily="34" charset="0"/>
                <a:cs typeface="Vrinda" panose="020B0502040204020203" pitchFamily="34" charset="0"/>
              </a:rPr>
              <a:t>ঈশ্বরের সত্যিকারের প্রতিফলন মানব সেবায় আছে</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bn-IN" altLang="en-US" sz="1800" b="0" i="0" u="none" strike="noStrike" cap="none" normalizeH="0" baseline="0" dirty="0">
                <a:ln>
                  <a:noFill/>
                </a:ln>
                <a:solidFill>
                  <a:schemeClr val="tx1"/>
                </a:solidFill>
                <a:effectLst/>
                <a:latin typeface="Arial" panose="020B0604020202020204" pitchFamily="34" charset="0"/>
                <a:cs typeface="Vrinda" panose="020B0502040204020203" pitchFamily="34" charset="0"/>
              </a:rPr>
              <a:t>বিবেকানন্দ একথা বারবার বলেছেন।</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78675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4E629D04-D6E5-44A7-A7D8-DC4CE98C10B6}"/>
              </a:ext>
            </a:extLst>
          </p:cNvPr>
          <p:cNvSpPr>
            <a:spLocks noGrp="1"/>
          </p:cNvSpPr>
          <p:nvPr>
            <p:ph type="subTitle" idx="1"/>
          </p:nvPr>
        </p:nvSpPr>
        <p:spPr>
          <a:xfrm>
            <a:off x="1554480" y="1160060"/>
            <a:ext cx="9052560" cy="723331"/>
          </a:xfrm>
        </p:spPr>
        <p:txBody>
          <a:bodyPr>
            <a:normAutofit fontScale="77500" lnSpcReduction="20000"/>
          </a:bodyPr>
          <a:lstStyle/>
          <a:p>
            <a:r>
              <a:rPr lang="en-IN" b="1" dirty="0"/>
              <a:t>Core Concepts of Vivekananda’s Humanism</a:t>
            </a:r>
          </a:p>
          <a:p>
            <a:r>
              <a:rPr lang="en-IN" b="1" dirty="0"/>
              <a:t>                             </a:t>
            </a:r>
            <a:r>
              <a:rPr lang="bn-IN" dirty="0"/>
              <a:t>বিবেকানন্দের মানবতাবাদের মূল ধারণা</a:t>
            </a:r>
          </a:p>
          <a:p>
            <a:endParaRPr lang="en-IN" dirty="0"/>
          </a:p>
        </p:txBody>
      </p:sp>
      <p:sp>
        <p:nvSpPr>
          <p:cNvPr id="6" name="Rectangle 1">
            <a:extLst>
              <a:ext uri="{FF2B5EF4-FFF2-40B4-BE49-F238E27FC236}">
                <a16:creationId xmlns:a16="http://schemas.microsoft.com/office/drawing/2014/main" id="{459211CE-471B-499D-B38E-5D1AB04A14DF}"/>
              </a:ext>
            </a:extLst>
          </p:cNvPr>
          <p:cNvSpPr>
            <a:spLocks noGrp="1" noChangeArrowheads="1"/>
          </p:cNvSpPr>
          <p:nvPr>
            <p:ph type="ctrTitle"/>
          </p:nvPr>
        </p:nvSpPr>
        <p:spPr bwMode="auto">
          <a:xfrm>
            <a:off x="1554163" y="2345810"/>
            <a:ext cx="10262746" cy="2831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bn-IN" altLang="en-US" sz="2000" b="1" i="0" u="none" strike="noStrike" cap="none" normalizeH="0" baseline="0" dirty="0">
                <a:ln>
                  <a:noFill/>
                </a:ln>
                <a:solidFill>
                  <a:srgbClr val="C00000"/>
                </a:solidFill>
                <a:effectLst/>
                <a:latin typeface="Arial" panose="020B0604020202020204" pitchFamily="34" charset="0"/>
                <a:cs typeface="Vrinda" panose="020B0502040204020203" pitchFamily="34" charset="0"/>
              </a:rPr>
              <a:t>ধর্মের মানবিক দৃষ্টিভঙ্গি </a:t>
            </a:r>
            <a:r>
              <a:rPr kumimoji="0" lang="en-US" altLang="en-US" sz="2000" b="1" i="0" u="none" strike="noStrike" cap="none" normalizeH="0" baseline="0" dirty="0">
                <a:ln>
                  <a:noFill/>
                </a:ln>
                <a:solidFill>
                  <a:srgbClr val="C00000"/>
                </a:solidFill>
                <a:effectLst/>
                <a:latin typeface="Arial" panose="020B0604020202020204" pitchFamily="34" charset="0"/>
                <a:cs typeface="Vrinda" panose="020B0502040204020203" pitchFamily="34" charset="0"/>
              </a:rPr>
              <a:t>(Humanistic View of Religion):</a:t>
            </a:r>
            <a:endParaRPr kumimoji="0" lang="en-US" altLang="en-US" sz="2000" b="0" i="0" u="none" strike="noStrike" cap="none" normalizeH="0" baseline="0" dirty="0">
              <a:ln>
                <a:noFill/>
              </a:ln>
              <a:solidFill>
                <a:srgbClr val="C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বিবেকানন্দ ধর্মের মধ্যে মানবতার শিক্ষা খুঁজে পেয়েছিলেন। তাঁর মতে</a:t>
            </a:r>
            <a:r>
              <a:rPr kumimoji="0" lang="en-US"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 </a:t>
            </a: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ধর্ম কোনও একক</a:t>
            </a:r>
            <a:br>
              <a:rPr kumimoji="0" lang="e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b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 জাতি বা সম্প্রদায়ের জন্য নয়</a:t>
            </a:r>
            <a:r>
              <a:rPr kumimoji="0" lang="en-US"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 </a:t>
            </a: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বরং এটি সার্বজনীন মানবতার জন্য।</a:t>
            </a:r>
            <a:endParaRPr kumimoji="0" lang="en-US" altLang="en-US" sz="2000" b="0" i="0" u="none" strike="noStrike" cap="none" normalizeH="0" baseline="0" dirty="0">
              <a:ln>
                <a:noFill/>
              </a:ln>
              <a:solidFill>
                <a:srgbClr val="C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প্রতিটি ধর্মের অন্তর্নিহিত বার্তা মানবতার জন্য</a:t>
            </a:r>
            <a:r>
              <a:rPr kumimoji="0" lang="en-US" altLang="en-US" sz="2000" b="0" i="0" u="none" strike="noStrike" cap="none" normalizeH="0" baseline="0" dirty="0">
                <a:ln>
                  <a:noFill/>
                </a:ln>
                <a:solidFill>
                  <a:srgbClr val="C00000"/>
                </a:solidFill>
                <a:effectLst/>
                <a:latin typeface="Arial" panose="020B0604020202020204" pitchFamily="34" charset="0"/>
              </a:rPr>
              <a:t>, </a:t>
            </a: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যার উদ্দেশ্য ছিল শান্তি</a:t>
            </a:r>
            <a:r>
              <a:rPr kumimoji="0" lang="en-US" altLang="en-US" sz="2000" b="0" i="0" u="none" strike="noStrike" cap="none" normalizeH="0" baseline="0" dirty="0">
                <a:ln>
                  <a:noFill/>
                </a:ln>
                <a:solidFill>
                  <a:srgbClr val="C00000"/>
                </a:solidFill>
                <a:effectLst/>
                <a:latin typeface="Arial" panose="020B0604020202020204" pitchFamily="34" charset="0"/>
              </a:rPr>
              <a:t>, </a:t>
            </a: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ভালোবাসা এবং সেবা।</a:t>
            </a:r>
            <a:endParaRPr kumimoji="0" lang="en-US" altLang="en-US" sz="2000" b="0" i="0" u="none" strike="noStrike" cap="none" normalizeH="0" baseline="0" dirty="0">
              <a:ln>
                <a:noFill/>
              </a:ln>
              <a:solidFill>
                <a:srgbClr val="C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bn-IN" altLang="en-US" sz="2000" b="1" i="0" u="none" strike="noStrike" cap="none" normalizeH="0" baseline="0" dirty="0">
                <a:ln>
                  <a:noFill/>
                </a:ln>
                <a:solidFill>
                  <a:srgbClr val="C00000"/>
                </a:solidFill>
                <a:effectLst/>
                <a:latin typeface="Arial" panose="020B0604020202020204" pitchFamily="34" charset="0"/>
                <a:cs typeface="Vrinda" panose="020B0502040204020203" pitchFamily="34" charset="0"/>
              </a:rPr>
              <a:t>স্বনির্ভরতা </a:t>
            </a:r>
            <a:r>
              <a:rPr kumimoji="0" lang="en-US" altLang="en-US" sz="2000" b="1" i="0" u="none" strike="noStrike" cap="none" normalizeH="0" baseline="0" dirty="0">
                <a:ln>
                  <a:noFill/>
                </a:ln>
                <a:solidFill>
                  <a:srgbClr val="C00000"/>
                </a:solidFill>
                <a:effectLst/>
                <a:latin typeface="Arial" panose="020B0604020202020204" pitchFamily="34" charset="0"/>
                <a:cs typeface="Vrinda" panose="020B0502040204020203" pitchFamily="34" charset="0"/>
              </a:rPr>
              <a:t>(Self-Reliance):</a:t>
            </a:r>
            <a:endParaRPr kumimoji="0" lang="en-US" altLang="en-US" sz="2000" b="0" i="0" u="none" strike="noStrike" cap="none" normalizeH="0" baseline="0" dirty="0">
              <a:ln>
                <a:noFill/>
              </a:ln>
              <a:solidFill>
                <a:srgbClr val="C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মানবতাবাদ শুধুমাত্র অন্যদের সেবা নয়</a:t>
            </a:r>
            <a:r>
              <a:rPr kumimoji="0" lang="en-US"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 </a:t>
            </a: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তা মানুষকে নিজের ক্ষমতায় বিশ্বাস করতে এবং </a:t>
            </a:r>
            <a:br>
              <a:rPr kumimoji="0" lang="e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b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নিজের জীবনের দায়িত্ব নিতে শিখায়।</a:t>
            </a:r>
            <a:endParaRPr kumimoji="0" lang="en-US" altLang="en-US" sz="2000" b="0" i="0" u="none" strike="noStrike" cap="none" normalizeH="0" baseline="0" dirty="0">
              <a:ln>
                <a:noFill/>
              </a:ln>
              <a:solidFill>
                <a:srgbClr val="C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স্বামী বিবেকানন্দ বলেছেন</a:t>
            </a:r>
            <a:r>
              <a:rPr kumimoji="0" lang="en-US" altLang="en-US" sz="2000" b="0" i="0" u="none" strike="noStrike" cap="none" normalizeH="0" baseline="0" dirty="0">
                <a:ln>
                  <a:noFill/>
                </a:ln>
                <a:solidFill>
                  <a:srgbClr val="C00000"/>
                </a:solidFill>
                <a:effectLst/>
                <a:latin typeface="Arial" panose="020B0604020202020204" pitchFamily="34" charset="0"/>
              </a:rPr>
              <a:t>, "</a:t>
            </a: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যত বেশি স্বনির্ভর হবে</a:t>
            </a:r>
            <a:r>
              <a:rPr kumimoji="0" lang="en-US" altLang="en-US" sz="2000" b="0" i="0" u="none" strike="noStrike" cap="none" normalizeH="0" baseline="0" dirty="0">
                <a:ln>
                  <a:noFill/>
                </a:ln>
                <a:solidFill>
                  <a:srgbClr val="C00000"/>
                </a:solidFill>
                <a:effectLst/>
                <a:latin typeface="Arial" panose="020B0604020202020204" pitchFamily="34" charset="0"/>
              </a:rPr>
              <a:t>, </a:t>
            </a: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তত বেশি সমাজ উপকৃত হবে।</a:t>
            </a:r>
            <a:r>
              <a:rPr kumimoji="0" lang="en-US" altLang="en-US" sz="2000" b="0" i="0" u="none" strike="noStrike" cap="none" normalizeH="0" baseline="0" dirty="0">
                <a:ln>
                  <a:noFill/>
                </a:ln>
                <a:solidFill>
                  <a:srgbClr val="C00000"/>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66674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10721-D146-EC57-6F92-4D2398AE7896}"/>
              </a:ext>
            </a:extLst>
          </p:cNvPr>
          <p:cNvSpPr>
            <a:spLocks noGrp="1"/>
          </p:cNvSpPr>
          <p:nvPr>
            <p:ph type="title"/>
          </p:nvPr>
        </p:nvSpPr>
        <p:spPr>
          <a:xfrm>
            <a:off x="927651" y="212036"/>
            <a:ext cx="10972799" cy="954156"/>
          </a:xfrm>
        </p:spPr>
        <p:txBody>
          <a:bodyPr>
            <a:normAutofit fontScale="90000"/>
          </a:bodyPr>
          <a:lstStyle/>
          <a:p>
            <a:r>
              <a:rPr lang="en-IN" sz="3100" b="1" dirty="0"/>
              <a:t>Importance of Service in Vivekananda’s Humanism</a:t>
            </a:r>
            <a:br>
              <a:rPr lang="en-IN" b="1" dirty="0"/>
            </a:br>
            <a:r>
              <a:rPr lang="en-IN" b="1" dirty="0"/>
              <a:t>            </a:t>
            </a:r>
            <a:r>
              <a:rPr lang="en-IN" dirty="0"/>
              <a:t> </a:t>
            </a:r>
            <a:r>
              <a:rPr lang="bn-IN" sz="2700" dirty="0"/>
              <a:t>বিবেকানন্দের মানবতাবাদে সেবার গুরুত্ব</a:t>
            </a:r>
            <a:br>
              <a:rPr lang="bn-IN" dirty="0"/>
            </a:br>
            <a:endParaRPr lang="en-US" dirty="0"/>
          </a:p>
        </p:txBody>
      </p:sp>
      <p:sp>
        <p:nvSpPr>
          <p:cNvPr id="3" name="Subtitle 2">
            <a:extLst>
              <a:ext uri="{FF2B5EF4-FFF2-40B4-BE49-F238E27FC236}">
                <a16:creationId xmlns:a16="http://schemas.microsoft.com/office/drawing/2014/main" id="{B2BCEBA2-3D8F-552D-5443-226FAF284763}"/>
              </a:ext>
            </a:extLst>
          </p:cNvPr>
          <p:cNvSpPr>
            <a:spLocks noGrp="1"/>
          </p:cNvSpPr>
          <p:nvPr>
            <p:ph idx="13"/>
          </p:nvPr>
        </p:nvSpPr>
        <p:spPr>
          <a:xfrm>
            <a:off x="927652" y="1431235"/>
            <a:ext cx="10972800" cy="5214729"/>
          </a:xfrm>
        </p:spPr>
        <p:txBody>
          <a:bodyPr>
            <a:normAutofit/>
          </a:bodyPr>
          <a:lstStyle/>
          <a:p>
            <a:pPr>
              <a:buFont typeface="Arial" panose="020B0604020202020204" pitchFamily="34" charset="0"/>
              <a:buChar char="•"/>
            </a:pPr>
            <a:r>
              <a:rPr lang="bn-IN" b="1" dirty="0">
                <a:solidFill>
                  <a:srgbClr val="7030A0"/>
                </a:solidFill>
              </a:rPr>
              <a:t>মানবতার সেবা:</a:t>
            </a:r>
            <a:endParaRPr lang="bn-IN" dirty="0">
              <a:solidFill>
                <a:srgbClr val="7030A0"/>
              </a:solidFill>
            </a:endParaRPr>
          </a:p>
          <a:p>
            <a:pPr marL="742950" lvl="1" indent="-285750">
              <a:buFont typeface="Arial" panose="020B0604020202020204" pitchFamily="34" charset="0"/>
              <a:buChar char="•"/>
            </a:pPr>
            <a:r>
              <a:rPr lang="bn-IN" dirty="0">
                <a:solidFill>
                  <a:srgbClr val="7030A0"/>
                </a:solidFill>
              </a:rPr>
              <a:t>বিবেকানন্দের মতে, “মানব সেবা হল ঈশ্বর সেবা।”</a:t>
            </a:r>
          </a:p>
          <a:p>
            <a:pPr marL="742950" lvl="1" indent="-285750">
              <a:buFont typeface="Arial" panose="020B0604020202020204" pitchFamily="34" charset="0"/>
              <a:buChar char="•"/>
            </a:pPr>
            <a:r>
              <a:rPr lang="bn-IN" dirty="0">
                <a:solidFill>
                  <a:srgbClr val="7030A0"/>
                </a:solidFill>
              </a:rPr>
              <a:t>পৃথিবীজুড়ে মানুষের দরিদ্রতা, দারিদ্র্য, এবং অবহেলা কমাতে, বিবেকানন্দ সব সময়ই মানবতার সেবা এবং পরোপকারিতা প্রচার করেছেন।</a:t>
            </a:r>
          </a:p>
          <a:p>
            <a:pPr marL="742950" lvl="1" indent="-285750">
              <a:buFont typeface="Arial" panose="020B0604020202020204" pitchFamily="34" charset="0"/>
              <a:buChar char="•"/>
            </a:pPr>
            <a:r>
              <a:rPr lang="bn-IN" dirty="0">
                <a:solidFill>
                  <a:srgbClr val="7030A0"/>
                </a:solidFill>
              </a:rPr>
              <a:t>তিনি বিশ্বাস করতেন যে, ঈশ্বরের সঙ্গে একাত্মতা অর্জনের সবচেয়ে সরল পথ হল মানবতার সেবা করা।</a:t>
            </a:r>
          </a:p>
          <a:p>
            <a:pPr>
              <a:buFont typeface="Arial" panose="020B0604020202020204" pitchFamily="34" charset="0"/>
              <a:buChar char="•"/>
            </a:pPr>
            <a:r>
              <a:rPr lang="bn-IN" b="1" dirty="0">
                <a:solidFill>
                  <a:srgbClr val="7030A0"/>
                </a:solidFill>
              </a:rPr>
              <a:t>বিচার এবং সমতা:</a:t>
            </a:r>
            <a:endParaRPr lang="bn-IN" dirty="0">
              <a:solidFill>
                <a:srgbClr val="7030A0"/>
              </a:solidFill>
            </a:endParaRPr>
          </a:p>
          <a:p>
            <a:pPr marL="742950" lvl="1" indent="-285750">
              <a:buFont typeface="Arial" panose="020B0604020202020204" pitchFamily="34" charset="0"/>
              <a:buChar char="•"/>
            </a:pPr>
            <a:r>
              <a:rPr lang="bn-IN" dirty="0">
                <a:solidFill>
                  <a:srgbClr val="7030A0"/>
                </a:solidFill>
              </a:rPr>
              <a:t>তিনি বিশ্বাস করতেন যে মানবতার প্রকৃত অর্থ হল সকল মানুষের মধ্যে সমান অধিকার এবং সমান শ্রদ্ধা।</a:t>
            </a:r>
          </a:p>
          <a:p>
            <a:pPr marL="742950" lvl="1" indent="-285750">
              <a:buFont typeface="Arial" panose="020B0604020202020204" pitchFamily="34" charset="0"/>
              <a:buChar char="•"/>
            </a:pPr>
            <a:r>
              <a:rPr lang="bn-IN" dirty="0">
                <a:solidFill>
                  <a:srgbClr val="7030A0"/>
                </a:solidFill>
              </a:rPr>
              <a:t>তার মানবতাবাদী দর্শন সমাজের মধ্যে বৈষম্য এবং শ্রেণীবৈষম্য দূর করতে প্রচেষ্টা চালাতে উৎসাহিত করেছিল।</a:t>
            </a:r>
          </a:p>
          <a:p>
            <a:pPr marL="742950" lvl="1" indent="-285750">
              <a:buFont typeface="Arial" panose="020B0604020202020204" pitchFamily="34" charset="0"/>
              <a:buChar char="•"/>
            </a:pPr>
            <a:r>
              <a:rPr lang="bn-IN" dirty="0">
                <a:solidFill>
                  <a:srgbClr val="7030A0"/>
                </a:solidFill>
              </a:rPr>
              <a:t>তিনি বিশ্বাস করতেন যে, একটি উন্নত সমাজে ধর্ম, জাতি, বর্ণ, এবং লিঙ্গের ভিত্তিতে বৈষম্য কখনোই সহ্য করা উচিত নয়।</a:t>
            </a:r>
          </a:p>
          <a:p>
            <a:endParaRPr lang="en-US" dirty="0"/>
          </a:p>
        </p:txBody>
      </p:sp>
    </p:spTree>
    <p:extLst>
      <p:ext uri="{BB962C8B-B14F-4D97-AF65-F5344CB8AC3E}">
        <p14:creationId xmlns:p14="http://schemas.microsoft.com/office/powerpoint/2010/main" val="228098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A15DE-D135-0710-9984-A0A55E960CB0}"/>
              </a:ext>
            </a:extLst>
          </p:cNvPr>
          <p:cNvSpPr>
            <a:spLocks noGrp="1"/>
          </p:cNvSpPr>
          <p:nvPr>
            <p:ph type="title"/>
          </p:nvPr>
        </p:nvSpPr>
        <p:spPr>
          <a:xfrm>
            <a:off x="927651" y="198783"/>
            <a:ext cx="10999305" cy="874643"/>
          </a:xfrm>
          <a:noFill/>
        </p:spPr>
        <p:txBody>
          <a:bodyPr>
            <a:noAutofit/>
          </a:bodyPr>
          <a:lstStyle/>
          <a:p>
            <a:r>
              <a:rPr lang="en-IN" sz="2800" b="1" i="1" dirty="0">
                <a:solidFill>
                  <a:schemeClr val="accent2">
                    <a:lumMod val="50000"/>
                  </a:schemeClr>
                </a:solidFill>
              </a:rPr>
              <a:t>Relevance of Vivekananda’s Humanism in Modern Times</a:t>
            </a:r>
            <a:br>
              <a:rPr lang="en-IN" sz="2800" b="1" i="1" dirty="0">
                <a:solidFill>
                  <a:schemeClr val="accent2">
                    <a:lumMod val="50000"/>
                  </a:schemeClr>
                </a:solidFill>
              </a:rPr>
            </a:br>
            <a:r>
              <a:rPr lang="en-IN" sz="2800" b="1" i="1" dirty="0">
                <a:solidFill>
                  <a:schemeClr val="accent2">
                    <a:lumMod val="50000"/>
                  </a:schemeClr>
                </a:solidFill>
              </a:rPr>
              <a:t>           </a:t>
            </a:r>
            <a:r>
              <a:rPr lang="en-IN" sz="2800" i="1" dirty="0">
                <a:solidFill>
                  <a:schemeClr val="accent2">
                    <a:lumMod val="50000"/>
                  </a:schemeClr>
                </a:solidFill>
              </a:rPr>
              <a:t> </a:t>
            </a:r>
            <a:r>
              <a:rPr lang="bn-IN" sz="2400" i="1" dirty="0">
                <a:solidFill>
                  <a:schemeClr val="accent2">
                    <a:lumMod val="50000"/>
                  </a:schemeClr>
                </a:solidFill>
              </a:rPr>
              <a:t>আজকের যুগে বিবেকানন্দের মানবতাবাদের প্রাসঙ্গিকতা</a:t>
            </a:r>
            <a:br>
              <a:rPr lang="bn-IN" sz="2800" i="1" dirty="0"/>
            </a:br>
            <a:endParaRPr lang="en-US" sz="2800" i="1" dirty="0"/>
          </a:p>
        </p:txBody>
      </p:sp>
      <p:sp>
        <p:nvSpPr>
          <p:cNvPr id="3" name="Content Placeholder 2">
            <a:extLst>
              <a:ext uri="{FF2B5EF4-FFF2-40B4-BE49-F238E27FC236}">
                <a16:creationId xmlns:a16="http://schemas.microsoft.com/office/drawing/2014/main" id="{ECC8AA23-D8D0-93BE-5C5F-103A750B0D2F}"/>
              </a:ext>
            </a:extLst>
          </p:cNvPr>
          <p:cNvSpPr>
            <a:spLocks noGrp="1"/>
          </p:cNvSpPr>
          <p:nvPr>
            <p:ph idx="13"/>
          </p:nvPr>
        </p:nvSpPr>
        <p:spPr>
          <a:xfrm>
            <a:off x="927651" y="1364973"/>
            <a:ext cx="10999305" cy="5294243"/>
          </a:xfrm>
          <a:noFill/>
        </p:spPr>
        <p:txBody>
          <a:bodyPr vert="horz" lIns="91440" tIns="45720" rIns="91440" bIns="45720" rtlCol="0" anchor="t">
            <a:normAutofit/>
          </a:bodyPr>
          <a:lstStyle/>
          <a:p>
            <a:pPr>
              <a:buFont typeface="Arial" panose="020B0604020202020204" pitchFamily="34" charset="0"/>
              <a:buChar char="•"/>
            </a:pPr>
            <a:r>
              <a:rPr lang="bn-IN" b="1" dirty="0">
                <a:solidFill>
                  <a:srgbClr val="0070C0"/>
                </a:solidFill>
              </a:rPr>
              <a:t>আজকের সমাজে তার দর্শন:</a:t>
            </a:r>
            <a:endParaRPr lang="bn-IN" dirty="0">
              <a:solidFill>
                <a:srgbClr val="0070C0"/>
              </a:solidFill>
            </a:endParaRPr>
          </a:p>
          <a:p>
            <a:pPr marL="742950" lvl="1" indent="-285750">
              <a:buFont typeface="Arial" panose="020B0604020202020204" pitchFamily="34" charset="0"/>
              <a:buChar char="•"/>
            </a:pPr>
            <a:r>
              <a:rPr lang="bn-IN" dirty="0">
                <a:solidFill>
                  <a:srgbClr val="0070C0"/>
                </a:solidFill>
              </a:rPr>
              <a:t>আজকের সমাজে যেখানে বৈষম্য, জাতীয়তাবাদ এবং ধর্মীয় অস্থিরতা দেখা দেয়, বিবেকানন্দের মানবতাবাদ অনেক গুরুত্বপূর্ণ।</a:t>
            </a:r>
          </a:p>
          <a:p>
            <a:pPr marL="742950" lvl="1" indent="-285750">
              <a:buFont typeface="Arial" panose="020B0604020202020204" pitchFamily="34" charset="0"/>
              <a:buChar char="•"/>
            </a:pPr>
            <a:r>
              <a:rPr lang="bn-IN" dirty="0">
                <a:solidFill>
                  <a:srgbClr val="0070C0"/>
                </a:solidFill>
              </a:rPr>
              <a:t>তার মানবতাবাদী দর্শন আজও আমাদের শিখায় যে, আমাদের একে অপরকে সহানুভূতির সাথে গ্রহণ করতে হবে এবং মানবিক গুণাবলী অর্জন করতে হবে।</a:t>
            </a:r>
          </a:p>
          <a:p>
            <a:pPr>
              <a:buFont typeface="Arial" panose="020B0604020202020204" pitchFamily="34" charset="0"/>
              <a:buChar char="•"/>
            </a:pPr>
            <a:r>
              <a:rPr lang="bn-IN" b="1" dirty="0">
                <a:solidFill>
                  <a:srgbClr val="0070C0"/>
                </a:solidFill>
              </a:rPr>
              <a:t>বিশ্বজনীন মানবতা:</a:t>
            </a:r>
            <a:endParaRPr lang="bn-IN" dirty="0">
              <a:solidFill>
                <a:srgbClr val="0070C0"/>
              </a:solidFill>
            </a:endParaRPr>
          </a:p>
          <a:p>
            <a:pPr marL="742950" lvl="1" indent="-285750">
              <a:buFont typeface="Arial" panose="020B0604020202020204" pitchFamily="34" charset="0"/>
              <a:buChar char="•"/>
            </a:pPr>
            <a:r>
              <a:rPr lang="bn-IN" dirty="0">
                <a:solidFill>
                  <a:srgbClr val="0070C0"/>
                </a:solidFill>
              </a:rPr>
              <a:t>বিবেকানন্দের মানবতাবাদ সবার মধ্যে একতা, শান্তি এবং ভালোবাসা প্রতিষ্ঠা করার বার্তা দেয়।</a:t>
            </a:r>
          </a:p>
          <a:p>
            <a:pPr marL="742950" lvl="1" indent="-285750">
              <a:buFont typeface="Arial" panose="020B0604020202020204" pitchFamily="34" charset="0"/>
              <a:buChar char="•"/>
            </a:pPr>
            <a:r>
              <a:rPr lang="bn-IN" dirty="0">
                <a:solidFill>
                  <a:srgbClr val="0070C0"/>
                </a:solidFill>
              </a:rPr>
              <a:t>আধুনিক বিশ্বে যেখানে প্রতিযোগিতা এবং আঞ্চলিক সমস্যা বেড়ে চলেছে, সেখানে তার মানবতাবাদী দর্শন মানুষকে একসঙ্গে কাজ করার এবং সমাজে শান্তি প্রতিষ্ঠা করার উপায় দেখায়।</a:t>
            </a:r>
          </a:p>
          <a:p>
            <a:pPr>
              <a:buFont typeface="Arial" panose="020B0604020202020204" pitchFamily="34" charset="0"/>
              <a:buChar char="•"/>
            </a:pPr>
            <a:r>
              <a:rPr lang="bn-IN" b="1" dirty="0">
                <a:solidFill>
                  <a:srgbClr val="0070C0"/>
                </a:solidFill>
              </a:rPr>
              <a:t>মানবাধিকার এবং নৈতিকতার পুনরুদ্ধার:</a:t>
            </a:r>
            <a:endParaRPr lang="bn-IN" dirty="0">
              <a:solidFill>
                <a:srgbClr val="0070C0"/>
              </a:solidFill>
            </a:endParaRPr>
          </a:p>
          <a:p>
            <a:pPr marL="742950" lvl="1" indent="-285750">
              <a:buFont typeface="Arial" panose="020B0604020202020204" pitchFamily="34" charset="0"/>
              <a:buChar char="•"/>
            </a:pPr>
            <a:r>
              <a:rPr lang="bn-IN" dirty="0">
                <a:solidFill>
                  <a:srgbClr val="0070C0"/>
                </a:solidFill>
              </a:rPr>
              <a:t>তার দর্শন আমাদের মনে করিয়ে দেয় যে, আজকের সমাজে মানবাধিকার, মানবিক মর্যাদা, এবং নৈতিকতার পুনরুদ্ধার সবচেয়ে গুরুত্বপূর্ণ।</a:t>
            </a:r>
          </a:p>
          <a:p>
            <a:pPr marL="742950" lvl="1" indent="-285750">
              <a:buFont typeface="Arial" panose="020B0604020202020204" pitchFamily="34" charset="0"/>
              <a:buChar char="•"/>
            </a:pPr>
            <a:r>
              <a:rPr lang="bn-IN" dirty="0">
                <a:solidFill>
                  <a:srgbClr val="0070C0"/>
                </a:solidFill>
              </a:rPr>
              <a:t>"একমাত্র মনুষ্যত্বের ভিত্তিতে জীবনকে ভালোভাবে গড়ে তোলা সম্ভব," বিবেকানন্দ বলেছিলেন।</a:t>
            </a:r>
          </a:p>
          <a:p>
            <a:endParaRPr lang="en-US" dirty="0"/>
          </a:p>
        </p:txBody>
      </p:sp>
    </p:spTree>
    <p:extLst>
      <p:ext uri="{BB962C8B-B14F-4D97-AF65-F5344CB8AC3E}">
        <p14:creationId xmlns:p14="http://schemas.microsoft.com/office/powerpoint/2010/main" val="2737241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 name="Subtitle 9">
            <a:extLst>
              <a:ext uri="{FF2B5EF4-FFF2-40B4-BE49-F238E27FC236}">
                <a16:creationId xmlns:a16="http://schemas.microsoft.com/office/drawing/2014/main" id="{64D2298D-9547-4A71-B5F7-405706E829ED}"/>
              </a:ext>
            </a:extLst>
          </p:cNvPr>
          <p:cNvSpPr>
            <a:spLocks noGrp="1"/>
          </p:cNvSpPr>
          <p:nvPr>
            <p:ph type="subTitle" idx="1"/>
          </p:nvPr>
        </p:nvSpPr>
        <p:spPr>
          <a:xfrm>
            <a:off x="1420837" y="1280160"/>
            <a:ext cx="9186203" cy="844062"/>
          </a:xfrm>
        </p:spPr>
        <p:txBody>
          <a:bodyPr>
            <a:normAutofit fontScale="92500" lnSpcReduction="20000"/>
          </a:bodyPr>
          <a:lstStyle/>
          <a:p>
            <a:r>
              <a:rPr lang="en-IN" b="1" dirty="0"/>
              <a:t>Swami Vivekananda’s Quote on Humanism</a:t>
            </a:r>
          </a:p>
          <a:p>
            <a:r>
              <a:rPr lang="en-IN" b="1" dirty="0"/>
              <a:t>              </a:t>
            </a:r>
            <a:r>
              <a:rPr lang="bn-IN" dirty="0"/>
              <a:t>বিবেকানন্দের মানবতাবাদী উক্তি</a:t>
            </a:r>
          </a:p>
          <a:p>
            <a:endParaRPr lang="en-IN" dirty="0"/>
          </a:p>
        </p:txBody>
      </p:sp>
      <p:sp>
        <p:nvSpPr>
          <p:cNvPr id="13" name="Rectangle 3">
            <a:extLst>
              <a:ext uri="{FF2B5EF4-FFF2-40B4-BE49-F238E27FC236}">
                <a16:creationId xmlns:a16="http://schemas.microsoft.com/office/drawing/2014/main" id="{740848BB-1FCB-481C-8D4F-0C6DE7E9BC0A}"/>
              </a:ext>
            </a:extLst>
          </p:cNvPr>
          <p:cNvSpPr>
            <a:spLocks noGrp="1" noChangeArrowheads="1"/>
          </p:cNvSpPr>
          <p:nvPr>
            <p:ph type="ctrTitle"/>
          </p:nvPr>
        </p:nvSpPr>
        <p:spPr bwMode="auto">
          <a:xfrm>
            <a:off x="1420814" y="2227253"/>
            <a:ext cx="975077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rgbClr val="00FF00"/>
                </a:solidFill>
                <a:effectLst/>
                <a:latin typeface="Arial" panose="020B0604020202020204" pitchFamily="34" charset="0"/>
              </a:rPr>
              <a:t>Quote 1:</a:t>
            </a:r>
            <a:br>
              <a:rPr kumimoji="0" lang="en-US" altLang="en-US" sz="2400" b="0" i="0" u="none" strike="noStrike" cap="none" normalizeH="0" baseline="0" dirty="0">
                <a:ln>
                  <a:noFill/>
                </a:ln>
                <a:solidFill>
                  <a:srgbClr val="00FF00"/>
                </a:solidFill>
                <a:effectLst/>
                <a:latin typeface="Arial" panose="020B0604020202020204" pitchFamily="34" charset="0"/>
              </a:rPr>
            </a:br>
            <a:r>
              <a:rPr kumimoji="0" lang="en-US" altLang="en-US" sz="2400" b="0" i="0" u="none" strike="noStrike" cap="none" normalizeH="0" baseline="0" dirty="0">
                <a:ln>
                  <a:noFill/>
                </a:ln>
                <a:solidFill>
                  <a:srgbClr val="00FF00"/>
                </a:solidFill>
                <a:effectLst/>
                <a:latin typeface="Arial" panose="020B0604020202020204" pitchFamily="34" charset="0"/>
              </a:rPr>
              <a:t>"</a:t>
            </a:r>
            <a:r>
              <a:rPr kumimoji="0" lang="bn-IN" altLang="en-US" sz="2400" b="0" i="0" u="none" strike="noStrike" cap="none" normalizeH="0" baseline="0" dirty="0">
                <a:ln>
                  <a:noFill/>
                </a:ln>
                <a:solidFill>
                  <a:srgbClr val="00FF00"/>
                </a:solidFill>
                <a:effectLst/>
                <a:latin typeface="Arial" panose="020B0604020202020204" pitchFamily="34" charset="0"/>
                <a:cs typeface="Vrinda" panose="020B0502040204020203" pitchFamily="34" charset="0"/>
              </a:rPr>
              <a:t>ঈশ্বর মানুষের মধ্যে আছেন</a:t>
            </a:r>
            <a:r>
              <a:rPr kumimoji="0" lang="en-US" altLang="en-US" sz="2400" b="0" i="0" u="none" strike="noStrike" cap="none" normalizeH="0" baseline="0" dirty="0">
                <a:ln>
                  <a:noFill/>
                </a:ln>
                <a:solidFill>
                  <a:srgbClr val="00FF00"/>
                </a:solidFill>
                <a:effectLst/>
                <a:latin typeface="Arial" panose="020B0604020202020204" pitchFamily="34" charset="0"/>
              </a:rPr>
              <a:t>, </a:t>
            </a:r>
            <a:r>
              <a:rPr kumimoji="0" lang="bn-IN" altLang="en-US" sz="2400" b="0" i="0" u="none" strike="noStrike" cap="none" normalizeH="0" baseline="0" dirty="0">
                <a:ln>
                  <a:noFill/>
                </a:ln>
                <a:solidFill>
                  <a:srgbClr val="00FF00"/>
                </a:solidFill>
                <a:effectLst/>
                <a:latin typeface="Arial" panose="020B0604020202020204" pitchFamily="34" charset="0"/>
                <a:cs typeface="Vrinda" panose="020B0502040204020203" pitchFamily="34" charset="0"/>
              </a:rPr>
              <a:t>তাই মানুষের সেবা হল ঈশ্বরের সেবা।</a:t>
            </a:r>
            <a:r>
              <a:rPr kumimoji="0" lang="en-US" altLang="en-US" sz="2400" b="0" i="0" u="none" strike="noStrike" cap="none" normalizeH="0" baseline="0" dirty="0">
                <a:ln>
                  <a:noFill/>
                </a:ln>
                <a:solidFill>
                  <a:srgbClr val="00FF00"/>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rgbClr val="00FF00"/>
                </a:solidFill>
                <a:effectLst/>
                <a:latin typeface="Arial" panose="020B0604020202020204" pitchFamily="34" charset="0"/>
              </a:rPr>
              <a:t>Quote 2:</a:t>
            </a:r>
            <a:br>
              <a:rPr kumimoji="0" lang="en-US" altLang="en-US" sz="2400" b="0" i="0" u="none" strike="noStrike" cap="none" normalizeH="0" baseline="0" dirty="0">
                <a:ln>
                  <a:noFill/>
                </a:ln>
                <a:solidFill>
                  <a:srgbClr val="00FF00"/>
                </a:solidFill>
                <a:effectLst/>
                <a:latin typeface="Arial" panose="020B0604020202020204" pitchFamily="34" charset="0"/>
              </a:rPr>
            </a:br>
            <a:r>
              <a:rPr kumimoji="0" lang="en-US" altLang="en-US" sz="2400" b="0" i="0" u="none" strike="noStrike" cap="none" normalizeH="0" baseline="0" dirty="0">
                <a:ln>
                  <a:noFill/>
                </a:ln>
                <a:solidFill>
                  <a:srgbClr val="00FF00"/>
                </a:solidFill>
                <a:effectLst/>
                <a:latin typeface="Arial" panose="020B0604020202020204" pitchFamily="34" charset="0"/>
              </a:rPr>
              <a:t>"</a:t>
            </a:r>
            <a:r>
              <a:rPr kumimoji="0" lang="bn-IN" altLang="en-US" sz="2400" b="0" i="0" u="none" strike="noStrike" cap="none" normalizeH="0" baseline="0" dirty="0">
                <a:ln>
                  <a:noFill/>
                </a:ln>
                <a:solidFill>
                  <a:srgbClr val="00FF00"/>
                </a:solidFill>
                <a:effectLst/>
                <a:latin typeface="Arial" panose="020B0604020202020204" pitchFamily="34" charset="0"/>
                <a:cs typeface="Vrinda" panose="020B0502040204020203" pitchFamily="34" charset="0"/>
              </a:rPr>
              <a:t>মানুষের উন্নতি ঈশ্বরের প্রতি ভালবাসা দিয়ে শুরু হয়</a:t>
            </a:r>
            <a:r>
              <a:rPr kumimoji="0" lang="en-US" altLang="en-US" sz="2400" b="0" i="0" u="none" strike="noStrike" cap="none" normalizeH="0" baseline="0" dirty="0">
                <a:ln>
                  <a:noFill/>
                </a:ln>
                <a:solidFill>
                  <a:srgbClr val="00FF00"/>
                </a:solidFill>
                <a:effectLst/>
                <a:latin typeface="Arial" panose="020B0604020202020204" pitchFamily="34" charset="0"/>
              </a:rPr>
              <a:t>, </a:t>
            </a:r>
            <a:r>
              <a:rPr kumimoji="0" lang="bn-IN" altLang="en-US" sz="2400" b="0" i="0" u="none" strike="noStrike" cap="none" normalizeH="0" baseline="0" dirty="0">
                <a:ln>
                  <a:noFill/>
                </a:ln>
                <a:solidFill>
                  <a:srgbClr val="00FF00"/>
                </a:solidFill>
                <a:effectLst/>
                <a:latin typeface="Arial" panose="020B0604020202020204" pitchFamily="34" charset="0"/>
                <a:cs typeface="Vrinda" panose="020B0502040204020203" pitchFamily="34" charset="0"/>
              </a:rPr>
              <a:t>এবং পরিপূর্ণ</a:t>
            </a:r>
            <a:br>
              <a:rPr kumimoji="0" lang="bn-IN" altLang="en-US" sz="2400" b="0" i="0" u="none" strike="noStrike" cap="none" normalizeH="0" baseline="0" dirty="0">
                <a:ln>
                  <a:noFill/>
                </a:ln>
                <a:solidFill>
                  <a:srgbClr val="00FF00"/>
                </a:solidFill>
                <a:effectLst/>
                <a:latin typeface="Arial" panose="020B0604020202020204" pitchFamily="34" charset="0"/>
                <a:cs typeface="Vrinda" panose="020B0502040204020203" pitchFamily="34" charset="0"/>
              </a:rPr>
            </a:br>
            <a:r>
              <a:rPr kumimoji="0" lang="bn-IN" altLang="en-US" sz="2400" b="0" i="0" u="none" strike="noStrike" cap="none" normalizeH="0" baseline="0" dirty="0">
                <a:ln>
                  <a:noFill/>
                </a:ln>
                <a:solidFill>
                  <a:srgbClr val="00FF00"/>
                </a:solidFill>
                <a:effectLst/>
                <a:latin typeface="Arial" panose="020B0604020202020204" pitchFamily="34" charset="0"/>
                <a:cs typeface="Vrinda" panose="020B0502040204020203" pitchFamily="34" charset="0"/>
              </a:rPr>
              <a:t> মানবতাবাদী জীবন</a:t>
            </a:r>
            <a:br>
              <a:rPr kumimoji="0" lang="en-IN" altLang="en-US" sz="2400" b="0" i="0" u="none" strike="noStrike" cap="none" normalizeH="0" baseline="0" dirty="0">
                <a:ln>
                  <a:noFill/>
                </a:ln>
                <a:solidFill>
                  <a:srgbClr val="00FF00"/>
                </a:solidFill>
                <a:effectLst/>
                <a:latin typeface="Arial" panose="020B0604020202020204" pitchFamily="34" charset="0"/>
                <a:cs typeface="Vrinda" panose="020B0502040204020203" pitchFamily="34" charset="0"/>
              </a:rPr>
            </a:br>
            <a:r>
              <a:rPr kumimoji="0" lang="bn-IN" altLang="en-US" sz="2400" b="0" i="0" u="none" strike="noStrike" cap="none" normalizeH="0" baseline="0" dirty="0">
                <a:ln>
                  <a:noFill/>
                </a:ln>
                <a:solidFill>
                  <a:srgbClr val="00FF00"/>
                </a:solidFill>
                <a:effectLst/>
                <a:latin typeface="Arial" panose="020B0604020202020204" pitchFamily="34" charset="0"/>
                <a:cs typeface="Vrinda" panose="020B0502040204020203" pitchFamily="34" charset="0"/>
              </a:rPr>
              <a:t> তখনই সম্ভব যখন মানুষ ঐক্য</a:t>
            </a:r>
            <a:r>
              <a:rPr kumimoji="0" lang="en-US" altLang="en-US" sz="2400" b="0" i="0" u="none" strike="noStrike" cap="none" normalizeH="0" baseline="0" dirty="0">
                <a:ln>
                  <a:noFill/>
                </a:ln>
                <a:solidFill>
                  <a:srgbClr val="00FF00"/>
                </a:solidFill>
                <a:effectLst/>
                <a:latin typeface="Arial" panose="020B0604020202020204" pitchFamily="34" charset="0"/>
              </a:rPr>
              <a:t>, </a:t>
            </a:r>
            <a:r>
              <a:rPr kumimoji="0" lang="bn-IN" altLang="en-US" sz="2400" b="0" i="0" u="none" strike="noStrike" cap="none" normalizeH="0" baseline="0" dirty="0">
                <a:ln>
                  <a:noFill/>
                </a:ln>
                <a:solidFill>
                  <a:srgbClr val="00FF00"/>
                </a:solidFill>
                <a:effectLst/>
                <a:latin typeface="Arial" panose="020B0604020202020204" pitchFamily="34" charset="0"/>
                <a:cs typeface="Vrinda" panose="020B0502040204020203" pitchFamily="34" charset="0"/>
              </a:rPr>
              <a:t>শান্তি ও ভালোবাসার মধ্যে জীবিত থাকে।</a:t>
            </a:r>
            <a:r>
              <a:rPr kumimoji="0" lang="en-US" altLang="en-US" sz="2400" b="0" i="0" u="none" strike="noStrike" cap="none" normalizeH="0" baseline="0" dirty="0">
                <a:ln>
                  <a:noFill/>
                </a:ln>
                <a:solidFill>
                  <a:srgbClr val="00FF00"/>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rgbClr val="00FF00"/>
                </a:solidFill>
                <a:effectLst/>
                <a:latin typeface="Arial" panose="020B0604020202020204" pitchFamily="34" charset="0"/>
              </a:rPr>
              <a:t>Quote 3:</a:t>
            </a:r>
            <a:br>
              <a:rPr kumimoji="0" lang="en-US" altLang="en-US" sz="2400" b="0" i="0" u="none" strike="noStrike" cap="none" normalizeH="0" baseline="0" dirty="0">
                <a:ln>
                  <a:noFill/>
                </a:ln>
                <a:solidFill>
                  <a:srgbClr val="00FF00"/>
                </a:solidFill>
                <a:effectLst/>
                <a:latin typeface="Arial" panose="020B0604020202020204" pitchFamily="34" charset="0"/>
              </a:rPr>
            </a:br>
            <a:r>
              <a:rPr kumimoji="0" lang="en-US" altLang="en-US" sz="2400" b="0" i="0" u="none" strike="noStrike" cap="none" normalizeH="0" baseline="0" dirty="0">
                <a:ln>
                  <a:noFill/>
                </a:ln>
                <a:solidFill>
                  <a:srgbClr val="00FF00"/>
                </a:solidFill>
                <a:effectLst/>
                <a:latin typeface="Arial" panose="020B0604020202020204" pitchFamily="34" charset="0"/>
              </a:rPr>
              <a:t>"</a:t>
            </a:r>
            <a:r>
              <a:rPr kumimoji="0" lang="bn-IN" altLang="en-US" sz="2400" b="0" i="0" u="none" strike="noStrike" cap="none" normalizeH="0" baseline="0" dirty="0">
                <a:ln>
                  <a:noFill/>
                </a:ln>
                <a:solidFill>
                  <a:srgbClr val="00FF00"/>
                </a:solidFill>
                <a:effectLst/>
                <a:latin typeface="Arial" panose="020B0604020202020204" pitchFamily="34" charset="0"/>
                <a:cs typeface="Vrinda" panose="020B0502040204020203" pitchFamily="34" charset="0"/>
              </a:rPr>
              <a:t>সত্যিকারের ধর্ম হল অন্যের উপকারে নিজেকে নিয়োজিত করা।</a:t>
            </a:r>
            <a:r>
              <a:rPr kumimoji="0" lang="en-US" altLang="en-US" sz="2400" b="0" i="0" u="none" strike="noStrike" cap="none" normalizeH="0" baseline="0" dirty="0">
                <a:ln>
                  <a:noFill/>
                </a:ln>
                <a:solidFill>
                  <a:srgbClr val="00FF00"/>
                </a:solidFill>
                <a:effectLst/>
                <a:latin typeface="Arial" panose="020B0604020202020204" pitchFamily="34" charset="0"/>
              </a:rPr>
              <a:t>" </a:t>
            </a:r>
          </a:p>
        </p:txBody>
      </p:sp>
    </p:spTree>
    <p:extLst>
      <p:ext uri="{BB962C8B-B14F-4D97-AF65-F5344CB8AC3E}">
        <p14:creationId xmlns:p14="http://schemas.microsoft.com/office/powerpoint/2010/main" val="729609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8D9A6CE4-4186-420E-8130-423CA5F9AFA3}"/>
              </a:ext>
            </a:extLst>
          </p:cNvPr>
          <p:cNvSpPr>
            <a:spLocks noGrp="1"/>
          </p:cNvSpPr>
          <p:nvPr>
            <p:ph type="subTitle" idx="1"/>
          </p:nvPr>
        </p:nvSpPr>
        <p:spPr>
          <a:xfrm>
            <a:off x="1378634" y="1322363"/>
            <a:ext cx="9495692" cy="678715"/>
          </a:xfrm>
        </p:spPr>
        <p:txBody>
          <a:bodyPr>
            <a:normAutofit fontScale="70000" lnSpcReduction="20000"/>
          </a:bodyPr>
          <a:lstStyle/>
          <a:p>
            <a:r>
              <a:rPr lang="en-IN" b="1" dirty="0">
                <a:solidFill>
                  <a:srgbClr val="0070C0"/>
                </a:solidFill>
              </a:rPr>
              <a:t>Conclusion</a:t>
            </a:r>
          </a:p>
          <a:p>
            <a:r>
              <a:rPr lang="en-IN" b="1" dirty="0">
                <a:solidFill>
                  <a:srgbClr val="0070C0"/>
                </a:solidFill>
              </a:rPr>
              <a:t>            </a:t>
            </a:r>
            <a:r>
              <a:rPr lang="bn-IN" dirty="0">
                <a:solidFill>
                  <a:srgbClr val="0070C0"/>
                </a:solidFill>
              </a:rPr>
              <a:t>উপসংহার</a:t>
            </a:r>
          </a:p>
          <a:p>
            <a:endParaRPr lang="en-IN" dirty="0"/>
          </a:p>
        </p:txBody>
      </p:sp>
      <p:sp>
        <p:nvSpPr>
          <p:cNvPr id="8" name="Rectangle 1">
            <a:extLst>
              <a:ext uri="{FF2B5EF4-FFF2-40B4-BE49-F238E27FC236}">
                <a16:creationId xmlns:a16="http://schemas.microsoft.com/office/drawing/2014/main" id="{B8DD72F8-5F81-47F1-852C-F18366C7BC17}"/>
              </a:ext>
            </a:extLst>
          </p:cNvPr>
          <p:cNvSpPr>
            <a:spLocks noGrp="1" noChangeArrowheads="1"/>
          </p:cNvSpPr>
          <p:nvPr>
            <p:ph type="ctrTitle"/>
          </p:nvPr>
        </p:nvSpPr>
        <p:spPr bwMode="auto">
          <a:xfrm>
            <a:off x="1377950" y="1088484"/>
            <a:ext cx="9495692"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br>
              <a:rPr kumimoji="0" lang="en-IN" altLang="en-US" sz="1800" b="0" i="0" u="none" strike="noStrike" cap="none" normalizeH="0" baseline="0" dirty="0">
                <a:ln>
                  <a:noFill/>
                </a:ln>
                <a:solidFill>
                  <a:schemeClr val="tx1"/>
                </a:solidFill>
                <a:effectLst/>
                <a:latin typeface="Arial" panose="020B0604020202020204" pitchFamily="34" charset="0"/>
                <a:cs typeface="Vrinda" panose="020B0502040204020203" pitchFamily="34" charset="0"/>
              </a:rPr>
            </a:br>
            <a:br>
              <a:rPr kumimoji="0" lang="en-IN" altLang="en-US" sz="1800" b="0" i="0" u="none" strike="noStrike" cap="none" normalizeH="0" baseline="0" dirty="0">
                <a:ln>
                  <a:noFill/>
                </a:ln>
                <a:solidFill>
                  <a:schemeClr val="tx1"/>
                </a:solidFill>
                <a:effectLst/>
                <a:latin typeface="Arial" panose="020B0604020202020204" pitchFamily="34" charset="0"/>
                <a:cs typeface="Vrinda" panose="020B0502040204020203" pitchFamily="34" charset="0"/>
              </a:rPr>
            </a:b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বিবেকানন্দের </a:t>
            </a:r>
            <a:r>
              <a:rPr kumimoji="0" lang="bn-IN" altLang="en-US" sz="2000" b="1" i="0" u="none" strike="noStrike" cap="none" normalizeH="0" baseline="0" dirty="0">
                <a:ln>
                  <a:noFill/>
                </a:ln>
                <a:solidFill>
                  <a:srgbClr val="C00000"/>
                </a:solidFill>
                <a:effectLst/>
                <a:latin typeface="Arial" panose="020B0604020202020204" pitchFamily="34" charset="0"/>
                <a:cs typeface="Vrinda" panose="020B0502040204020203" pitchFamily="34" charset="0"/>
              </a:rPr>
              <a:t>মানবতাবাদ</a:t>
            </a: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 আমাদের শিখিয়েছে যে</a:t>
            </a:r>
            <a:r>
              <a:rPr kumimoji="0" lang="en-US"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 </a:t>
            </a: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সত্যিকারের ধর্ম কেবল আধ্যাত্মিক</a:t>
            </a:r>
            <a:br>
              <a:rPr kumimoji="0" lang="e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b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 জীবনের উন্নতি নয়</a:t>
            </a:r>
            <a:r>
              <a:rPr kumimoji="0" lang="en-US"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 </a:t>
            </a: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বরং এটি সমাজের প্রতি দায়িত্ব</a:t>
            </a:r>
            <a:r>
              <a:rPr kumimoji="0" lang="en-US"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 </a:t>
            </a: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অন্যের প্রতি দয়া এবং সবার জন্য</a:t>
            </a:r>
            <a:br>
              <a:rPr kumimoji="0" lang="e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b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 সমান</a:t>
            </a:r>
            <a:r>
              <a:rPr lang="en-IN" altLang="en-US" sz="2000" b="0" cap="none" dirty="0">
                <a:solidFill>
                  <a:srgbClr val="C00000"/>
                </a:solidFill>
                <a:latin typeface="Arial" panose="020B0604020202020204" pitchFamily="34" charset="0"/>
                <a:cs typeface="Vrinda" panose="020B0502040204020203" pitchFamily="34" charset="0"/>
              </a:rPr>
              <a:t> </a:t>
            </a: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অধিকার প্রতিষ্ঠার পথও।</a:t>
            </a:r>
            <a:br>
              <a:rPr kumimoji="0" lang="e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br>
            <a:br>
              <a:rPr kumimoji="0" lang="e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br>
            <a:r>
              <a:rPr kumimoji="0" lang="e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 </a:t>
            </a: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তার মানবতাবাদী দর্শন শুধু ভারতের জন্য নয়</a:t>
            </a:r>
            <a:r>
              <a:rPr kumimoji="0" lang="en-US" altLang="en-US" sz="2000" b="0" i="0" u="none" strike="noStrike" cap="none" normalizeH="0" baseline="0" dirty="0">
                <a:ln>
                  <a:noFill/>
                </a:ln>
                <a:solidFill>
                  <a:srgbClr val="C00000"/>
                </a:solidFill>
                <a:effectLst/>
                <a:latin typeface="Arial" panose="020B0604020202020204" pitchFamily="34" charset="0"/>
              </a:rPr>
              <a:t>, </a:t>
            </a: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পুরো পৃথিবীর জন্য প্রাসঙ্গিক।</a:t>
            </a:r>
            <a:br>
              <a:rPr kumimoji="0" lang="e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br>
            <a:endParaRPr kumimoji="0" lang="en-US" altLang="en-US" sz="2000" b="0" i="0" u="none" strike="noStrike" cap="none" normalizeH="0" baseline="0" dirty="0">
              <a:ln>
                <a:noFill/>
              </a:ln>
              <a:solidFill>
                <a:srgbClr val="C00000"/>
              </a:solidFill>
              <a:effectLst/>
              <a:latin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যদি আমরা সবাই বিবেকানন্দের মানবতাবাদী দর্শন অনুসরণ করি</a:t>
            </a:r>
            <a:r>
              <a:rPr kumimoji="0" lang="en-US" altLang="en-US" sz="2000" b="0" i="0" u="none" strike="noStrike" cap="none" normalizeH="0" baseline="0" dirty="0">
                <a:ln>
                  <a:noFill/>
                </a:ln>
                <a:solidFill>
                  <a:srgbClr val="C00000"/>
                </a:solidFill>
                <a:effectLst/>
                <a:latin typeface="Arial" panose="020B0604020202020204" pitchFamily="34" charset="0"/>
              </a:rPr>
              <a:t>, </a:t>
            </a: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তবে আমরা একটি সুখী</a:t>
            </a:r>
            <a:r>
              <a:rPr kumimoji="0" lang="en-US" altLang="en-US" sz="2000" b="0" i="0" u="none" strike="noStrike" cap="none" normalizeH="0" baseline="0" dirty="0">
                <a:ln>
                  <a:noFill/>
                </a:ln>
                <a:solidFill>
                  <a:srgbClr val="C00000"/>
                </a:solidFill>
                <a:effectLst/>
                <a:latin typeface="Arial" panose="020B0604020202020204" pitchFamily="34" charset="0"/>
              </a:rPr>
              <a:t>,</a:t>
            </a:r>
            <a:br>
              <a:rPr kumimoji="0" lang="en-US" altLang="en-US" sz="2000" b="0" i="0" u="none" strike="noStrike" cap="none" normalizeH="0" baseline="0" dirty="0">
                <a:ln>
                  <a:noFill/>
                </a:ln>
                <a:solidFill>
                  <a:srgbClr val="C00000"/>
                </a:solidFill>
                <a:effectLst/>
                <a:latin typeface="Arial" panose="020B0604020202020204" pitchFamily="34" charset="0"/>
              </a:rPr>
            </a:br>
            <a:r>
              <a:rPr kumimoji="0" lang="en-US" altLang="en-US" sz="2000" b="0" i="0" u="none" strike="noStrike" cap="none" normalizeH="0" baseline="0" dirty="0">
                <a:ln>
                  <a:noFill/>
                </a:ln>
                <a:solidFill>
                  <a:srgbClr val="C00000"/>
                </a:solidFill>
                <a:effectLst/>
                <a:latin typeface="Arial" panose="020B0604020202020204" pitchFamily="34" charset="0"/>
              </a:rPr>
              <a:t> </a:t>
            </a:r>
            <a:r>
              <a:rPr kumimoji="0" lang="bn-IN" altLang="en-US" sz="2000" b="0" i="0" u="none" strike="noStrike" cap="none" normalizeH="0" baseline="0" dirty="0">
                <a:ln>
                  <a:noFill/>
                </a:ln>
                <a:solidFill>
                  <a:srgbClr val="C00000"/>
                </a:solidFill>
                <a:effectLst/>
                <a:latin typeface="Arial" panose="020B0604020202020204" pitchFamily="34" charset="0"/>
                <a:cs typeface="Vrinda" panose="020B0502040204020203" pitchFamily="34" charset="0"/>
              </a:rPr>
              <a:t>শান্তিপূর্ণ এবং উন্নত সমাজ গড়ে তুলতে পারি।</a:t>
            </a:r>
            <a:r>
              <a:rPr kumimoji="0" lang="en-US" altLang="en-US" sz="2000" b="0" i="0" u="none" strike="noStrike" cap="none" normalizeH="0" baseline="0" dirty="0">
                <a:ln>
                  <a:noFill/>
                </a:ln>
                <a:solidFill>
                  <a:srgbClr val="C00000"/>
                </a:solidFill>
                <a:effectLst/>
                <a:latin typeface="Arial" panose="020B0604020202020204" pitchFamily="34" charset="0"/>
              </a:rPr>
              <a:t> </a:t>
            </a:r>
            <a:br>
              <a:rPr kumimoji="0" lang="en-US" altLang="en-US" sz="20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2274260"/>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34357615_win32_EF_v3" id="{E0D2F1F9-7AB8-4CD0-BAF5-572B3B8BE236}" vid="{36B7CD22-9CE9-4A36-A2A9-2F6B82431D8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30" ma:contentTypeDescription="Create a new document." ma:contentTypeScope="" ma:versionID="cec0622158e8f13124e9e8fd4de31bd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b52f30ab005d15df08657af532e6e38"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hidden="true"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hidden="tru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hidden="true" ma:internalName="Background" ma:readOnly="false">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element name="MediaServiceBillingMetadata" ma:index="33" nillable="true" ma:displayName="MediaServiceBillingMetadata" ma:hidden="true" ma:internalName="MediaServiceBillingMetadata"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documentManagement>
</p:properties>
</file>

<file path=customXml/itemProps1.xml><?xml version="1.0" encoding="utf-8"?>
<ds:datastoreItem xmlns:ds="http://schemas.openxmlformats.org/officeDocument/2006/customXml" ds:itemID="{8C45FB24-BEC6-4D44-888B-84AEBBA2DC09}">
  <ds:schemaRefs>
    <ds:schemaRef ds:uri="http://schemas.microsoft.com/sharepoint/v3/contenttype/forms"/>
  </ds:schemaRefs>
</ds:datastoreItem>
</file>

<file path=customXml/itemProps2.xml><?xml version="1.0" encoding="utf-8"?>
<ds:datastoreItem xmlns:ds="http://schemas.openxmlformats.org/officeDocument/2006/customXml" ds:itemID="{648BEDAE-AC7E-4F41-A2BD-A46A860958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FD9A38F-9A2C-42E5-9013-4C4B1FFCB4F6}">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Crop design</Template>
  <TotalTime>74</TotalTime>
  <Words>771</Words>
  <Application>Microsoft Office PowerPoint</Application>
  <PresentationFormat>Widescreen</PresentationFormat>
  <Paragraphs>53</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Adobe Garamond Pro Bold</vt:lpstr>
      <vt:lpstr>Arial</vt:lpstr>
      <vt:lpstr>Calibri</vt:lpstr>
      <vt:lpstr>Franklin Gothic Book</vt:lpstr>
      <vt:lpstr>Crop</vt:lpstr>
      <vt:lpstr>বিবেকানন্দের মানবতাবাদ                         একটি বিস্তারিত আলোচনা</vt:lpstr>
      <vt:lpstr>     স্বামী বিবেকানন্দ</vt:lpstr>
      <vt:lpstr>মানবতাবাদ (Humanism) হল মানুষের মঙ্গল ও কল্যাণে বিশ্বাস করা এবং সবার জন্য সমান অধিকার ও মর্যাদা প্রতিষ্ঠা করার শিক্ষা।  স্বামী বিবেকানন্দের মানবতাবাদ তার দর্শনের একটি অত্যন্ত গুরুত্বপূর্ণ অংশ, যা মানুষের মৌলিক অধিকার, মূল্যবোধ, এবং সমাজের প্রতি দায়িত্ববোধকে কেন্দ্র করে গড়ে উঠেছে।  বিবেকানন্দের মানবতাবাদ একটি আধুনিক, বিজ্ঞানসম্মত, এবং ঐতিহ্যবাহী দৃষ্টিভঙ্গি যা মানবতা এবং মানবিক মূল্যবোধের প্রতি গভীর শ্রদ্ধা জ্ঞাপন করে।  তিনি বিশ্বাস করতেন যে, সত্যিকারের ধর্ম হল মানবতার সেবা, আর মানবতা কেবলমাত্র শ্রদ্ধা, ভালোবাসা, এবং সহযোগিতার মাধ্যমে প্রতিষ্ঠিত হতে পারে। </vt:lpstr>
      <vt:lpstr>মানবাধিকার এবং সমানতা (Human Rights and Equality): বিবেকানন্দ বিশ্বাস করতেন যে, সব মানুষ সমান অধিকার ও মর্যাদা নিয়ে জন্মগ্রহণ করে। "যতদূর সম্ভব, সকলের প্রতি ভালোবাসা ও শ্রদ্ধা প্রদর্শন করা উচিত," তিনি বলেছিলেন, এবং  তাঁর মতে, প্রতিটি মানুষই ঈশ্বরের অংশ। মানবতার সেবা (Service to Humanity): মানবতাবাদী জীবনে সেবা সবচেয়ে গুরুত্বপূর্ণ। বিবেকানন্দ জানতেন যে, মানুষের আধ্যাত্মিক  ও শারীরিক দুঃখের উপশমের জন্য সেবা গুরুত্বপূর্ণ। "ঈশ্বরের সত্যিকারের প্রতিফলন মানব সেবায় আছে," বিবেকানন্দ একথা বারবার বলেছেন। </vt:lpstr>
      <vt:lpstr>ধর্মের মানবিক দৃষ্টিভঙ্গি (Humanistic View of Religion): বিবেকানন্দ ধর্মের মধ্যে মানবতার শিক্ষা খুঁজে পেয়েছিলেন। তাঁর মতে, ধর্ম কোনও একক  জাতি বা সম্প্রদায়ের জন্য নয়, বরং এটি সার্বজনীন মানবতার জন্য। প্রতিটি ধর্মের অন্তর্নিহিত বার্তা মানবতার জন্য, যার উদ্দেশ্য ছিল শান্তি, ভালোবাসা এবং সেবা। স্বনির্ভরতা (Self-Reliance): মানবতাবাদ শুধুমাত্র অন্যদের সেবা নয়, তা মানুষকে নিজের ক্ষমতায় বিশ্বাস করতে এবং  নিজের জীবনের দায়িত্ব নিতে শিখায়। স্বামী বিবেকানন্দ বলেছেন, "যত বেশি স্বনির্ভর হবে, তত বেশি সমাজ উপকৃত হবে।" </vt:lpstr>
      <vt:lpstr>Importance of Service in Vivekananda’s Humanism              বিবেকানন্দের মানবতাবাদে সেবার গুরুত্ব </vt:lpstr>
      <vt:lpstr>Relevance of Vivekananda’s Humanism in Modern Times             আজকের যুগে বিবেকানন্দের মানবতাবাদের প্রাসঙ্গিকতা </vt:lpstr>
      <vt:lpstr>Quote 1: "ঈশ্বর মানুষের মধ্যে আছেন, তাই মানুষের সেবা হল ঈশ্বরের সেবা।" Quote 2: "মানুষের উন্নতি ঈশ্বরের প্রতি ভালবাসা দিয়ে শুরু হয়, এবং পরিপূর্ণ  মানবতাবাদী জীবন  তখনই সম্ভব যখন মানুষ ঐক্য, শান্তি ও ভালোবাসার মধ্যে জীবিত থাকে।" Quote 3: "সত্যিকারের ধর্ম হল অন্যের উপকারে নিজেকে নিয়োজিত করা।" </vt:lpstr>
      <vt:lpstr>   বিবেকানন্দের মানবতাবাদ আমাদের শিখিয়েছে যে, সত্যিকারের ধর্ম কেবল আধ্যাত্মিক  জীবনের উন্নতি নয়, বরং এটি সমাজের প্রতি দায়িত্ব, অন্যের প্রতি দয়া এবং সবার জন্য  সমান অধিকার প্রতিষ্ঠার পথও।   তার মানবতাবাদী দর্শন শুধু ভারতের জন্য নয়, পুরো পৃথিবীর জন্য প্রাসঙ্গিক।  যদি আমরা সবাই বিবেকানন্দের মানবতাবাদী দর্শন অনুসরণ করি, তবে আমরা একটি সুখী,  শান্তিপূর্ণ এবং উন্নত সমাজ গড়ে তুলতে পারি।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বিবেকানন্দের মানবতাবাদ                         একটি বিস্তারিত আলোচনা</dc:title>
  <dc:creator>Me</dc:creator>
  <cp:lastModifiedBy>Me</cp:lastModifiedBy>
  <cp:revision>10</cp:revision>
  <dcterms:created xsi:type="dcterms:W3CDTF">2025-02-24T18:34:07Z</dcterms:created>
  <dcterms:modified xsi:type="dcterms:W3CDTF">2025-03-05T04:04:13Z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