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3" r:id="rId8"/>
    <p:sldId id="262" r:id="rId9"/>
    <p:sldId id="264" r:id="rId10"/>
    <p:sldId id="263"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93AA-3829-FA07-9147-0ACBCC4DA7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863A7BC-C587-C00F-752D-0BBB2CD9A4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59E795E-42AE-850D-4C26-AE95677A840C}"/>
              </a:ext>
            </a:extLst>
          </p:cNvPr>
          <p:cNvSpPr>
            <a:spLocks noGrp="1"/>
          </p:cNvSpPr>
          <p:nvPr>
            <p:ph type="dt" sz="half" idx="10"/>
          </p:nvPr>
        </p:nvSpPr>
        <p:spPr/>
        <p:txBody>
          <a:bodyPr/>
          <a:lstStyle/>
          <a:p>
            <a:fld id="{2B30D9D0-40F7-435C-9945-96A07F7F98E5}" type="datetimeFigureOut">
              <a:rPr lang="en-IN" smtClean="0"/>
              <a:t>20-01-2025</a:t>
            </a:fld>
            <a:endParaRPr lang="en-IN"/>
          </a:p>
        </p:txBody>
      </p:sp>
      <p:sp>
        <p:nvSpPr>
          <p:cNvPr id="5" name="Footer Placeholder 4">
            <a:extLst>
              <a:ext uri="{FF2B5EF4-FFF2-40B4-BE49-F238E27FC236}">
                <a16:creationId xmlns:a16="http://schemas.microsoft.com/office/drawing/2014/main" id="{4E071495-609A-7E55-AF9A-217DBC67B5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DE09F77-FB31-999B-4A23-DCBBE9DCF306}"/>
              </a:ext>
            </a:extLst>
          </p:cNvPr>
          <p:cNvSpPr>
            <a:spLocks noGrp="1"/>
          </p:cNvSpPr>
          <p:nvPr>
            <p:ph type="sldNum" sz="quarter" idx="12"/>
          </p:nvPr>
        </p:nvSpPr>
        <p:spPr/>
        <p:txBody>
          <a:bodyPr/>
          <a:lstStyle/>
          <a:p>
            <a:fld id="{2386CD51-FB01-4945-A8DA-73C7BBA60935}" type="slidenum">
              <a:rPr lang="en-IN" smtClean="0"/>
              <a:t>‹#›</a:t>
            </a:fld>
            <a:endParaRPr lang="en-IN"/>
          </a:p>
        </p:txBody>
      </p:sp>
    </p:spTree>
    <p:extLst>
      <p:ext uri="{BB962C8B-B14F-4D97-AF65-F5344CB8AC3E}">
        <p14:creationId xmlns:p14="http://schemas.microsoft.com/office/powerpoint/2010/main" val="27765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D092E-D3CF-2617-FD1B-C86ED7154BE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2B59DE1-1396-EC94-A14E-7F818D4B36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B355462-9CB7-9EA1-81C2-2DCA58ED2DE2}"/>
              </a:ext>
            </a:extLst>
          </p:cNvPr>
          <p:cNvSpPr>
            <a:spLocks noGrp="1"/>
          </p:cNvSpPr>
          <p:nvPr>
            <p:ph type="dt" sz="half" idx="10"/>
          </p:nvPr>
        </p:nvSpPr>
        <p:spPr/>
        <p:txBody>
          <a:bodyPr/>
          <a:lstStyle/>
          <a:p>
            <a:fld id="{2B30D9D0-40F7-435C-9945-96A07F7F98E5}" type="datetimeFigureOut">
              <a:rPr lang="en-IN" smtClean="0"/>
              <a:t>20-01-2025</a:t>
            </a:fld>
            <a:endParaRPr lang="en-IN"/>
          </a:p>
        </p:txBody>
      </p:sp>
      <p:sp>
        <p:nvSpPr>
          <p:cNvPr id="5" name="Footer Placeholder 4">
            <a:extLst>
              <a:ext uri="{FF2B5EF4-FFF2-40B4-BE49-F238E27FC236}">
                <a16:creationId xmlns:a16="http://schemas.microsoft.com/office/drawing/2014/main" id="{D7E567B4-36F7-65F0-39FF-4D61BCF42ED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D7487B6-3492-4A71-74FF-C7BA1FDF5895}"/>
              </a:ext>
            </a:extLst>
          </p:cNvPr>
          <p:cNvSpPr>
            <a:spLocks noGrp="1"/>
          </p:cNvSpPr>
          <p:nvPr>
            <p:ph type="sldNum" sz="quarter" idx="12"/>
          </p:nvPr>
        </p:nvSpPr>
        <p:spPr/>
        <p:txBody>
          <a:bodyPr/>
          <a:lstStyle/>
          <a:p>
            <a:fld id="{2386CD51-FB01-4945-A8DA-73C7BBA60935}" type="slidenum">
              <a:rPr lang="en-IN" smtClean="0"/>
              <a:t>‹#›</a:t>
            </a:fld>
            <a:endParaRPr lang="en-IN"/>
          </a:p>
        </p:txBody>
      </p:sp>
    </p:spTree>
    <p:extLst>
      <p:ext uri="{BB962C8B-B14F-4D97-AF65-F5344CB8AC3E}">
        <p14:creationId xmlns:p14="http://schemas.microsoft.com/office/powerpoint/2010/main" val="247212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BC6B8D-0344-8F82-9495-38905CAB8F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18ADBD6-A8A3-C865-8639-69C094BF35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256E57C-955B-502D-4B8D-7628B563C5F6}"/>
              </a:ext>
            </a:extLst>
          </p:cNvPr>
          <p:cNvSpPr>
            <a:spLocks noGrp="1"/>
          </p:cNvSpPr>
          <p:nvPr>
            <p:ph type="dt" sz="half" idx="10"/>
          </p:nvPr>
        </p:nvSpPr>
        <p:spPr/>
        <p:txBody>
          <a:bodyPr/>
          <a:lstStyle/>
          <a:p>
            <a:fld id="{2B30D9D0-40F7-435C-9945-96A07F7F98E5}" type="datetimeFigureOut">
              <a:rPr lang="en-IN" smtClean="0"/>
              <a:t>20-01-2025</a:t>
            </a:fld>
            <a:endParaRPr lang="en-IN"/>
          </a:p>
        </p:txBody>
      </p:sp>
      <p:sp>
        <p:nvSpPr>
          <p:cNvPr id="5" name="Footer Placeholder 4">
            <a:extLst>
              <a:ext uri="{FF2B5EF4-FFF2-40B4-BE49-F238E27FC236}">
                <a16:creationId xmlns:a16="http://schemas.microsoft.com/office/drawing/2014/main" id="{3C375EA3-9A26-A11D-1D63-A68A300FFA3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9EEFA3-A730-992E-E7C7-AE43C1126894}"/>
              </a:ext>
            </a:extLst>
          </p:cNvPr>
          <p:cNvSpPr>
            <a:spLocks noGrp="1"/>
          </p:cNvSpPr>
          <p:nvPr>
            <p:ph type="sldNum" sz="quarter" idx="12"/>
          </p:nvPr>
        </p:nvSpPr>
        <p:spPr/>
        <p:txBody>
          <a:bodyPr/>
          <a:lstStyle/>
          <a:p>
            <a:fld id="{2386CD51-FB01-4945-A8DA-73C7BBA60935}" type="slidenum">
              <a:rPr lang="en-IN" smtClean="0"/>
              <a:t>‹#›</a:t>
            </a:fld>
            <a:endParaRPr lang="en-IN"/>
          </a:p>
        </p:txBody>
      </p:sp>
    </p:spTree>
    <p:extLst>
      <p:ext uri="{BB962C8B-B14F-4D97-AF65-F5344CB8AC3E}">
        <p14:creationId xmlns:p14="http://schemas.microsoft.com/office/powerpoint/2010/main" val="412177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3933-17B1-944B-621E-89A57F06DB5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268D1E3-B1A6-9EA0-ACCB-5B7A583751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8807FC5-0FF2-A528-C8EC-8D4EA2792A11}"/>
              </a:ext>
            </a:extLst>
          </p:cNvPr>
          <p:cNvSpPr>
            <a:spLocks noGrp="1"/>
          </p:cNvSpPr>
          <p:nvPr>
            <p:ph type="dt" sz="half" idx="10"/>
          </p:nvPr>
        </p:nvSpPr>
        <p:spPr/>
        <p:txBody>
          <a:bodyPr/>
          <a:lstStyle/>
          <a:p>
            <a:fld id="{2B30D9D0-40F7-435C-9945-96A07F7F98E5}" type="datetimeFigureOut">
              <a:rPr lang="en-IN" smtClean="0"/>
              <a:t>20-01-2025</a:t>
            </a:fld>
            <a:endParaRPr lang="en-IN"/>
          </a:p>
        </p:txBody>
      </p:sp>
      <p:sp>
        <p:nvSpPr>
          <p:cNvPr id="5" name="Footer Placeholder 4">
            <a:extLst>
              <a:ext uri="{FF2B5EF4-FFF2-40B4-BE49-F238E27FC236}">
                <a16:creationId xmlns:a16="http://schemas.microsoft.com/office/drawing/2014/main" id="{62079B14-FAEA-C2AB-57A7-33372FCE31B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EE635B1-C36B-6683-063B-5693FEFB48FD}"/>
              </a:ext>
            </a:extLst>
          </p:cNvPr>
          <p:cNvSpPr>
            <a:spLocks noGrp="1"/>
          </p:cNvSpPr>
          <p:nvPr>
            <p:ph type="sldNum" sz="quarter" idx="12"/>
          </p:nvPr>
        </p:nvSpPr>
        <p:spPr/>
        <p:txBody>
          <a:bodyPr/>
          <a:lstStyle/>
          <a:p>
            <a:fld id="{2386CD51-FB01-4945-A8DA-73C7BBA60935}" type="slidenum">
              <a:rPr lang="en-IN" smtClean="0"/>
              <a:t>‹#›</a:t>
            </a:fld>
            <a:endParaRPr lang="en-IN"/>
          </a:p>
        </p:txBody>
      </p:sp>
    </p:spTree>
    <p:extLst>
      <p:ext uri="{BB962C8B-B14F-4D97-AF65-F5344CB8AC3E}">
        <p14:creationId xmlns:p14="http://schemas.microsoft.com/office/powerpoint/2010/main" val="37712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5EF72-A886-15C8-83B9-17F921C954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E835306-6248-1676-F196-F545E4F418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787C3B-641F-48FC-2405-5373119A0D69}"/>
              </a:ext>
            </a:extLst>
          </p:cNvPr>
          <p:cNvSpPr>
            <a:spLocks noGrp="1"/>
          </p:cNvSpPr>
          <p:nvPr>
            <p:ph type="dt" sz="half" idx="10"/>
          </p:nvPr>
        </p:nvSpPr>
        <p:spPr/>
        <p:txBody>
          <a:bodyPr/>
          <a:lstStyle/>
          <a:p>
            <a:fld id="{2B30D9D0-40F7-435C-9945-96A07F7F98E5}" type="datetimeFigureOut">
              <a:rPr lang="en-IN" smtClean="0"/>
              <a:t>20-01-2025</a:t>
            </a:fld>
            <a:endParaRPr lang="en-IN"/>
          </a:p>
        </p:txBody>
      </p:sp>
      <p:sp>
        <p:nvSpPr>
          <p:cNvPr id="5" name="Footer Placeholder 4">
            <a:extLst>
              <a:ext uri="{FF2B5EF4-FFF2-40B4-BE49-F238E27FC236}">
                <a16:creationId xmlns:a16="http://schemas.microsoft.com/office/drawing/2014/main" id="{945C5125-D5AA-2858-7E99-9E3F4EF72A1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4888FA9-4086-D16E-F57E-4260270F0884}"/>
              </a:ext>
            </a:extLst>
          </p:cNvPr>
          <p:cNvSpPr>
            <a:spLocks noGrp="1"/>
          </p:cNvSpPr>
          <p:nvPr>
            <p:ph type="sldNum" sz="quarter" idx="12"/>
          </p:nvPr>
        </p:nvSpPr>
        <p:spPr/>
        <p:txBody>
          <a:bodyPr/>
          <a:lstStyle/>
          <a:p>
            <a:fld id="{2386CD51-FB01-4945-A8DA-73C7BBA60935}" type="slidenum">
              <a:rPr lang="en-IN" smtClean="0"/>
              <a:t>‹#›</a:t>
            </a:fld>
            <a:endParaRPr lang="en-IN"/>
          </a:p>
        </p:txBody>
      </p:sp>
    </p:spTree>
    <p:extLst>
      <p:ext uri="{BB962C8B-B14F-4D97-AF65-F5344CB8AC3E}">
        <p14:creationId xmlns:p14="http://schemas.microsoft.com/office/powerpoint/2010/main" val="2493255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966B-6345-186E-1142-29BF08AE6DE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D6C2D55-7998-228A-9A8F-E62F140CC5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1C9276F-146E-B3A3-A7CD-B186DD5750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3DC29A7-E0F1-3C85-24E7-EFB45554C4A2}"/>
              </a:ext>
            </a:extLst>
          </p:cNvPr>
          <p:cNvSpPr>
            <a:spLocks noGrp="1"/>
          </p:cNvSpPr>
          <p:nvPr>
            <p:ph type="dt" sz="half" idx="10"/>
          </p:nvPr>
        </p:nvSpPr>
        <p:spPr/>
        <p:txBody>
          <a:bodyPr/>
          <a:lstStyle/>
          <a:p>
            <a:fld id="{2B30D9D0-40F7-435C-9945-96A07F7F98E5}" type="datetimeFigureOut">
              <a:rPr lang="en-IN" smtClean="0"/>
              <a:t>20-01-2025</a:t>
            </a:fld>
            <a:endParaRPr lang="en-IN"/>
          </a:p>
        </p:txBody>
      </p:sp>
      <p:sp>
        <p:nvSpPr>
          <p:cNvPr id="6" name="Footer Placeholder 5">
            <a:extLst>
              <a:ext uri="{FF2B5EF4-FFF2-40B4-BE49-F238E27FC236}">
                <a16:creationId xmlns:a16="http://schemas.microsoft.com/office/drawing/2014/main" id="{AC774D55-F11E-00E1-5743-454875F5043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2934CDA-40F2-0806-8F97-406DBF63E5BD}"/>
              </a:ext>
            </a:extLst>
          </p:cNvPr>
          <p:cNvSpPr>
            <a:spLocks noGrp="1"/>
          </p:cNvSpPr>
          <p:nvPr>
            <p:ph type="sldNum" sz="quarter" idx="12"/>
          </p:nvPr>
        </p:nvSpPr>
        <p:spPr/>
        <p:txBody>
          <a:bodyPr/>
          <a:lstStyle/>
          <a:p>
            <a:fld id="{2386CD51-FB01-4945-A8DA-73C7BBA60935}" type="slidenum">
              <a:rPr lang="en-IN" smtClean="0"/>
              <a:t>‹#›</a:t>
            </a:fld>
            <a:endParaRPr lang="en-IN"/>
          </a:p>
        </p:txBody>
      </p:sp>
    </p:spTree>
    <p:extLst>
      <p:ext uri="{BB962C8B-B14F-4D97-AF65-F5344CB8AC3E}">
        <p14:creationId xmlns:p14="http://schemas.microsoft.com/office/powerpoint/2010/main" val="257899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33874-4132-2E49-C852-34438A16B5C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8311E46-C2D5-4492-F76A-19A171B378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991BFC-9AE7-BCBE-F70C-F591D04B8E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B1E9BF0-15F2-DEEA-D076-9DFD21B7BC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586735-185B-C06B-9846-B12B75D884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282F950-0861-C704-3129-354296E12ED4}"/>
              </a:ext>
            </a:extLst>
          </p:cNvPr>
          <p:cNvSpPr>
            <a:spLocks noGrp="1"/>
          </p:cNvSpPr>
          <p:nvPr>
            <p:ph type="dt" sz="half" idx="10"/>
          </p:nvPr>
        </p:nvSpPr>
        <p:spPr/>
        <p:txBody>
          <a:bodyPr/>
          <a:lstStyle/>
          <a:p>
            <a:fld id="{2B30D9D0-40F7-435C-9945-96A07F7F98E5}" type="datetimeFigureOut">
              <a:rPr lang="en-IN" smtClean="0"/>
              <a:t>20-01-2025</a:t>
            </a:fld>
            <a:endParaRPr lang="en-IN"/>
          </a:p>
        </p:txBody>
      </p:sp>
      <p:sp>
        <p:nvSpPr>
          <p:cNvPr id="8" name="Footer Placeholder 7">
            <a:extLst>
              <a:ext uri="{FF2B5EF4-FFF2-40B4-BE49-F238E27FC236}">
                <a16:creationId xmlns:a16="http://schemas.microsoft.com/office/drawing/2014/main" id="{FC69D765-8174-EA68-7109-08C2DCAE9D1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F2B023-86FD-2A77-B90A-424FAD9B50C8}"/>
              </a:ext>
            </a:extLst>
          </p:cNvPr>
          <p:cNvSpPr>
            <a:spLocks noGrp="1"/>
          </p:cNvSpPr>
          <p:nvPr>
            <p:ph type="sldNum" sz="quarter" idx="12"/>
          </p:nvPr>
        </p:nvSpPr>
        <p:spPr/>
        <p:txBody>
          <a:bodyPr/>
          <a:lstStyle/>
          <a:p>
            <a:fld id="{2386CD51-FB01-4945-A8DA-73C7BBA60935}" type="slidenum">
              <a:rPr lang="en-IN" smtClean="0"/>
              <a:t>‹#›</a:t>
            </a:fld>
            <a:endParaRPr lang="en-IN"/>
          </a:p>
        </p:txBody>
      </p:sp>
    </p:spTree>
    <p:extLst>
      <p:ext uri="{BB962C8B-B14F-4D97-AF65-F5344CB8AC3E}">
        <p14:creationId xmlns:p14="http://schemas.microsoft.com/office/powerpoint/2010/main" val="254923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7CF3A-6E7C-06AC-9D17-65D6CFF18A4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77FFD0B-1327-D87C-E005-9D72D2074215}"/>
              </a:ext>
            </a:extLst>
          </p:cNvPr>
          <p:cNvSpPr>
            <a:spLocks noGrp="1"/>
          </p:cNvSpPr>
          <p:nvPr>
            <p:ph type="dt" sz="half" idx="10"/>
          </p:nvPr>
        </p:nvSpPr>
        <p:spPr/>
        <p:txBody>
          <a:bodyPr/>
          <a:lstStyle/>
          <a:p>
            <a:fld id="{2B30D9D0-40F7-435C-9945-96A07F7F98E5}" type="datetimeFigureOut">
              <a:rPr lang="en-IN" smtClean="0"/>
              <a:t>20-01-2025</a:t>
            </a:fld>
            <a:endParaRPr lang="en-IN"/>
          </a:p>
        </p:txBody>
      </p:sp>
      <p:sp>
        <p:nvSpPr>
          <p:cNvPr id="4" name="Footer Placeholder 3">
            <a:extLst>
              <a:ext uri="{FF2B5EF4-FFF2-40B4-BE49-F238E27FC236}">
                <a16:creationId xmlns:a16="http://schemas.microsoft.com/office/drawing/2014/main" id="{5D23ADD0-D11D-13D8-29B5-D38E68AA2BC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F488055-367B-4733-9937-FAB8637DE837}"/>
              </a:ext>
            </a:extLst>
          </p:cNvPr>
          <p:cNvSpPr>
            <a:spLocks noGrp="1"/>
          </p:cNvSpPr>
          <p:nvPr>
            <p:ph type="sldNum" sz="quarter" idx="12"/>
          </p:nvPr>
        </p:nvSpPr>
        <p:spPr/>
        <p:txBody>
          <a:bodyPr/>
          <a:lstStyle/>
          <a:p>
            <a:fld id="{2386CD51-FB01-4945-A8DA-73C7BBA60935}" type="slidenum">
              <a:rPr lang="en-IN" smtClean="0"/>
              <a:t>‹#›</a:t>
            </a:fld>
            <a:endParaRPr lang="en-IN"/>
          </a:p>
        </p:txBody>
      </p:sp>
    </p:spTree>
    <p:extLst>
      <p:ext uri="{BB962C8B-B14F-4D97-AF65-F5344CB8AC3E}">
        <p14:creationId xmlns:p14="http://schemas.microsoft.com/office/powerpoint/2010/main" val="323612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361E78-58CD-4D55-8101-BC27524C3EE9}"/>
              </a:ext>
            </a:extLst>
          </p:cNvPr>
          <p:cNvSpPr>
            <a:spLocks noGrp="1"/>
          </p:cNvSpPr>
          <p:nvPr>
            <p:ph type="dt" sz="half" idx="10"/>
          </p:nvPr>
        </p:nvSpPr>
        <p:spPr/>
        <p:txBody>
          <a:bodyPr/>
          <a:lstStyle/>
          <a:p>
            <a:fld id="{2B30D9D0-40F7-435C-9945-96A07F7F98E5}" type="datetimeFigureOut">
              <a:rPr lang="en-IN" smtClean="0"/>
              <a:t>20-01-2025</a:t>
            </a:fld>
            <a:endParaRPr lang="en-IN"/>
          </a:p>
        </p:txBody>
      </p:sp>
      <p:sp>
        <p:nvSpPr>
          <p:cNvPr id="3" name="Footer Placeholder 2">
            <a:extLst>
              <a:ext uri="{FF2B5EF4-FFF2-40B4-BE49-F238E27FC236}">
                <a16:creationId xmlns:a16="http://schemas.microsoft.com/office/drawing/2014/main" id="{56703888-F603-1D5E-5781-F623C68D8E5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71311E7-388C-BD5A-01D0-4FB418FEA4C1}"/>
              </a:ext>
            </a:extLst>
          </p:cNvPr>
          <p:cNvSpPr>
            <a:spLocks noGrp="1"/>
          </p:cNvSpPr>
          <p:nvPr>
            <p:ph type="sldNum" sz="quarter" idx="12"/>
          </p:nvPr>
        </p:nvSpPr>
        <p:spPr/>
        <p:txBody>
          <a:bodyPr/>
          <a:lstStyle/>
          <a:p>
            <a:fld id="{2386CD51-FB01-4945-A8DA-73C7BBA60935}" type="slidenum">
              <a:rPr lang="en-IN" smtClean="0"/>
              <a:t>‹#›</a:t>
            </a:fld>
            <a:endParaRPr lang="en-IN"/>
          </a:p>
        </p:txBody>
      </p:sp>
    </p:spTree>
    <p:extLst>
      <p:ext uri="{BB962C8B-B14F-4D97-AF65-F5344CB8AC3E}">
        <p14:creationId xmlns:p14="http://schemas.microsoft.com/office/powerpoint/2010/main" val="332905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06F6-2F12-016D-9EB0-DDBA93639F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903466C-078A-46B9-E360-D973F4A66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E7BBBA5-A800-A262-CD66-70075A3B1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1AD6D9-1D57-6E0B-C899-BEE23DE21FDB}"/>
              </a:ext>
            </a:extLst>
          </p:cNvPr>
          <p:cNvSpPr>
            <a:spLocks noGrp="1"/>
          </p:cNvSpPr>
          <p:nvPr>
            <p:ph type="dt" sz="half" idx="10"/>
          </p:nvPr>
        </p:nvSpPr>
        <p:spPr/>
        <p:txBody>
          <a:bodyPr/>
          <a:lstStyle/>
          <a:p>
            <a:fld id="{2B30D9D0-40F7-435C-9945-96A07F7F98E5}" type="datetimeFigureOut">
              <a:rPr lang="en-IN" smtClean="0"/>
              <a:t>20-01-2025</a:t>
            </a:fld>
            <a:endParaRPr lang="en-IN"/>
          </a:p>
        </p:txBody>
      </p:sp>
      <p:sp>
        <p:nvSpPr>
          <p:cNvPr id="6" name="Footer Placeholder 5">
            <a:extLst>
              <a:ext uri="{FF2B5EF4-FFF2-40B4-BE49-F238E27FC236}">
                <a16:creationId xmlns:a16="http://schemas.microsoft.com/office/drawing/2014/main" id="{06260514-5D6C-0AF7-E37A-E2B04049991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963DC6E-7628-A548-2221-D0B3A52E3254}"/>
              </a:ext>
            </a:extLst>
          </p:cNvPr>
          <p:cNvSpPr>
            <a:spLocks noGrp="1"/>
          </p:cNvSpPr>
          <p:nvPr>
            <p:ph type="sldNum" sz="quarter" idx="12"/>
          </p:nvPr>
        </p:nvSpPr>
        <p:spPr/>
        <p:txBody>
          <a:bodyPr/>
          <a:lstStyle/>
          <a:p>
            <a:fld id="{2386CD51-FB01-4945-A8DA-73C7BBA60935}" type="slidenum">
              <a:rPr lang="en-IN" smtClean="0"/>
              <a:t>‹#›</a:t>
            </a:fld>
            <a:endParaRPr lang="en-IN"/>
          </a:p>
        </p:txBody>
      </p:sp>
    </p:spTree>
    <p:extLst>
      <p:ext uri="{BB962C8B-B14F-4D97-AF65-F5344CB8AC3E}">
        <p14:creationId xmlns:p14="http://schemas.microsoft.com/office/powerpoint/2010/main" val="284736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E79A6-24D8-708E-2771-757A13271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CA2140E-F7CE-5C8B-898A-69B426502B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5E6AE72-0E0B-9FBD-E399-390BA6EFE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CF1E8-46D5-3D5B-F0BE-6C57E3F4842C}"/>
              </a:ext>
            </a:extLst>
          </p:cNvPr>
          <p:cNvSpPr>
            <a:spLocks noGrp="1"/>
          </p:cNvSpPr>
          <p:nvPr>
            <p:ph type="dt" sz="half" idx="10"/>
          </p:nvPr>
        </p:nvSpPr>
        <p:spPr/>
        <p:txBody>
          <a:bodyPr/>
          <a:lstStyle/>
          <a:p>
            <a:fld id="{2B30D9D0-40F7-435C-9945-96A07F7F98E5}" type="datetimeFigureOut">
              <a:rPr lang="en-IN" smtClean="0"/>
              <a:t>20-01-2025</a:t>
            </a:fld>
            <a:endParaRPr lang="en-IN"/>
          </a:p>
        </p:txBody>
      </p:sp>
      <p:sp>
        <p:nvSpPr>
          <p:cNvPr id="6" name="Footer Placeholder 5">
            <a:extLst>
              <a:ext uri="{FF2B5EF4-FFF2-40B4-BE49-F238E27FC236}">
                <a16:creationId xmlns:a16="http://schemas.microsoft.com/office/drawing/2014/main" id="{1E312053-DB68-1BF5-6870-06FE797DE4F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0451D02-ABE0-F2F0-97E8-C8D3F0C84395}"/>
              </a:ext>
            </a:extLst>
          </p:cNvPr>
          <p:cNvSpPr>
            <a:spLocks noGrp="1"/>
          </p:cNvSpPr>
          <p:nvPr>
            <p:ph type="sldNum" sz="quarter" idx="12"/>
          </p:nvPr>
        </p:nvSpPr>
        <p:spPr/>
        <p:txBody>
          <a:bodyPr/>
          <a:lstStyle/>
          <a:p>
            <a:fld id="{2386CD51-FB01-4945-A8DA-73C7BBA60935}" type="slidenum">
              <a:rPr lang="en-IN" smtClean="0"/>
              <a:t>‹#›</a:t>
            </a:fld>
            <a:endParaRPr lang="en-IN"/>
          </a:p>
        </p:txBody>
      </p:sp>
    </p:spTree>
    <p:extLst>
      <p:ext uri="{BB962C8B-B14F-4D97-AF65-F5344CB8AC3E}">
        <p14:creationId xmlns:p14="http://schemas.microsoft.com/office/powerpoint/2010/main" val="2612879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B8C2EB-1271-F09B-A977-6FDEEF0639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5A357C2-B8DF-68D8-1CE6-FA6CC22185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5474898-D970-5A61-0C9F-D56F50AA35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0D9D0-40F7-435C-9945-96A07F7F98E5}" type="datetimeFigureOut">
              <a:rPr lang="en-IN" smtClean="0"/>
              <a:t>20-01-2025</a:t>
            </a:fld>
            <a:endParaRPr lang="en-IN"/>
          </a:p>
        </p:txBody>
      </p:sp>
      <p:sp>
        <p:nvSpPr>
          <p:cNvPr id="5" name="Footer Placeholder 4">
            <a:extLst>
              <a:ext uri="{FF2B5EF4-FFF2-40B4-BE49-F238E27FC236}">
                <a16:creationId xmlns:a16="http://schemas.microsoft.com/office/drawing/2014/main" id="{160AF5FB-1609-0631-9616-8C31D0C1AE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78CCE7A-5ECF-BF69-B5AD-8E827BCD1C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6CD51-FB01-4945-A8DA-73C7BBA60935}" type="slidenum">
              <a:rPr lang="en-IN" smtClean="0"/>
              <a:t>‹#›</a:t>
            </a:fld>
            <a:endParaRPr lang="en-IN"/>
          </a:p>
        </p:txBody>
      </p:sp>
    </p:spTree>
    <p:extLst>
      <p:ext uri="{BB962C8B-B14F-4D97-AF65-F5344CB8AC3E}">
        <p14:creationId xmlns:p14="http://schemas.microsoft.com/office/powerpoint/2010/main" val="588901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F2023-33CD-267A-FB8E-84CAE634FAD9}"/>
              </a:ext>
            </a:extLst>
          </p:cNvPr>
          <p:cNvSpPr>
            <a:spLocks noGrp="1"/>
          </p:cNvSpPr>
          <p:nvPr>
            <p:ph type="ctrTitle"/>
          </p:nvPr>
        </p:nvSpPr>
        <p:spPr>
          <a:xfrm>
            <a:off x="1524000" y="1122363"/>
            <a:ext cx="9144000" cy="2306637"/>
          </a:xfrm>
        </p:spPr>
        <p:txBody>
          <a:bodyPr>
            <a:normAutofit fontScale="90000"/>
          </a:bodyPr>
          <a:lstStyle/>
          <a:p>
            <a:r>
              <a:rPr lang="en-US" dirty="0">
                <a:solidFill>
                  <a:srgbClr val="00B0F0"/>
                </a:solidFill>
              </a:rPr>
              <a:t>Parental Care, Neoteny &amp; Paedogenesis in Amphibia</a:t>
            </a:r>
            <a:br>
              <a:rPr lang="en-US" dirty="0">
                <a:solidFill>
                  <a:srgbClr val="00B0F0"/>
                </a:solidFill>
              </a:rPr>
            </a:br>
            <a:endParaRPr lang="en-IN" dirty="0">
              <a:solidFill>
                <a:srgbClr val="00B0F0"/>
              </a:solidFill>
            </a:endParaRPr>
          </a:p>
        </p:txBody>
      </p:sp>
      <p:sp>
        <p:nvSpPr>
          <p:cNvPr id="3" name="Subtitle 2">
            <a:extLst>
              <a:ext uri="{FF2B5EF4-FFF2-40B4-BE49-F238E27FC236}">
                <a16:creationId xmlns:a16="http://schemas.microsoft.com/office/drawing/2014/main" id="{A4E27F20-6B45-0D15-A751-D33BED354952}"/>
              </a:ext>
            </a:extLst>
          </p:cNvPr>
          <p:cNvSpPr>
            <a:spLocks noGrp="1"/>
          </p:cNvSpPr>
          <p:nvPr>
            <p:ph type="subTitle" idx="1"/>
          </p:nvPr>
        </p:nvSpPr>
        <p:spPr>
          <a:xfrm>
            <a:off x="1524000" y="3844212"/>
            <a:ext cx="9144000" cy="1413588"/>
          </a:xfrm>
        </p:spPr>
        <p:txBody>
          <a:bodyPr/>
          <a:lstStyle/>
          <a:p>
            <a:endParaRPr lang="en-US" dirty="0"/>
          </a:p>
          <a:p>
            <a:endParaRPr lang="en-IN" dirty="0"/>
          </a:p>
          <a:p>
            <a:pPr algn="r"/>
            <a:r>
              <a:rPr lang="en-IN" i="1" dirty="0" err="1">
                <a:solidFill>
                  <a:srgbClr val="92D050"/>
                </a:solidFill>
                <a:latin typeface="Bahnschrift SemiBold Condensed" panose="020B0502040204020203" pitchFamily="34" charset="0"/>
              </a:rPr>
              <a:t>Dr.</a:t>
            </a:r>
            <a:r>
              <a:rPr lang="en-IN" i="1" dirty="0">
                <a:solidFill>
                  <a:srgbClr val="92D050"/>
                </a:solidFill>
                <a:latin typeface="Bahnschrift SemiBold Condensed" panose="020B0502040204020203" pitchFamily="34" charset="0"/>
              </a:rPr>
              <a:t> Tanmay Datta</a:t>
            </a:r>
          </a:p>
        </p:txBody>
      </p:sp>
    </p:spTree>
    <p:extLst>
      <p:ext uri="{BB962C8B-B14F-4D97-AF65-F5344CB8AC3E}">
        <p14:creationId xmlns:p14="http://schemas.microsoft.com/office/powerpoint/2010/main" val="1023612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51AB-3382-EF08-8AE1-94AA1698E840}"/>
              </a:ext>
            </a:extLst>
          </p:cNvPr>
          <p:cNvSpPr>
            <a:spLocks noGrp="1"/>
          </p:cNvSpPr>
          <p:nvPr>
            <p:ph type="title"/>
          </p:nvPr>
        </p:nvSpPr>
        <p:spPr>
          <a:xfrm>
            <a:off x="838200" y="365126"/>
            <a:ext cx="10515600" cy="651912"/>
          </a:xfrm>
        </p:spPr>
        <p:txBody>
          <a:bodyPr>
            <a:normAutofit fontScale="90000"/>
          </a:bodyPr>
          <a:lstStyle/>
          <a:p>
            <a:pPr algn="ctr"/>
            <a:r>
              <a:rPr lang="en-US" dirty="0">
                <a:solidFill>
                  <a:srgbClr val="FF0000"/>
                </a:solidFill>
              </a:rPr>
              <a:t>Tree Frogs attending Nests</a:t>
            </a:r>
            <a:endParaRPr lang="en-IN" dirty="0">
              <a:solidFill>
                <a:srgbClr val="FF0000"/>
              </a:solidFill>
            </a:endParaRPr>
          </a:p>
        </p:txBody>
      </p:sp>
      <p:pic>
        <p:nvPicPr>
          <p:cNvPr id="4" name="Content Placeholder 3">
            <a:extLst>
              <a:ext uri="{FF2B5EF4-FFF2-40B4-BE49-F238E27FC236}">
                <a16:creationId xmlns:a16="http://schemas.microsoft.com/office/drawing/2014/main" id="{C4C8251F-1810-23A2-EF48-DB9E19884A64}"/>
              </a:ext>
            </a:extLst>
          </p:cNvPr>
          <p:cNvPicPr>
            <a:picLocks noGrp="1" noChangeAspect="1"/>
          </p:cNvPicPr>
          <p:nvPr>
            <p:ph idx="1"/>
          </p:nvPr>
        </p:nvPicPr>
        <p:blipFill>
          <a:blip r:embed="rId2"/>
          <a:stretch>
            <a:fillRect/>
          </a:stretch>
        </p:blipFill>
        <p:spPr>
          <a:xfrm>
            <a:off x="3974841" y="1178336"/>
            <a:ext cx="4049486" cy="5138487"/>
          </a:xfrm>
          <a:prstGeom prst="rect">
            <a:avLst/>
          </a:prstGeom>
        </p:spPr>
      </p:pic>
    </p:spTree>
    <p:extLst>
      <p:ext uri="{BB962C8B-B14F-4D97-AF65-F5344CB8AC3E}">
        <p14:creationId xmlns:p14="http://schemas.microsoft.com/office/powerpoint/2010/main" val="917398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EC81-CE3B-0D1A-F497-DD6A612B333F}"/>
              </a:ext>
            </a:extLst>
          </p:cNvPr>
          <p:cNvSpPr>
            <a:spLocks noGrp="1"/>
          </p:cNvSpPr>
          <p:nvPr>
            <p:ph type="title"/>
          </p:nvPr>
        </p:nvSpPr>
        <p:spPr>
          <a:xfrm>
            <a:off x="838200" y="121298"/>
            <a:ext cx="10515600" cy="485192"/>
          </a:xfrm>
        </p:spPr>
        <p:txBody>
          <a:bodyPr>
            <a:normAutofit fontScale="90000"/>
          </a:bodyPr>
          <a:lstStyle/>
          <a:p>
            <a:pPr algn="ctr"/>
            <a:r>
              <a:rPr lang="en-US" sz="3600" dirty="0">
                <a:solidFill>
                  <a:srgbClr val="FF0000"/>
                </a:solidFill>
              </a:rPr>
              <a:t>Direct Caring: Carrying Eggs over the Body</a:t>
            </a:r>
            <a:endParaRPr lang="en-IN" sz="3600" dirty="0">
              <a:solidFill>
                <a:srgbClr val="FF0000"/>
              </a:solidFill>
            </a:endParaRPr>
          </a:p>
        </p:txBody>
      </p:sp>
      <p:sp>
        <p:nvSpPr>
          <p:cNvPr id="3" name="Content Placeholder 2">
            <a:extLst>
              <a:ext uri="{FF2B5EF4-FFF2-40B4-BE49-F238E27FC236}">
                <a16:creationId xmlns:a16="http://schemas.microsoft.com/office/drawing/2014/main" id="{732305E3-B238-DCBE-D333-5E97F6460942}"/>
              </a:ext>
            </a:extLst>
          </p:cNvPr>
          <p:cNvSpPr>
            <a:spLocks noGrp="1"/>
          </p:cNvSpPr>
          <p:nvPr>
            <p:ph idx="1"/>
          </p:nvPr>
        </p:nvSpPr>
        <p:spPr>
          <a:xfrm>
            <a:off x="838200" y="690465"/>
            <a:ext cx="10515600" cy="5701004"/>
          </a:xfrm>
        </p:spPr>
        <p:txBody>
          <a:bodyPr>
            <a:noAutofit/>
          </a:bodyPr>
          <a:lstStyle/>
          <a:p>
            <a:pPr algn="just"/>
            <a:r>
              <a:rPr lang="en-US" sz="2000" dirty="0"/>
              <a:t>In </a:t>
            </a:r>
            <a:r>
              <a:rPr lang="en-US" sz="2000" i="1" dirty="0">
                <a:solidFill>
                  <a:srgbClr val="00B0F0"/>
                </a:solidFill>
              </a:rPr>
              <a:t>Hyla goeldii </a:t>
            </a:r>
            <a:r>
              <a:rPr lang="en-US" sz="2000" dirty="0"/>
              <a:t>, the females carry the eggs on their back in incipient brood pouches. The youngs come out as full-fledged frogs, but with tail. The males of midwife toad, </a:t>
            </a:r>
            <a:r>
              <a:rPr lang="en-US" sz="2000" i="1" dirty="0">
                <a:solidFill>
                  <a:srgbClr val="00B0F0"/>
                </a:solidFill>
              </a:rPr>
              <a:t>Alytes obstetricians </a:t>
            </a:r>
            <a:r>
              <a:rPr lang="en-US" sz="2000" dirty="0"/>
              <a:t>show peculiar type of parental care. After competition, successful male grasp round the waist of the female, massages and lubricates the cloacal region of the female, whereupon the females discharge the eggs. After fertilization, the eggs are wrapped round the back of the thigh and he withdraws himself into a hole near the pond. When the eggs are ready to hatch, the male carries them to nearest water where the larvae come out. </a:t>
            </a:r>
            <a:r>
              <a:rPr lang="en-US" sz="2000" i="1" dirty="0">
                <a:solidFill>
                  <a:srgbClr val="00B0F0"/>
                </a:solidFill>
              </a:rPr>
              <a:t>Phyllobates</a:t>
            </a:r>
            <a:r>
              <a:rPr lang="en-US" sz="2000" dirty="0"/>
              <a:t> , an inhabitant of western Colombia, transport the tadpoles, carrying on the back of the females to the nearest water body. In </a:t>
            </a:r>
            <a:r>
              <a:rPr lang="en-US" sz="2000" i="1" dirty="0">
                <a:solidFill>
                  <a:srgbClr val="00B0F0"/>
                </a:solidFill>
              </a:rPr>
              <a:t>Desmognathus</a:t>
            </a:r>
            <a:r>
              <a:rPr lang="en-US" sz="2000" dirty="0"/>
              <a:t>, the females carry the eggs and live in underground hole. In </a:t>
            </a:r>
            <a:r>
              <a:rPr lang="en-US" sz="2000" i="1" dirty="0">
                <a:solidFill>
                  <a:srgbClr val="00B0F0"/>
                </a:solidFill>
              </a:rPr>
              <a:t>Pipa pipa</a:t>
            </a:r>
            <a:r>
              <a:rPr lang="en-US" sz="2000" dirty="0"/>
              <a:t>, the eggs are carried by females on the back. Similar phenomenon is observed in </a:t>
            </a:r>
            <a:r>
              <a:rPr lang="en-US" sz="2000" i="1" dirty="0">
                <a:solidFill>
                  <a:srgbClr val="00B0F0"/>
                </a:solidFill>
              </a:rPr>
              <a:t>Cryptobatrachus evansi </a:t>
            </a:r>
            <a:r>
              <a:rPr lang="en-US" sz="2000" dirty="0"/>
              <a:t>. The soft spongy skin on the dorsal side sinks into small pockets into which eggs are lodged . The same phenomenon is also observed in </a:t>
            </a:r>
            <a:r>
              <a:rPr lang="en-US" sz="2000" i="1" dirty="0">
                <a:solidFill>
                  <a:srgbClr val="00B0F0"/>
                </a:solidFill>
              </a:rPr>
              <a:t>Pipa dorsigera </a:t>
            </a:r>
            <a:r>
              <a:rPr lang="en-US" sz="2000" dirty="0"/>
              <a:t>where the eggs are deposited in pits on the back of females. During breeding season, the dorsal skin of the females becomes soft, spongy and gelatinous. The male place the eggs on the back of the female where each egg sinks into a small pit. An operculum covers the pit. It is developed out of the remnant of the egg envelop and integumentary secretion. Development is completed inside the cutaneous pit. The partitions between the pits become highly vascularized. The developing larva attains a vascular tail. Physiological exchange of materials between the embryonic and maternal tissues is claimed to occur in this animal. The larva fails to develop gills and the tadpole larva comes out 80 days after the deposition of the egg. </a:t>
            </a:r>
            <a:endParaRPr lang="en-IN" sz="2000" dirty="0"/>
          </a:p>
        </p:txBody>
      </p:sp>
    </p:spTree>
    <p:extLst>
      <p:ext uri="{BB962C8B-B14F-4D97-AF65-F5344CB8AC3E}">
        <p14:creationId xmlns:p14="http://schemas.microsoft.com/office/powerpoint/2010/main" val="331917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9488F-BBD9-A0EF-7522-61F117AF6988}"/>
              </a:ext>
            </a:extLst>
          </p:cNvPr>
          <p:cNvSpPr>
            <a:spLocks noGrp="1"/>
          </p:cNvSpPr>
          <p:nvPr>
            <p:ph type="title"/>
          </p:nvPr>
        </p:nvSpPr>
        <p:spPr>
          <a:xfrm>
            <a:off x="838200" y="365126"/>
            <a:ext cx="10515600" cy="679904"/>
          </a:xfrm>
        </p:spPr>
        <p:txBody>
          <a:bodyPr>
            <a:normAutofit fontScale="90000"/>
          </a:bodyPr>
          <a:lstStyle/>
          <a:p>
            <a:pPr algn="ctr"/>
            <a:r>
              <a:rPr lang="en-US" dirty="0">
                <a:solidFill>
                  <a:srgbClr val="FF0000"/>
                </a:solidFill>
              </a:rPr>
              <a:t>Egg Brooding in </a:t>
            </a:r>
            <a:r>
              <a:rPr lang="en-US" i="1" dirty="0" err="1">
                <a:solidFill>
                  <a:srgbClr val="FF0000"/>
                </a:solidFill>
              </a:rPr>
              <a:t>Fritziana</a:t>
            </a:r>
            <a:r>
              <a:rPr lang="en-US" i="1" dirty="0">
                <a:solidFill>
                  <a:srgbClr val="FF0000"/>
                </a:solidFill>
              </a:rPr>
              <a:t> goeldii</a:t>
            </a:r>
            <a:endParaRPr lang="en-IN" i="1" dirty="0">
              <a:solidFill>
                <a:srgbClr val="FF0000"/>
              </a:solidFill>
            </a:endParaRPr>
          </a:p>
        </p:txBody>
      </p:sp>
      <p:pic>
        <p:nvPicPr>
          <p:cNvPr id="4" name="Content Placeholder 3">
            <a:extLst>
              <a:ext uri="{FF2B5EF4-FFF2-40B4-BE49-F238E27FC236}">
                <a16:creationId xmlns:a16="http://schemas.microsoft.com/office/drawing/2014/main" id="{6495021E-C8A8-F87F-28F8-0677EC408214}"/>
              </a:ext>
            </a:extLst>
          </p:cNvPr>
          <p:cNvPicPr>
            <a:picLocks noGrp="1" noChangeAspect="1"/>
          </p:cNvPicPr>
          <p:nvPr>
            <p:ph idx="1"/>
          </p:nvPr>
        </p:nvPicPr>
        <p:blipFill>
          <a:blip r:embed="rId2"/>
          <a:stretch>
            <a:fillRect/>
          </a:stretch>
        </p:blipFill>
        <p:spPr>
          <a:xfrm>
            <a:off x="2540930" y="1203325"/>
            <a:ext cx="7110139" cy="4973638"/>
          </a:xfrm>
          <a:prstGeom prst="rect">
            <a:avLst/>
          </a:prstGeom>
        </p:spPr>
      </p:pic>
    </p:spTree>
    <p:extLst>
      <p:ext uri="{BB962C8B-B14F-4D97-AF65-F5344CB8AC3E}">
        <p14:creationId xmlns:p14="http://schemas.microsoft.com/office/powerpoint/2010/main" val="2657895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AAE6-E0A9-E538-2110-5AD96D16ABE6}"/>
              </a:ext>
            </a:extLst>
          </p:cNvPr>
          <p:cNvSpPr>
            <a:spLocks noGrp="1"/>
          </p:cNvSpPr>
          <p:nvPr>
            <p:ph type="title"/>
          </p:nvPr>
        </p:nvSpPr>
        <p:spPr>
          <a:xfrm>
            <a:off x="838200" y="365126"/>
            <a:ext cx="10515600" cy="679904"/>
          </a:xfrm>
        </p:spPr>
        <p:txBody>
          <a:bodyPr>
            <a:normAutofit/>
          </a:bodyPr>
          <a:lstStyle/>
          <a:p>
            <a:pPr algn="ctr"/>
            <a:r>
              <a:rPr lang="en-US" sz="3600" dirty="0">
                <a:solidFill>
                  <a:srgbClr val="FF0000"/>
                </a:solidFill>
              </a:rPr>
              <a:t>Parental Care of Midwife Toad (</a:t>
            </a:r>
            <a:r>
              <a:rPr lang="en-US" sz="3600" i="1" dirty="0">
                <a:solidFill>
                  <a:srgbClr val="FF0000"/>
                </a:solidFill>
              </a:rPr>
              <a:t>Alytes</a:t>
            </a:r>
            <a:r>
              <a:rPr lang="en-US" sz="3600" dirty="0">
                <a:solidFill>
                  <a:srgbClr val="FF0000"/>
                </a:solidFill>
              </a:rPr>
              <a:t>)</a:t>
            </a:r>
            <a:endParaRPr lang="en-IN" sz="3600" dirty="0">
              <a:solidFill>
                <a:srgbClr val="FF0000"/>
              </a:solidFill>
            </a:endParaRPr>
          </a:p>
        </p:txBody>
      </p:sp>
      <p:pic>
        <p:nvPicPr>
          <p:cNvPr id="4" name="Content Placeholder 3">
            <a:extLst>
              <a:ext uri="{FF2B5EF4-FFF2-40B4-BE49-F238E27FC236}">
                <a16:creationId xmlns:a16="http://schemas.microsoft.com/office/drawing/2014/main" id="{FD01CDB5-D93F-F9BE-E9A5-4392A62C0809}"/>
              </a:ext>
            </a:extLst>
          </p:cNvPr>
          <p:cNvPicPr>
            <a:picLocks noGrp="1" noChangeAspect="1"/>
          </p:cNvPicPr>
          <p:nvPr>
            <p:ph idx="1"/>
          </p:nvPr>
        </p:nvPicPr>
        <p:blipFill>
          <a:blip r:embed="rId2"/>
          <a:stretch>
            <a:fillRect/>
          </a:stretch>
        </p:blipFill>
        <p:spPr>
          <a:xfrm>
            <a:off x="3179059" y="1884784"/>
            <a:ext cx="5622585" cy="3741575"/>
          </a:xfrm>
          <a:prstGeom prst="rect">
            <a:avLst/>
          </a:prstGeom>
        </p:spPr>
      </p:pic>
    </p:spTree>
    <p:extLst>
      <p:ext uri="{BB962C8B-B14F-4D97-AF65-F5344CB8AC3E}">
        <p14:creationId xmlns:p14="http://schemas.microsoft.com/office/powerpoint/2010/main" val="318896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70FA8-4C21-65E0-B539-86D94EA31998}"/>
              </a:ext>
            </a:extLst>
          </p:cNvPr>
          <p:cNvSpPr>
            <a:spLocks noGrp="1"/>
          </p:cNvSpPr>
          <p:nvPr>
            <p:ph type="title"/>
          </p:nvPr>
        </p:nvSpPr>
        <p:spPr>
          <a:xfrm>
            <a:off x="838200" y="365125"/>
            <a:ext cx="10515600" cy="763879"/>
          </a:xfrm>
        </p:spPr>
        <p:txBody>
          <a:bodyPr>
            <a:normAutofit/>
          </a:bodyPr>
          <a:lstStyle/>
          <a:p>
            <a:pPr algn="ctr"/>
            <a:r>
              <a:rPr lang="en-US" sz="3600" dirty="0">
                <a:solidFill>
                  <a:srgbClr val="FF0000"/>
                </a:solidFill>
              </a:rPr>
              <a:t>Parental Care in </a:t>
            </a:r>
            <a:r>
              <a:rPr lang="en-US" sz="3600" i="1" dirty="0">
                <a:solidFill>
                  <a:srgbClr val="FF0000"/>
                </a:solidFill>
              </a:rPr>
              <a:t>Pipa pipa</a:t>
            </a:r>
            <a:endParaRPr lang="en-IN" sz="3600" i="1" dirty="0">
              <a:solidFill>
                <a:srgbClr val="FF0000"/>
              </a:solidFill>
            </a:endParaRPr>
          </a:p>
        </p:txBody>
      </p:sp>
      <p:pic>
        <p:nvPicPr>
          <p:cNvPr id="4" name="Content Placeholder 3">
            <a:extLst>
              <a:ext uri="{FF2B5EF4-FFF2-40B4-BE49-F238E27FC236}">
                <a16:creationId xmlns:a16="http://schemas.microsoft.com/office/drawing/2014/main" id="{3F15E55A-915D-578D-6336-38F825C222CB}"/>
              </a:ext>
            </a:extLst>
          </p:cNvPr>
          <p:cNvPicPr>
            <a:picLocks noGrp="1" noChangeAspect="1"/>
          </p:cNvPicPr>
          <p:nvPr>
            <p:ph idx="1"/>
          </p:nvPr>
        </p:nvPicPr>
        <p:blipFill>
          <a:blip r:embed="rId2"/>
          <a:stretch>
            <a:fillRect/>
          </a:stretch>
        </p:blipFill>
        <p:spPr>
          <a:xfrm>
            <a:off x="3610947" y="1390650"/>
            <a:ext cx="5094513" cy="5135451"/>
          </a:xfrm>
          <a:prstGeom prst="rect">
            <a:avLst/>
          </a:prstGeom>
        </p:spPr>
      </p:pic>
    </p:spTree>
    <p:extLst>
      <p:ext uri="{BB962C8B-B14F-4D97-AF65-F5344CB8AC3E}">
        <p14:creationId xmlns:p14="http://schemas.microsoft.com/office/powerpoint/2010/main" val="1901812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834B-B4CE-05AC-2772-1CA1EF9B5822}"/>
              </a:ext>
            </a:extLst>
          </p:cNvPr>
          <p:cNvSpPr>
            <a:spLocks noGrp="1"/>
          </p:cNvSpPr>
          <p:nvPr>
            <p:ph type="title"/>
          </p:nvPr>
        </p:nvSpPr>
        <p:spPr>
          <a:xfrm>
            <a:off x="838200" y="365126"/>
            <a:ext cx="10515600" cy="745218"/>
          </a:xfrm>
        </p:spPr>
        <p:txBody>
          <a:bodyPr>
            <a:normAutofit/>
          </a:bodyPr>
          <a:lstStyle/>
          <a:p>
            <a:pPr algn="ctr"/>
            <a:r>
              <a:rPr lang="en-US" sz="4000" dirty="0">
                <a:solidFill>
                  <a:srgbClr val="FF0000"/>
                </a:solidFill>
              </a:rPr>
              <a:t>Direct Caring: Coiling around Eggs</a:t>
            </a:r>
            <a:endParaRPr lang="en-IN" sz="4000" dirty="0">
              <a:solidFill>
                <a:srgbClr val="FF0000"/>
              </a:solidFill>
            </a:endParaRPr>
          </a:p>
        </p:txBody>
      </p:sp>
      <p:sp>
        <p:nvSpPr>
          <p:cNvPr id="3" name="Content Placeholder 2">
            <a:extLst>
              <a:ext uri="{FF2B5EF4-FFF2-40B4-BE49-F238E27FC236}">
                <a16:creationId xmlns:a16="http://schemas.microsoft.com/office/drawing/2014/main" id="{7B3A42F1-F052-939E-68E4-E6B4D4EAA408}"/>
              </a:ext>
            </a:extLst>
          </p:cNvPr>
          <p:cNvSpPr>
            <a:spLocks noGrp="1"/>
          </p:cNvSpPr>
          <p:nvPr>
            <p:ph idx="1"/>
          </p:nvPr>
        </p:nvSpPr>
        <p:spPr>
          <a:xfrm>
            <a:off x="838200" y="1408922"/>
            <a:ext cx="10515600" cy="4768041"/>
          </a:xfrm>
        </p:spPr>
        <p:txBody>
          <a:bodyPr/>
          <a:lstStyle/>
          <a:p>
            <a:pPr algn="just"/>
            <a:r>
              <a:rPr lang="en-US" dirty="0"/>
              <a:t>In oviparous caecilians as exemplified by </a:t>
            </a:r>
            <a:r>
              <a:rPr lang="en-US" i="1" dirty="0">
                <a:solidFill>
                  <a:srgbClr val="00B0F0"/>
                </a:solidFill>
              </a:rPr>
              <a:t>Ichthyophis</a:t>
            </a:r>
            <a:r>
              <a:rPr lang="en-US" dirty="0"/>
              <a:t> the body remains coiled round the egg mass to guard them until hatching. Also, female eats the infected eggs and thus saves other eggs from infection.</a:t>
            </a:r>
          </a:p>
          <a:p>
            <a:pPr algn="just"/>
            <a:r>
              <a:rPr lang="en-US" dirty="0"/>
              <a:t>In the salamander, Congo eel </a:t>
            </a:r>
            <a:r>
              <a:rPr lang="en-US" i="1" dirty="0">
                <a:solidFill>
                  <a:srgbClr val="00B0F0"/>
                </a:solidFill>
              </a:rPr>
              <a:t>Amphiuma</a:t>
            </a:r>
            <a:r>
              <a:rPr lang="en-US" dirty="0"/>
              <a:t>, the female lays large eggs in burrows in damp soil and carefully guard them by coiling her body round them until they hatch. In </a:t>
            </a:r>
            <a:r>
              <a:rPr lang="en-US" i="1" dirty="0">
                <a:solidFill>
                  <a:srgbClr val="00B0F0"/>
                </a:solidFill>
              </a:rPr>
              <a:t>Megalobatrachus maximus</a:t>
            </a:r>
            <a:r>
              <a:rPr lang="en-US" dirty="0"/>
              <a:t>, the Japanese giant salamander, it is the male who coils round the eggs.</a:t>
            </a:r>
            <a:endParaRPr lang="en-IN" dirty="0"/>
          </a:p>
        </p:txBody>
      </p:sp>
    </p:spTree>
    <p:extLst>
      <p:ext uri="{BB962C8B-B14F-4D97-AF65-F5344CB8AC3E}">
        <p14:creationId xmlns:p14="http://schemas.microsoft.com/office/powerpoint/2010/main" val="4050818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3B25E-65F6-09FD-6792-E59DEB10A8BC}"/>
              </a:ext>
            </a:extLst>
          </p:cNvPr>
          <p:cNvSpPr>
            <a:spLocks noGrp="1"/>
          </p:cNvSpPr>
          <p:nvPr>
            <p:ph type="title"/>
          </p:nvPr>
        </p:nvSpPr>
        <p:spPr>
          <a:xfrm>
            <a:off x="839788" y="365126"/>
            <a:ext cx="10515600" cy="567936"/>
          </a:xfrm>
        </p:spPr>
        <p:txBody>
          <a:bodyPr>
            <a:normAutofit fontScale="90000"/>
          </a:bodyPr>
          <a:lstStyle/>
          <a:p>
            <a:pPr algn="ctr"/>
            <a:r>
              <a:rPr lang="en-US" sz="3600" dirty="0">
                <a:solidFill>
                  <a:srgbClr val="FF0000"/>
                </a:solidFill>
              </a:rPr>
              <a:t>Coiling around Eggs</a:t>
            </a:r>
            <a:endParaRPr lang="en-IN" sz="3600" dirty="0">
              <a:solidFill>
                <a:srgbClr val="FF0000"/>
              </a:solidFill>
            </a:endParaRPr>
          </a:p>
        </p:txBody>
      </p:sp>
      <p:sp>
        <p:nvSpPr>
          <p:cNvPr id="3" name="Text Placeholder 2">
            <a:extLst>
              <a:ext uri="{FF2B5EF4-FFF2-40B4-BE49-F238E27FC236}">
                <a16:creationId xmlns:a16="http://schemas.microsoft.com/office/drawing/2014/main" id="{0032405F-2890-220F-60A2-54F067C6B46C}"/>
              </a:ext>
            </a:extLst>
          </p:cNvPr>
          <p:cNvSpPr>
            <a:spLocks noGrp="1"/>
          </p:cNvSpPr>
          <p:nvPr>
            <p:ph type="body" idx="1"/>
          </p:nvPr>
        </p:nvSpPr>
        <p:spPr>
          <a:xfrm>
            <a:off x="839788" y="1681163"/>
            <a:ext cx="5157787" cy="427555"/>
          </a:xfrm>
        </p:spPr>
        <p:txBody>
          <a:bodyPr/>
          <a:lstStyle/>
          <a:p>
            <a:pPr algn="ctr"/>
            <a:r>
              <a:rPr lang="en-US" b="0" i="1" dirty="0">
                <a:solidFill>
                  <a:srgbClr val="00B0F0"/>
                </a:solidFill>
              </a:rPr>
              <a:t>Ichthyophis</a:t>
            </a:r>
            <a:endParaRPr lang="en-IN" b="0" i="1" dirty="0">
              <a:solidFill>
                <a:srgbClr val="00B0F0"/>
              </a:solidFill>
            </a:endParaRPr>
          </a:p>
        </p:txBody>
      </p:sp>
      <p:pic>
        <p:nvPicPr>
          <p:cNvPr id="7" name="Content Placeholder 6">
            <a:extLst>
              <a:ext uri="{FF2B5EF4-FFF2-40B4-BE49-F238E27FC236}">
                <a16:creationId xmlns:a16="http://schemas.microsoft.com/office/drawing/2014/main" id="{7B15C342-E479-3169-930B-85C13CE05869}"/>
              </a:ext>
            </a:extLst>
          </p:cNvPr>
          <p:cNvPicPr>
            <a:picLocks noGrp="1" noChangeAspect="1"/>
          </p:cNvPicPr>
          <p:nvPr>
            <p:ph sz="half" idx="2"/>
          </p:nvPr>
        </p:nvPicPr>
        <p:blipFill>
          <a:blip r:embed="rId2"/>
          <a:stretch>
            <a:fillRect/>
          </a:stretch>
        </p:blipFill>
        <p:spPr>
          <a:xfrm>
            <a:off x="942990" y="2705878"/>
            <a:ext cx="4840903" cy="3209729"/>
          </a:xfrm>
          <a:prstGeom prst="rect">
            <a:avLst/>
          </a:prstGeom>
        </p:spPr>
      </p:pic>
      <p:sp>
        <p:nvSpPr>
          <p:cNvPr id="5" name="Text Placeholder 4">
            <a:extLst>
              <a:ext uri="{FF2B5EF4-FFF2-40B4-BE49-F238E27FC236}">
                <a16:creationId xmlns:a16="http://schemas.microsoft.com/office/drawing/2014/main" id="{20F100BE-0A44-0B62-7E46-3A52D8BB1A3B}"/>
              </a:ext>
            </a:extLst>
          </p:cNvPr>
          <p:cNvSpPr>
            <a:spLocks noGrp="1"/>
          </p:cNvSpPr>
          <p:nvPr>
            <p:ph type="body" sz="quarter" idx="3"/>
          </p:nvPr>
        </p:nvSpPr>
        <p:spPr>
          <a:xfrm>
            <a:off x="6172200" y="1681163"/>
            <a:ext cx="5183188" cy="427555"/>
          </a:xfrm>
        </p:spPr>
        <p:txBody>
          <a:bodyPr/>
          <a:lstStyle/>
          <a:p>
            <a:pPr algn="ctr"/>
            <a:r>
              <a:rPr lang="en-US" b="0" i="1" dirty="0">
                <a:solidFill>
                  <a:srgbClr val="00B0F0"/>
                </a:solidFill>
              </a:rPr>
              <a:t>Amphiuma</a:t>
            </a:r>
            <a:endParaRPr lang="en-IN" b="0" i="1" dirty="0">
              <a:solidFill>
                <a:srgbClr val="00B0F0"/>
              </a:solidFill>
            </a:endParaRPr>
          </a:p>
        </p:txBody>
      </p:sp>
      <p:pic>
        <p:nvPicPr>
          <p:cNvPr id="8" name="Content Placeholder 7">
            <a:extLst>
              <a:ext uri="{FF2B5EF4-FFF2-40B4-BE49-F238E27FC236}">
                <a16:creationId xmlns:a16="http://schemas.microsoft.com/office/drawing/2014/main" id="{81909279-97B1-B922-5C99-4DD767D1FA39}"/>
              </a:ext>
            </a:extLst>
          </p:cNvPr>
          <p:cNvPicPr>
            <a:picLocks noGrp="1" noChangeAspect="1"/>
          </p:cNvPicPr>
          <p:nvPr>
            <p:ph sz="quarter" idx="4"/>
          </p:nvPr>
        </p:nvPicPr>
        <p:blipFill>
          <a:blip r:embed="rId3"/>
          <a:stretch>
            <a:fillRect/>
          </a:stretch>
        </p:blipFill>
        <p:spPr>
          <a:xfrm>
            <a:off x="6490305" y="2705878"/>
            <a:ext cx="4823363" cy="3209729"/>
          </a:xfrm>
          <a:prstGeom prst="rect">
            <a:avLst/>
          </a:prstGeom>
        </p:spPr>
      </p:pic>
    </p:spTree>
    <p:extLst>
      <p:ext uri="{BB962C8B-B14F-4D97-AF65-F5344CB8AC3E}">
        <p14:creationId xmlns:p14="http://schemas.microsoft.com/office/powerpoint/2010/main" val="2078177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6F030-4165-12C6-C6E1-CE1F18C73948}"/>
              </a:ext>
            </a:extLst>
          </p:cNvPr>
          <p:cNvSpPr>
            <a:spLocks noGrp="1"/>
          </p:cNvSpPr>
          <p:nvPr>
            <p:ph type="title"/>
          </p:nvPr>
        </p:nvSpPr>
        <p:spPr>
          <a:xfrm>
            <a:off x="838200" y="365125"/>
            <a:ext cx="10515600" cy="707895"/>
          </a:xfrm>
        </p:spPr>
        <p:txBody>
          <a:bodyPr>
            <a:normAutofit/>
          </a:bodyPr>
          <a:lstStyle/>
          <a:p>
            <a:pPr algn="ctr"/>
            <a:r>
              <a:rPr lang="en-US" sz="4000" dirty="0">
                <a:solidFill>
                  <a:srgbClr val="FF0000"/>
                </a:solidFill>
              </a:rPr>
              <a:t>Direct Development</a:t>
            </a:r>
            <a:endParaRPr lang="en-IN" sz="4000" dirty="0">
              <a:solidFill>
                <a:srgbClr val="FF0000"/>
              </a:solidFill>
            </a:endParaRPr>
          </a:p>
        </p:txBody>
      </p:sp>
      <p:sp>
        <p:nvSpPr>
          <p:cNvPr id="3" name="Content Placeholder 2">
            <a:extLst>
              <a:ext uri="{FF2B5EF4-FFF2-40B4-BE49-F238E27FC236}">
                <a16:creationId xmlns:a16="http://schemas.microsoft.com/office/drawing/2014/main" id="{ED150E60-CF69-011E-AC67-EE8C110FE492}"/>
              </a:ext>
            </a:extLst>
          </p:cNvPr>
          <p:cNvSpPr>
            <a:spLocks noGrp="1"/>
          </p:cNvSpPr>
          <p:nvPr>
            <p:ph idx="1"/>
          </p:nvPr>
        </p:nvSpPr>
        <p:spPr>
          <a:xfrm>
            <a:off x="838200" y="1073020"/>
            <a:ext cx="10515600" cy="5103943"/>
          </a:xfrm>
        </p:spPr>
        <p:txBody>
          <a:bodyPr>
            <a:normAutofit fontScale="85000" lnSpcReduction="20000"/>
          </a:bodyPr>
          <a:lstStyle/>
          <a:p>
            <a:pPr algn="just"/>
            <a:r>
              <a:rPr lang="en-US" dirty="0"/>
              <a:t>In ovoviviparous caecilian, </a:t>
            </a:r>
            <a:r>
              <a:rPr lang="en-US" i="1" dirty="0" err="1">
                <a:solidFill>
                  <a:srgbClr val="00B0F0"/>
                </a:solidFill>
              </a:rPr>
              <a:t>Geotrypetes</a:t>
            </a:r>
            <a:r>
              <a:rPr lang="en-US" i="1" dirty="0">
                <a:solidFill>
                  <a:srgbClr val="00B0F0"/>
                </a:solidFill>
              </a:rPr>
              <a:t>,</a:t>
            </a:r>
            <a:r>
              <a:rPr lang="en-US" dirty="0"/>
              <a:t> the eggs are yolky and migrate to the last part of the oviducts. When the yolk is exhausted and the external gills are atrophied, the embryos, about 25 mm long, hatch and remain inside the oviducts till the embryos become 75 mm in length. The developing youngs get nutrition from the uterine ‘milk’. Metabolic exchanges also occur between the vascular maternal and foetal tissues. </a:t>
            </a:r>
          </a:p>
          <a:p>
            <a:pPr algn="just"/>
            <a:r>
              <a:rPr lang="en-US" dirty="0"/>
              <a:t>In </a:t>
            </a:r>
            <a:r>
              <a:rPr lang="en-US" i="1" dirty="0">
                <a:solidFill>
                  <a:srgbClr val="00B0F0"/>
                </a:solidFill>
              </a:rPr>
              <a:t>Rhinoderma darwini </a:t>
            </a:r>
            <a:r>
              <a:rPr lang="en-US" dirty="0"/>
              <a:t>,the eggs are swallowed by the males and are placed inside the inflated vocal sac. The eggs may remain there up-till hatching or even up to the completion of metamorphosis. </a:t>
            </a:r>
          </a:p>
          <a:p>
            <a:pPr algn="just"/>
            <a:r>
              <a:rPr lang="en-US" dirty="0"/>
              <a:t>In the West African tree frog, </a:t>
            </a:r>
            <a:r>
              <a:rPr lang="en-US" i="1" dirty="0" err="1">
                <a:solidFill>
                  <a:srgbClr val="00B0F0"/>
                </a:solidFill>
              </a:rPr>
              <a:t>Hylambates</a:t>
            </a:r>
            <a:r>
              <a:rPr lang="en-US" i="1" dirty="0">
                <a:solidFill>
                  <a:srgbClr val="00B0F0"/>
                </a:solidFill>
              </a:rPr>
              <a:t> breviceps</a:t>
            </a:r>
            <a:r>
              <a:rPr lang="en-US" dirty="0"/>
              <a:t>, the female carries eggs in her buccal cavity.</a:t>
            </a:r>
          </a:p>
          <a:p>
            <a:pPr algn="just"/>
            <a:r>
              <a:rPr lang="en-US" dirty="0">
                <a:solidFill>
                  <a:srgbClr val="0070C0"/>
                </a:solidFill>
              </a:rPr>
              <a:t>Viviparity</a:t>
            </a:r>
            <a:r>
              <a:rPr lang="en-US" dirty="0"/>
              <a:t>: Extreme modification is observed in </a:t>
            </a:r>
            <a:r>
              <a:rPr lang="en-US" i="1" dirty="0">
                <a:solidFill>
                  <a:srgbClr val="00B0F0"/>
                </a:solidFill>
              </a:rPr>
              <a:t>Salamandra atra </a:t>
            </a:r>
            <a:r>
              <a:rPr lang="en-US" dirty="0"/>
              <a:t>and </a:t>
            </a:r>
            <a:r>
              <a:rPr lang="en-US" i="1" dirty="0">
                <a:solidFill>
                  <a:srgbClr val="00B0F0"/>
                </a:solidFill>
              </a:rPr>
              <a:t>S. maculosa</a:t>
            </a:r>
            <a:r>
              <a:rPr lang="en-US" dirty="0"/>
              <a:t>. The eggs are placed inside the uterine cavity where entire tadpole hood is completed. Two eggs are laid at a time. The larvae remain attached with the uterine wall by membrane which functions physiologically in the manner of a primitive placenta. The broad and vascular tail.</a:t>
            </a:r>
            <a:endParaRPr lang="en-IN" dirty="0"/>
          </a:p>
        </p:txBody>
      </p:sp>
    </p:spTree>
    <p:extLst>
      <p:ext uri="{BB962C8B-B14F-4D97-AF65-F5344CB8AC3E}">
        <p14:creationId xmlns:p14="http://schemas.microsoft.com/office/powerpoint/2010/main" val="314361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1DE6-DC53-D62D-938A-B1C93C0BFE6E}"/>
              </a:ext>
            </a:extLst>
          </p:cNvPr>
          <p:cNvSpPr>
            <a:spLocks noGrp="1"/>
          </p:cNvSpPr>
          <p:nvPr>
            <p:ph type="title"/>
          </p:nvPr>
        </p:nvSpPr>
        <p:spPr>
          <a:xfrm>
            <a:off x="838200" y="365125"/>
            <a:ext cx="10515600" cy="857185"/>
          </a:xfrm>
        </p:spPr>
        <p:txBody>
          <a:bodyPr>
            <a:normAutofit/>
          </a:bodyPr>
          <a:lstStyle/>
          <a:p>
            <a:pPr algn="ctr"/>
            <a:r>
              <a:rPr lang="en-US" sz="3600" dirty="0">
                <a:solidFill>
                  <a:srgbClr val="FF0000"/>
                </a:solidFill>
              </a:rPr>
              <a:t>Development inside Vocal Sac in </a:t>
            </a:r>
            <a:r>
              <a:rPr lang="en-US" sz="3600" i="1" dirty="0">
                <a:solidFill>
                  <a:srgbClr val="FF0000"/>
                </a:solidFill>
              </a:rPr>
              <a:t>Rhinoderma darwini </a:t>
            </a:r>
            <a:endParaRPr lang="en-IN" sz="3600" dirty="0">
              <a:solidFill>
                <a:srgbClr val="FF0000"/>
              </a:solidFill>
            </a:endParaRPr>
          </a:p>
        </p:txBody>
      </p:sp>
      <p:pic>
        <p:nvPicPr>
          <p:cNvPr id="4" name="Content Placeholder 3">
            <a:extLst>
              <a:ext uri="{FF2B5EF4-FFF2-40B4-BE49-F238E27FC236}">
                <a16:creationId xmlns:a16="http://schemas.microsoft.com/office/drawing/2014/main" id="{53CD57F2-BF24-FB3B-66BF-30068379302E}"/>
              </a:ext>
            </a:extLst>
          </p:cNvPr>
          <p:cNvPicPr>
            <a:picLocks noGrp="1" noChangeAspect="1"/>
          </p:cNvPicPr>
          <p:nvPr>
            <p:ph idx="1"/>
          </p:nvPr>
        </p:nvPicPr>
        <p:blipFill>
          <a:blip r:embed="rId2"/>
          <a:stretch>
            <a:fillRect/>
          </a:stretch>
        </p:blipFill>
        <p:spPr>
          <a:xfrm>
            <a:off x="2442621" y="1660849"/>
            <a:ext cx="6832007" cy="4376754"/>
          </a:xfrm>
          <a:prstGeom prst="rect">
            <a:avLst/>
          </a:prstGeom>
        </p:spPr>
      </p:pic>
    </p:spTree>
    <p:extLst>
      <p:ext uri="{BB962C8B-B14F-4D97-AF65-F5344CB8AC3E}">
        <p14:creationId xmlns:p14="http://schemas.microsoft.com/office/powerpoint/2010/main" val="2058212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56F64-B109-CEDF-ADFD-1947E62BC53C}"/>
              </a:ext>
            </a:extLst>
          </p:cNvPr>
          <p:cNvSpPr>
            <a:spLocks noGrp="1"/>
          </p:cNvSpPr>
          <p:nvPr>
            <p:ph type="title"/>
          </p:nvPr>
        </p:nvSpPr>
        <p:spPr>
          <a:xfrm>
            <a:off x="838200" y="365125"/>
            <a:ext cx="10515600" cy="735887"/>
          </a:xfrm>
        </p:spPr>
        <p:txBody>
          <a:bodyPr>
            <a:normAutofit/>
          </a:bodyPr>
          <a:lstStyle/>
          <a:p>
            <a:pPr algn="ctr"/>
            <a:r>
              <a:rPr lang="en-US" sz="4000" dirty="0">
                <a:solidFill>
                  <a:srgbClr val="FF0000"/>
                </a:solidFill>
              </a:rPr>
              <a:t>Transferring Tadpoles to the Water</a:t>
            </a:r>
            <a:endParaRPr lang="en-IN" sz="4000" dirty="0">
              <a:solidFill>
                <a:srgbClr val="FF0000"/>
              </a:solidFill>
            </a:endParaRPr>
          </a:p>
        </p:txBody>
      </p:sp>
      <p:sp>
        <p:nvSpPr>
          <p:cNvPr id="3" name="Content Placeholder 2">
            <a:extLst>
              <a:ext uri="{FF2B5EF4-FFF2-40B4-BE49-F238E27FC236}">
                <a16:creationId xmlns:a16="http://schemas.microsoft.com/office/drawing/2014/main" id="{A039140B-D235-05E4-241C-F8D1A8D9F7F0}"/>
              </a:ext>
            </a:extLst>
          </p:cNvPr>
          <p:cNvSpPr>
            <a:spLocks noGrp="1"/>
          </p:cNvSpPr>
          <p:nvPr>
            <p:ph idx="1"/>
          </p:nvPr>
        </p:nvSpPr>
        <p:spPr>
          <a:xfrm>
            <a:off x="838200" y="1259633"/>
            <a:ext cx="10515600" cy="4917330"/>
          </a:xfrm>
        </p:spPr>
        <p:txBody>
          <a:bodyPr/>
          <a:lstStyle/>
          <a:p>
            <a:pPr algn="just"/>
            <a:r>
              <a:rPr lang="en-US" dirty="0"/>
              <a:t>Some species of small frogs such as </a:t>
            </a:r>
            <a:r>
              <a:rPr lang="en-US" i="1" dirty="0">
                <a:solidFill>
                  <a:srgbClr val="00B0F0"/>
                </a:solidFill>
              </a:rPr>
              <a:t>Phyllobates, Pelobates, Dendrobates, Sooglossus</a:t>
            </a:r>
            <a:r>
              <a:rPr lang="en-US" dirty="0"/>
              <a:t>, etc. in both tropical Africa and South America, deposit their eggs on ground. After hatching the tadpoles fasten themselves to the back of one of the parents with their sucker-like mouth on their sticky ventral side and are transported to water.</a:t>
            </a:r>
          </a:p>
          <a:p>
            <a:pPr algn="just"/>
            <a:endParaRPr lang="en-IN" dirty="0"/>
          </a:p>
        </p:txBody>
      </p:sp>
      <p:pic>
        <p:nvPicPr>
          <p:cNvPr id="4" name="Picture 3">
            <a:extLst>
              <a:ext uri="{FF2B5EF4-FFF2-40B4-BE49-F238E27FC236}">
                <a16:creationId xmlns:a16="http://schemas.microsoft.com/office/drawing/2014/main" id="{78BAAD8B-618D-F2EB-1261-CE0A4072A5E9}"/>
              </a:ext>
            </a:extLst>
          </p:cNvPr>
          <p:cNvPicPr>
            <a:picLocks noChangeAspect="1"/>
          </p:cNvPicPr>
          <p:nvPr/>
        </p:nvPicPr>
        <p:blipFill>
          <a:blip r:embed="rId2"/>
          <a:stretch>
            <a:fillRect/>
          </a:stretch>
        </p:blipFill>
        <p:spPr>
          <a:xfrm>
            <a:off x="2901820" y="3428999"/>
            <a:ext cx="5663682" cy="2747963"/>
          </a:xfrm>
          <a:prstGeom prst="rect">
            <a:avLst/>
          </a:prstGeom>
        </p:spPr>
      </p:pic>
    </p:spTree>
    <p:extLst>
      <p:ext uri="{BB962C8B-B14F-4D97-AF65-F5344CB8AC3E}">
        <p14:creationId xmlns:p14="http://schemas.microsoft.com/office/powerpoint/2010/main" val="296187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4EC8-9FD6-61E3-99C3-9F3091270A3C}"/>
              </a:ext>
            </a:extLst>
          </p:cNvPr>
          <p:cNvSpPr>
            <a:spLocks noGrp="1"/>
          </p:cNvSpPr>
          <p:nvPr>
            <p:ph type="title"/>
          </p:nvPr>
        </p:nvSpPr>
        <p:spPr>
          <a:xfrm>
            <a:off x="838200" y="365126"/>
            <a:ext cx="10515600" cy="651912"/>
          </a:xfrm>
        </p:spPr>
        <p:txBody>
          <a:bodyPr>
            <a:normAutofit fontScale="90000"/>
          </a:bodyPr>
          <a:lstStyle/>
          <a:p>
            <a:pPr algn="ctr"/>
            <a:r>
              <a:rPr lang="en-US" dirty="0">
                <a:solidFill>
                  <a:srgbClr val="FF0000"/>
                </a:solidFill>
              </a:rPr>
              <a:t>Parental Care</a:t>
            </a:r>
            <a:endParaRPr lang="en-IN" dirty="0">
              <a:solidFill>
                <a:srgbClr val="FF0000"/>
              </a:solidFill>
            </a:endParaRPr>
          </a:p>
        </p:txBody>
      </p:sp>
      <p:sp>
        <p:nvSpPr>
          <p:cNvPr id="3" name="Content Placeholder 2">
            <a:extLst>
              <a:ext uri="{FF2B5EF4-FFF2-40B4-BE49-F238E27FC236}">
                <a16:creationId xmlns:a16="http://schemas.microsoft.com/office/drawing/2014/main" id="{094DF037-DF19-A209-C18C-F4794E873439}"/>
              </a:ext>
            </a:extLst>
          </p:cNvPr>
          <p:cNvSpPr>
            <a:spLocks noGrp="1"/>
          </p:cNvSpPr>
          <p:nvPr>
            <p:ph idx="1"/>
          </p:nvPr>
        </p:nvSpPr>
        <p:spPr>
          <a:xfrm>
            <a:off x="838200" y="1017038"/>
            <a:ext cx="10515600" cy="5475836"/>
          </a:xfrm>
        </p:spPr>
        <p:txBody>
          <a:bodyPr>
            <a:normAutofit fontScale="92500" lnSpcReduction="10000"/>
          </a:bodyPr>
          <a:lstStyle/>
          <a:p>
            <a:pPr algn="just"/>
            <a:r>
              <a:rPr lang="en-US" dirty="0"/>
              <a:t>Parental care is a behavioural and evolutionary strategy adopted by some animals, involving a parental investment being made to the evolutionary fitness of offspring. Patterns of parental care are widespread and highly diverse across the animal kingdom. There is great variation in different animal groups in terms of how parents care for offspring, and the amount of resources invested by parents.</a:t>
            </a:r>
          </a:p>
          <a:p>
            <a:pPr algn="just"/>
            <a:r>
              <a:rPr lang="en-US" dirty="0"/>
              <a:t>The amphibians were the pioneers amongst the vertebrates to invade land. On coming to this new environment, they had to face many hostile forces and they had to develop various ways and means to overcome the obstacles. Naturally greatest importance was given to the perpetuation of race, so that they can ultimately win the struggle As a result, the reproductive, mechanism had undergone extensive modifications. Although it has taken a perfect shape in mammals, the phenomenon of parental care is quite well-developed in amphibians where extreme modifications in structure and behaviour are observed. </a:t>
            </a:r>
            <a:endParaRPr lang="en-IN" dirty="0"/>
          </a:p>
        </p:txBody>
      </p:sp>
    </p:spTree>
    <p:extLst>
      <p:ext uri="{BB962C8B-B14F-4D97-AF65-F5344CB8AC3E}">
        <p14:creationId xmlns:p14="http://schemas.microsoft.com/office/powerpoint/2010/main" val="1425879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65F6-A7D1-C104-BB74-B425989B8C06}"/>
              </a:ext>
            </a:extLst>
          </p:cNvPr>
          <p:cNvSpPr>
            <a:spLocks noGrp="1"/>
          </p:cNvSpPr>
          <p:nvPr>
            <p:ph type="title"/>
          </p:nvPr>
        </p:nvSpPr>
        <p:spPr/>
        <p:txBody>
          <a:bodyPr/>
          <a:lstStyle/>
          <a:p>
            <a:pPr algn="ctr"/>
            <a:r>
              <a:rPr lang="en-US" dirty="0">
                <a:solidFill>
                  <a:srgbClr val="FF0000"/>
                </a:solidFill>
              </a:rPr>
              <a:t>Larval Feeding</a:t>
            </a:r>
            <a:endParaRPr lang="en-IN" dirty="0">
              <a:solidFill>
                <a:srgbClr val="FF0000"/>
              </a:solidFill>
            </a:endParaRPr>
          </a:p>
        </p:txBody>
      </p:sp>
      <p:sp>
        <p:nvSpPr>
          <p:cNvPr id="3" name="Content Placeholder 2">
            <a:extLst>
              <a:ext uri="{FF2B5EF4-FFF2-40B4-BE49-F238E27FC236}">
                <a16:creationId xmlns:a16="http://schemas.microsoft.com/office/drawing/2014/main" id="{9C1475EE-75D3-60A3-5B3A-322DF54085D3}"/>
              </a:ext>
            </a:extLst>
          </p:cNvPr>
          <p:cNvSpPr>
            <a:spLocks noGrp="1"/>
          </p:cNvSpPr>
          <p:nvPr>
            <p:ph idx="1"/>
          </p:nvPr>
        </p:nvSpPr>
        <p:spPr/>
        <p:txBody>
          <a:bodyPr/>
          <a:lstStyle/>
          <a:p>
            <a:r>
              <a:rPr lang="en-US" dirty="0"/>
              <a:t>Dendrobates is the only amphibian known to feed their youngs.</a:t>
            </a:r>
            <a:endParaRPr lang="en-IN" dirty="0"/>
          </a:p>
        </p:txBody>
      </p:sp>
    </p:spTree>
    <p:extLst>
      <p:ext uri="{BB962C8B-B14F-4D97-AF65-F5344CB8AC3E}">
        <p14:creationId xmlns:p14="http://schemas.microsoft.com/office/powerpoint/2010/main" val="1193529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6BC1-7F3E-E6BA-9BCB-C9F6A4B9ABAC}"/>
              </a:ext>
            </a:extLst>
          </p:cNvPr>
          <p:cNvSpPr>
            <a:spLocks noGrp="1"/>
          </p:cNvSpPr>
          <p:nvPr>
            <p:ph type="title"/>
          </p:nvPr>
        </p:nvSpPr>
        <p:spPr>
          <a:xfrm>
            <a:off x="838200" y="365126"/>
            <a:ext cx="10515600" cy="838524"/>
          </a:xfrm>
        </p:spPr>
        <p:txBody>
          <a:bodyPr/>
          <a:lstStyle/>
          <a:p>
            <a:pPr algn="ctr"/>
            <a:r>
              <a:rPr lang="en-US" dirty="0">
                <a:solidFill>
                  <a:srgbClr val="FF0000"/>
                </a:solidFill>
              </a:rPr>
              <a:t>Conclusion</a:t>
            </a:r>
            <a:endParaRPr lang="en-IN" dirty="0">
              <a:solidFill>
                <a:srgbClr val="FF0000"/>
              </a:solidFill>
            </a:endParaRPr>
          </a:p>
        </p:txBody>
      </p:sp>
      <p:sp>
        <p:nvSpPr>
          <p:cNvPr id="3" name="Content Placeholder 2">
            <a:extLst>
              <a:ext uri="{FF2B5EF4-FFF2-40B4-BE49-F238E27FC236}">
                <a16:creationId xmlns:a16="http://schemas.microsoft.com/office/drawing/2014/main" id="{8D742045-B00F-D91E-6405-B57205C7CF46}"/>
              </a:ext>
            </a:extLst>
          </p:cNvPr>
          <p:cNvSpPr>
            <a:spLocks noGrp="1"/>
          </p:cNvSpPr>
          <p:nvPr>
            <p:ph idx="1"/>
          </p:nvPr>
        </p:nvSpPr>
        <p:spPr>
          <a:xfrm>
            <a:off x="838200" y="1324947"/>
            <a:ext cx="10515600" cy="4852016"/>
          </a:xfrm>
        </p:spPr>
        <p:txBody>
          <a:bodyPr>
            <a:normAutofit/>
          </a:bodyPr>
          <a:lstStyle/>
          <a:p>
            <a:pPr algn="just"/>
            <a:r>
              <a:rPr lang="en-US" dirty="0"/>
              <a:t>Parental care refer to any behaviour that contributes to offspring survival. Forms of care may include the preparing of a physical rearing environment, the provisioning of offspring or the defending of offspring from predators. Parental care may be beneficial if offspring survival, quality, or reproductive success is improved, as this ultimately increases the parent's inclusive fitness. Since parental care is costly and often affects the parent's own future survival and reproductive success, parents will make sure that any investment made into their offspring is well-spent. As it directly correlated with the inclusive fitness of the species as a whole, type and degree of parental care has an evolutionary significance.</a:t>
            </a:r>
            <a:endParaRPr lang="en-IN" dirty="0"/>
          </a:p>
        </p:txBody>
      </p:sp>
    </p:spTree>
    <p:extLst>
      <p:ext uri="{BB962C8B-B14F-4D97-AF65-F5344CB8AC3E}">
        <p14:creationId xmlns:p14="http://schemas.microsoft.com/office/powerpoint/2010/main" val="2782176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C3E4-E509-AB54-C24A-D42CBEF2BF96}"/>
              </a:ext>
            </a:extLst>
          </p:cNvPr>
          <p:cNvSpPr>
            <a:spLocks noGrp="1"/>
          </p:cNvSpPr>
          <p:nvPr>
            <p:ph type="title"/>
          </p:nvPr>
        </p:nvSpPr>
        <p:spPr>
          <a:xfrm>
            <a:off x="838200" y="365126"/>
            <a:ext cx="10515600" cy="810532"/>
          </a:xfrm>
        </p:spPr>
        <p:txBody>
          <a:bodyPr/>
          <a:lstStyle/>
          <a:p>
            <a:pPr algn="ctr"/>
            <a:r>
              <a:rPr lang="en-US" dirty="0">
                <a:solidFill>
                  <a:srgbClr val="FF0000"/>
                </a:solidFill>
              </a:rPr>
              <a:t>Neoteny and Paedogenesis</a:t>
            </a:r>
            <a:endParaRPr lang="en-IN" dirty="0">
              <a:solidFill>
                <a:srgbClr val="FF0000"/>
              </a:solidFill>
            </a:endParaRPr>
          </a:p>
        </p:txBody>
      </p:sp>
      <p:sp>
        <p:nvSpPr>
          <p:cNvPr id="3" name="Content Placeholder 2">
            <a:extLst>
              <a:ext uri="{FF2B5EF4-FFF2-40B4-BE49-F238E27FC236}">
                <a16:creationId xmlns:a16="http://schemas.microsoft.com/office/drawing/2014/main" id="{2C0F0FB6-CD0F-A410-FF8F-40FBB26D2A5F}"/>
              </a:ext>
            </a:extLst>
          </p:cNvPr>
          <p:cNvSpPr>
            <a:spLocks noGrp="1"/>
          </p:cNvSpPr>
          <p:nvPr>
            <p:ph idx="1"/>
          </p:nvPr>
        </p:nvSpPr>
        <p:spPr>
          <a:xfrm>
            <a:off x="838200" y="1380931"/>
            <a:ext cx="10515600" cy="4796032"/>
          </a:xfrm>
        </p:spPr>
        <p:txBody>
          <a:bodyPr/>
          <a:lstStyle/>
          <a:p>
            <a:r>
              <a:rPr lang="en-US" dirty="0">
                <a:solidFill>
                  <a:srgbClr val="00B0F0"/>
                </a:solidFill>
              </a:rPr>
              <a:t>PAEDOGENESIS</a:t>
            </a:r>
            <a:r>
              <a:rPr lang="en-US" dirty="0"/>
              <a:t>: The phenomenon of attainment of sexual maturity leading to reproduction in an arrested larval stage (preadult stage) is referred to as Paedogenesis. </a:t>
            </a:r>
          </a:p>
          <a:p>
            <a:endParaRPr lang="en-US" dirty="0"/>
          </a:p>
          <a:p>
            <a:r>
              <a:rPr lang="en-US" dirty="0">
                <a:solidFill>
                  <a:srgbClr val="00B0F0"/>
                </a:solidFill>
              </a:rPr>
              <a:t>NEOTENY</a:t>
            </a:r>
            <a:r>
              <a:rPr lang="en-US" dirty="0"/>
              <a:t>: Neoteny is a special case of </a:t>
            </a:r>
            <a:r>
              <a:rPr lang="en-US" dirty="0" err="1"/>
              <a:t>paedogenesis</a:t>
            </a:r>
            <a:r>
              <a:rPr lang="en-US" dirty="0"/>
              <a:t> where sexual maturity occur but somatic development slows allowing juvenile features to persist. Neotenous larval stage is found in Axolotl larval stage of Ambystoma.</a:t>
            </a:r>
            <a:endParaRPr lang="en-IN" dirty="0"/>
          </a:p>
        </p:txBody>
      </p:sp>
    </p:spTree>
    <p:extLst>
      <p:ext uri="{BB962C8B-B14F-4D97-AF65-F5344CB8AC3E}">
        <p14:creationId xmlns:p14="http://schemas.microsoft.com/office/powerpoint/2010/main" val="1263805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5DAA1-36E1-6A10-4D35-18A8ACBA32AB}"/>
              </a:ext>
            </a:extLst>
          </p:cNvPr>
          <p:cNvSpPr>
            <a:spLocks noGrp="1"/>
          </p:cNvSpPr>
          <p:nvPr>
            <p:ph type="title"/>
          </p:nvPr>
        </p:nvSpPr>
        <p:spPr>
          <a:xfrm>
            <a:off x="838200" y="365126"/>
            <a:ext cx="10515600" cy="502621"/>
          </a:xfrm>
        </p:spPr>
        <p:txBody>
          <a:bodyPr>
            <a:normAutofit fontScale="90000"/>
          </a:bodyPr>
          <a:lstStyle/>
          <a:p>
            <a:pPr algn="ctr"/>
            <a:r>
              <a:rPr lang="en-US" sz="4000" dirty="0">
                <a:solidFill>
                  <a:srgbClr val="FF0000"/>
                </a:solidFill>
              </a:rPr>
              <a:t>AXOLOTL LARVA: MODEL FOR STUDY OF NEOTENY</a:t>
            </a:r>
            <a:endParaRPr lang="en-IN" sz="4000" dirty="0">
              <a:solidFill>
                <a:srgbClr val="FF0000"/>
              </a:solidFill>
            </a:endParaRPr>
          </a:p>
        </p:txBody>
      </p:sp>
      <p:sp>
        <p:nvSpPr>
          <p:cNvPr id="3" name="Content Placeholder 2">
            <a:extLst>
              <a:ext uri="{FF2B5EF4-FFF2-40B4-BE49-F238E27FC236}">
                <a16:creationId xmlns:a16="http://schemas.microsoft.com/office/drawing/2014/main" id="{A35559DD-7B1E-9D7F-CB33-3C4E6640E8F4}"/>
              </a:ext>
            </a:extLst>
          </p:cNvPr>
          <p:cNvSpPr>
            <a:spLocks noGrp="1"/>
          </p:cNvSpPr>
          <p:nvPr>
            <p:ph idx="1"/>
          </p:nvPr>
        </p:nvSpPr>
        <p:spPr>
          <a:xfrm>
            <a:off x="838200" y="1091682"/>
            <a:ext cx="10515600" cy="5085281"/>
          </a:xfrm>
        </p:spPr>
        <p:txBody>
          <a:bodyPr>
            <a:normAutofit/>
          </a:bodyPr>
          <a:lstStyle/>
          <a:p>
            <a:pPr algn="just"/>
            <a:r>
              <a:rPr lang="en-US" sz="2400" b="0" i="0" dirty="0">
                <a:effectLst/>
                <a:latin typeface="Google Sans"/>
              </a:rPr>
              <a:t>Neoteny in axolotl larvae is a condition where the axolotl retains its larval features and doesn't undergo metamorphosis. This means that the axolotl stays in its tadpole-like form and lives in water throughout its life. Axolotls with neoteny have frilly three pairs external gills and other juvenile features. They are sexually mature and can breed. </a:t>
            </a:r>
            <a:r>
              <a:rPr lang="en-US" sz="2400" dirty="0"/>
              <a:t>Axolotl larva of </a:t>
            </a:r>
            <a:r>
              <a:rPr lang="en-US" sz="2400" i="1" dirty="0"/>
              <a:t>Ambystoma</a:t>
            </a:r>
            <a:r>
              <a:rPr lang="en-US" sz="2400" dirty="0"/>
              <a:t> has a well developed post anal tail with a continuous tail fin unsupported by fin rays. </a:t>
            </a:r>
          </a:p>
          <a:p>
            <a:pPr algn="just"/>
            <a:endParaRPr lang="en-US" sz="2400" dirty="0"/>
          </a:p>
          <a:p>
            <a:pPr algn="just"/>
            <a:endParaRPr lang="en-IN" sz="2400" dirty="0"/>
          </a:p>
        </p:txBody>
      </p:sp>
      <p:pic>
        <p:nvPicPr>
          <p:cNvPr id="5" name="Picture 4">
            <a:extLst>
              <a:ext uri="{FF2B5EF4-FFF2-40B4-BE49-F238E27FC236}">
                <a16:creationId xmlns:a16="http://schemas.microsoft.com/office/drawing/2014/main" id="{2BA36309-97E5-A98F-02CB-AAEB252DF711}"/>
              </a:ext>
            </a:extLst>
          </p:cNvPr>
          <p:cNvPicPr>
            <a:picLocks noChangeAspect="1"/>
          </p:cNvPicPr>
          <p:nvPr/>
        </p:nvPicPr>
        <p:blipFill>
          <a:blip r:embed="rId2"/>
          <a:stretch>
            <a:fillRect/>
          </a:stretch>
        </p:blipFill>
        <p:spPr>
          <a:xfrm>
            <a:off x="2127381" y="3219061"/>
            <a:ext cx="8686800" cy="3625399"/>
          </a:xfrm>
          <a:prstGeom prst="rect">
            <a:avLst/>
          </a:prstGeom>
        </p:spPr>
      </p:pic>
    </p:spTree>
    <p:extLst>
      <p:ext uri="{BB962C8B-B14F-4D97-AF65-F5344CB8AC3E}">
        <p14:creationId xmlns:p14="http://schemas.microsoft.com/office/powerpoint/2010/main" val="3435451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B82C-7342-57FB-4B47-1D0412171F7C}"/>
              </a:ext>
            </a:extLst>
          </p:cNvPr>
          <p:cNvSpPr>
            <a:spLocks noGrp="1"/>
          </p:cNvSpPr>
          <p:nvPr>
            <p:ph type="title"/>
          </p:nvPr>
        </p:nvSpPr>
        <p:spPr>
          <a:xfrm>
            <a:off x="838200" y="365126"/>
            <a:ext cx="10515600" cy="754548"/>
          </a:xfrm>
        </p:spPr>
        <p:txBody>
          <a:bodyPr>
            <a:normAutofit/>
          </a:bodyPr>
          <a:lstStyle/>
          <a:p>
            <a:pPr algn="ctr"/>
            <a:r>
              <a:rPr lang="en-IN" sz="4000" dirty="0">
                <a:solidFill>
                  <a:srgbClr val="FF0000"/>
                </a:solidFill>
              </a:rPr>
              <a:t>TYPES OF NEOTENY</a:t>
            </a:r>
          </a:p>
        </p:txBody>
      </p:sp>
      <p:sp>
        <p:nvSpPr>
          <p:cNvPr id="3" name="Content Placeholder 2">
            <a:extLst>
              <a:ext uri="{FF2B5EF4-FFF2-40B4-BE49-F238E27FC236}">
                <a16:creationId xmlns:a16="http://schemas.microsoft.com/office/drawing/2014/main" id="{83A9E673-C2EF-6F88-A0E1-9DE43DE29406}"/>
              </a:ext>
            </a:extLst>
          </p:cNvPr>
          <p:cNvSpPr>
            <a:spLocks noGrp="1"/>
          </p:cNvSpPr>
          <p:nvPr>
            <p:ph idx="1"/>
          </p:nvPr>
        </p:nvSpPr>
        <p:spPr>
          <a:xfrm>
            <a:off x="838200" y="1222310"/>
            <a:ext cx="10515600" cy="5477069"/>
          </a:xfrm>
        </p:spPr>
        <p:txBody>
          <a:bodyPr>
            <a:normAutofit fontScale="92500" lnSpcReduction="10000"/>
          </a:bodyPr>
          <a:lstStyle/>
          <a:p>
            <a:pPr marL="0" indent="0" algn="just">
              <a:buNone/>
            </a:pPr>
            <a:r>
              <a:rPr lang="en-US" dirty="0"/>
              <a:t>PARTIAL NEOTENY- This illustrates simple retardation of metamorphosis beyond the normal time period. Here we find extension of larval characters and temporary retardation of metamorphosis owing to certain temporary changes in the neighboring environment. But sooner or later they will be metamorphosed into adults in natural optimum condition. Example : </a:t>
            </a:r>
            <a:r>
              <a:rPr lang="en-US" i="1" dirty="0"/>
              <a:t>Bufo vulgaris </a:t>
            </a:r>
          </a:p>
          <a:p>
            <a:pPr marL="0" indent="0" algn="just">
              <a:buNone/>
            </a:pPr>
            <a:r>
              <a:rPr lang="en-US" dirty="0"/>
              <a:t>TOTAL NEOTENY- When the animals retain their gills but becomes sexually matured throughout the life. E.g. </a:t>
            </a:r>
            <a:r>
              <a:rPr lang="en-US" i="1" dirty="0"/>
              <a:t>Necturus maculosus </a:t>
            </a:r>
            <a:r>
              <a:rPr lang="en-US" dirty="0"/>
              <a:t>is permanently neotenic. It lives on the bottoms of lakes and retains its gills throughout life.</a:t>
            </a:r>
          </a:p>
          <a:p>
            <a:pPr marL="0" indent="0" algn="just">
              <a:buNone/>
            </a:pPr>
            <a:r>
              <a:rPr lang="en-US" dirty="0"/>
              <a:t>QUASI PERMANENT NEOTENY: Larva does not metamorphose into adult in certain specific natural condition and attains sexual maturity. But metamorphosis can take place after artificial treatment or suitable natural conditions. Example- Axolotl larva of </a:t>
            </a:r>
            <a:r>
              <a:rPr lang="en-US" i="1" dirty="0"/>
              <a:t>Ambystoma</a:t>
            </a:r>
            <a:r>
              <a:rPr lang="en-US" dirty="0"/>
              <a:t> typically exhibits this type of neoteny. The larva remains throughout its life without metamorphosis, but under suitable conditions they may metamorphose into adult form. </a:t>
            </a:r>
            <a:endParaRPr lang="en-IN" dirty="0"/>
          </a:p>
        </p:txBody>
      </p:sp>
    </p:spTree>
    <p:extLst>
      <p:ext uri="{BB962C8B-B14F-4D97-AF65-F5344CB8AC3E}">
        <p14:creationId xmlns:p14="http://schemas.microsoft.com/office/powerpoint/2010/main" val="1435802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F1746-4DD3-597D-7968-80909597AD3F}"/>
              </a:ext>
            </a:extLst>
          </p:cNvPr>
          <p:cNvSpPr>
            <a:spLocks noGrp="1"/>
          </p:cNvSpPr>
          <p:nvPr>
            <p:ph type="title"/>
          </p:nvPr>
        </p:nvSpPr>
        <p:spPr>
          <a:xfrm>
            <a:off x="838200" y="365125"/>
            <a:ext cx="10515600" cy="707895"/>
          </a:xfrm>
        </p:spPr>
        <p:txBody>
          <a:bodyPr>
            <a:normAutofit/>
          </a:bodyPr>
          <a:lstStyle/>
          <a:p>
            <a:pPr algn="ctr"/>
            <a:r>
              <a:rPr lang="en-US" sz="4000" dirty="0">
                <a:solidFill>
                  <a:srgbClr val="FF0000"/>
                </a:solidFill>
              </a:rPr>
              <a:t>TYPES OF NEOTENY (According to young 1981)</a:t>
            </a:r>
            <a:endParaRPr lang="en-IN" sz="4000" dirty="0">
              <a:solidFill>
                <a:srgbClr val="FF0000"/>
              </a:solidFill>
            </a:endParaRPr>
          </a:p>
        </p:txBody>
      </p:sp>
      <p:sp>
        <p:nvSpPr>
          <p:cNvPr id="3" name="Content Placeholder 2">
            <a:extLst>
              <a:ext uri="{FF2B5EF4-FFF2-40B4-BE49-F238E27FC236}">
                <a16:creationId xmlns:a16="http://schemas.microsoft.com/office/drawing/2014/main" id="{0E9CE1CC-2543-C0E4-9984-3CD81BC95DDE}"/>
              </a:ext>
            </a:extLst>
          </p:cNvPr>
          <p:cNvSpPr>
            <a:spLocks noGrp="1"/>
          </p:cNvSpPr>
          <p:nvPr>
            <p:ph idx="1"/>
          </p:nvPr>
        </p:nvSpPr>
        <p:spPr>
          <a:xfrm>
            <a:off x="838200" y="1138336"/>
            <a:ext cx="10515600" cy="5542382"/>
          </a:xfrm>
        </p:spPr>
        <p:txBody>
          <a:bodyPr/>
          <a:lstStyle/>
          <a:p>
            <a:pPr algn="just"/>
            <a:r>
              <a:rPr lang="en-US" sz="2400" dirty="0"/>
              <a:t>1.OBLIGATE NEOTENY: Neoteny occurs in all individuals and metamorphosis cannot be induced by T4. E.g. </a:t>
            </a:r>
            <a:r>
              <a:rPr lang="en-US" sz="2400" i="1" dirty="0"/>
              <a:t>Necturus.</a:t>
            </a:r>
            <a:r>
              <a:rPr lang="en-US" sz="2400" dirty="0"/>
              <a:t> </a:t>
            </a:r>
          </a:p>
          <a:p>
            <a:pPr algn="just"/>
            <a:r>
              <a:rPr lang="en-US" sz="2400" dirty="0"/>
              <a:t>2. FACULTATIVE NEOTENY: Some or all the individuals of a given population metamorphose. In facultative neoteny, T4 generally induces metamorphosis. E.g. Axolotl larva of </a:t>
            </a:r>
            <a:r>
              <a:rPr lang="en-US" sz="2400" i="1" dirty="0"/>
              <a:t>Ambystoma.</a:t>
            </a:r>
          </a:p>
          <a:p>
            <a:endParaRPr lang="en-IN" i="1" dirty="0"/>
          </a:p>
        </p:txBody>
      </p:sp>
      <p:pic>
        <p:nvPicPr>
          <p:cNvPr id="4" name="Picture 3">
            <a:extLst>
              <a:ext uri="{FF2B5EF4-FFF2-40B4-BE49-F238E27FC236}">
                <a16:creationId xmlns:a16="http://schemas.microsoft.com/office/drawing/2014/main" id="{E3CDF9BF-3993-6FC5-9B41-C39FBEE8630E}"/>
              </a:ext>
            </a:extLst>
          </p:cNvPr>
          <p:cNvPicPr>
            <a:picLocks noChangeAspect="1"/>
          </p:cNvPicPr>
          <p:nvPr/>
        </p:nvPicPr>
        <p:blipFill>
          <a:blip r:embed="rId2"/>
          <a:stretch>
            <a:fillRect/>
          </a:stretch>
        </p:blipFill>
        <p:spPr>
          <a:xfrm>
            <a:off x="2584580" y="3428999"/>
            <a:ext cx="7321420" cy="3158413"/>
          </a:xfrm>
          <a:prstGeom prst="rect">
            <a:avLst/>
          </a:prstGeom>
        </p:spPr>
      </p:pic>
    </p:spTree>
    <p:extLst>
      <p:ext uri="{BB962C8B-B14F-4D97-AF65-F5344CB8AC3E}">
        <p14:creationId xmlns:p14="http://schemas.microsoft.com/office/powerpoint/2010/main" val="2858157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AD633-1B50-5C92-8A14-02A5DC312143}"/>
              </a:ext>
            </a:extLst>
          </p:cNvPr>
          <p:cNvSpPr>
            <a:spLocks noGrp="1"/>
          </p:cNvSpPr>
          <p:nvPr>
            <p:ph type="title"/>
          </p:nvPr>
        </p:nvSpPr>
        <p:spPr>
          <a:xfrm>
            <a:off x="838200" y="365126"/>
            <a:ext cx="10515600" cy="717226"/>
          </a:xfrm>
        </p:spPr>
        <p:txBody>
          <a:bodyPr>
            <a:normAutofit/>
          </a:bodyPr>
          <a:lstStyle/>
          <a:p>
            <a:pPr algn="ctr"/>
            <a:r>
              <a:rPr lang="en-US" sz="4000" dirty="0">
                <a:solidFill>
                  <a:srgbClr val="FF0000"/>
                </a:solidFill>
              </a:rPr>
              <a:t>COMPARATIVE LARVAL NATURE OF AXOLOTL</a:t>
            </a:r>
            <a:endParaRPr lang="en-IN" sz="4000" dirty="0">
              <a:solidFill>
                <a:srgbClr val="FF0000"/>
              </a:solidFill>
            </a:endParaRPr>
          </a:p>
        </p:txBody>
      </p:sp>
      <p:graphicFrame>
        <p:nvGraphicFramePr>
          <p:cNvPr id="4" name="Content Placeholder 3">
            <a:extLst>
              <a:ext uri="{FF2B5EF4-FFF2-40B4-BE49-F238E27FC236}">
                <a16:creationId xmlns:a16="http://schemas.microsoft.com/office/drawing/2014/main" id="{4433C891-3AC6-343C-C7C1-F2DE516A79F5}"/>
              </a:ext>
            </a:extLst>
          </p:cNvPr>
          <p:cNvGraphicFramePr>
            <a:graphicFrameLocks noGrp="1"/>
          </p:cNvGraphicFramePr>
          <p:nvPr>
            <p:ph idx="1"/>
            <p:extLst>
              <p:ext uri="{D42A27DB-BD31-4B8C-83A1-F6EECF244321}">
                <p14:modId xmlns:p14="http://schemas.microsoft.com/office/powerpoint/2010/main" val="716469971"/>
              </p:ext>
            </p:extLst>
          </p:nvPr>
        </p:nvGraphicFramePr>
        <p:xfrm>
          <a:off x="838200" y="1825625"/>
          <a:ext cx="10515597" cy="3337560"/>
        </p:xfrm>
        <a:graphic>
          <a:graphicData uri="http://schemas.openxmlformats.org/drawingml/2006/table">
            <a:tbl>
              <a:tblPr firstRow="1" bandRow="1">
                <a:tableStyleId>{21E4AEA4-8DFA-4A89-87EB-49C32662AFE0}</a:tableStyleId>
              </a:tblPr>
              <a:tblGrid>
                <a:gridCol w="2987351">
                  <a:extLst>
                    <a:ext uri="{9D8B030D-6E8A-4147-A177-3AD203B41FA5}">
                      <a16:colId xmlns:a16="http://schemas.microsoft.com/office/drawing/2014/main" val="1214879930"/>
                    </a:ext>
                  </a:extLst>
                </a:gridCol>
                <a:gridCol w="4023047">
                  <a:extLst>
                    <a:ext uri="{9D8B030D-6E8A-4147-A177-3AD203B41FA5}">
                      <a16:colId xmlns:a16="http://schemas.microsoft.com/office/drawing/2014/main" val="1011464722"/>
                    </a:ext>
                  </a:extLst>
                </a:gridCol>
                <a:gridCol w="3505199">
                  <a:extLst>
                    <a:ext uri="{9D8B030D-6E8A-4147-A177-3AD203B41FA5}">
                      <a16:colId xmlns:a16="http://schemas.microsoft.com/office/drawing/2014/main" val="901979986"/>
                    </a:ext>
                  </a:extLst>
                </a:gridCol>
              </a:tblGrid>
              <a:tr h="370840">
                <a:tc>
                  <a:txBody>
                    <a:bodyPr/>
                    <a:lstStyle/>
                    <a:p>
                      <a:pPr algn="ctr"/>
                      <a:r>
                        <a:rPr lang="en-US" dirty="0"/>
                        <a:t>Organ</a:t>
                      </a:r>
                      <a:endParaRPr lang="en-IN" dirty="0"/>
                    </a:p>
                  </a:txBody>
                  <a:tcPr/>
                </a:tc>
                <a:tc>
                  <a:txBody>
                    <a:bodyPr/>
                    <a:lstStyle/>
                    <a:p>
                      <a:pPr algn="ctr"/>
                      <a:r>
                        <a:rPr lang="en-US" dirty="0"/>
                        <a:t>Changes in other </a:t>
                      </a:r>
                      <a:r>
                        <a:rPr lang="en-US" dirty="0" err="1"/>
                        <a:t>Urodels</a:t>
                      </a:r>
                      <a:endParaRPr lang="en-IN" dirty="0"/>
                    </a:p>
                  </a:txBody>
                  <a:tcPr/>
                </a:tc>
                <a:tc>
                  <a:txBody>
                    <a:bodyPr/>
                    <a:lstStyle/>
                    <a:p>
                      <a:pPr algn="ctr"/>
                      <a:r>
                        <a:rPr lang="en-US" dirty="0"/>
                        <a:t>Changes in Axolotl</a:t>
                      </a:r>
                      <a:endParaRPr lang="en-IN" dirty="0"/>
                    </a:p>
                  </a:txBody>
                  <a:tcPr/>
                </a:tc>
                <a:extLst>
                  <a:ext uri="{0D108BD9-81ED-4DB2-BD59-A6C34878D82A}">
                    <a16:rowId xmlns:a16="http://schemas.microsoft.com/office/drawing/2014/main" val="1999757672"/>
                  </a:ext>
                </a:extLst>
              </a:tr>
              <a:tr h="370840">
                <a:tc>
                  <a:txBody>
                    <a:bodyPr/>
                    <a:lstStyle/>
                    <a:p>
                      <a:r>
                        <a:rPr lang="en-US" dirty="0"/>
                        <a:t>Caudal Fin</a:t>
                      </a:r>
                      <a:endParaRPr lang="en-IN" dirty="0"/>
                    </a:p>
                  </a:txBody>
                  <a:tcPr/>
                </a:tc>
                <a:tc>
                  <a:txBody>
                    <a:bodyPr/>
                    <a:lstStyle/>
                    <a:p>
                      <a:r>
                        <a:rPr lang="en-US" dirty="0"/>
                        <a:t>Disappears</a:t>
                      </a:r>
                      <a:endParaRPr lang="en-IN" dirty="0"/>
                    </a:p>
                  </a:txBody>
                  <a:tcPr/>
                </a:tc>
                <a:tc>
                  <a:txBody>
                    <a:bodyPr/>
                    <a:lstStyle/>
                    <a:p>
                      <a:r>
                        <a:rPr lang="en-US" dirty="0"/>
                        <a:t>Persists</a:t>
                      </a:r>
                      <a:endParaRPr lang="en-IN" dirty="0"/>
                    </a:p>
                  </a:txBody>
                  <a:tcPr/>
                </a:tc>
                <a:extLst>
                  <a:ext uri="{0D108BD9-81ED-4DB2-BD59-A6C34878D82A}">
                    <a16:rowId xmlns:a16="http://schemas.microsoft.com/office/drawing/2014/main" val="230275309"/>
                  </a:ext>
                </a:extLst>
              </a:tr>
              <a:tr h="370840">
                <a:tc>
                  <a:txBody>
                    <a:bodyPr/>
                    <a:lstStyle/>
                    <a:p>
                      <a:r>
                        <a:rPr lang="en-US" dirty="0"/>
                        <a:t>External gills</a:t>
                      </a:r>
                      <a:endParaRPr lang="en-IN" dirty="0"/>
                    </a:p>
                  </a:txBody>
                  <a:tcPr/>
                </a:tc>
                <a:tc>
                  <a:txBody>
                    <a:bodyPr/>
                    <a:lstStyle/>
                    <a:p>
                      <a:r>
                        <a:rPr lang="en-US" dirty="0"/>
                        <a:t>Disappear in most forms</a:t>
                      </a:r>
                      <a:endParaRPr lang="en-IN" dirty="0"/>
                    </a:p>
                  </a:txBody>
                  <a:tcPr/>
                </a:tc>
                <a:tc>
                  <a:txBody>
                    <a:bodyPr/>
                    <a:lstStyle/>
                    <a:p>
                      <a:r>
                        <a:rPr lang="en-US" dirty="0"/>
                        <a:t>Persists with four gill slits</a:t>
                      </a:r>
                      <a:endParaRPr lang="en-IN" dirty="0"/>
                    </a:p>
                  </a:txBody>
                  <a:tcPr/>
                </a:tc>
                <a:extLst>
                  <a:ext uri="{0D108BD9-81ED-4DB2-BD59-A6C34878D82A}">
                    <a16:rowId xmlns:a16="http://schemas.microsoft.com/office/drawing/2014/main" val="3283157866"/>
                  </a:ext>
                </a:extLst>
              </a:tr>
              <a:tr h="370840">
                <a:tc>
                  <a:txBody>
                    <a:bodyPr/>
                    <a:lstStyle/>
                    <a:p>
                      <a:r>
                        <a:rPr lang="en-US" dirty="0"/>
                        <a:t>Head</a:t>
                      </a:r>
                      <a:endParaRPr lang="en-IN" dirty="0"/>
                    </a:p>
                  </a:txBody>
                  <a:tcPr/>
                </a:tc>
                <a:tc>
                  <a:txBody>
                    <a:bodyPr/>
                    <a:lstStyle/>
                    <a:p>
                      <a:r>
                        <a:rPr lang="en-US" dirty="0"/>
                        <a:t>Proportionate with the developing trunk</a:t>
                      </a:r>
                      <a:endParaRPr lang="en-IN" dirty="0"/>
                    </a:p>
                  </a:txBody>
                  <a:tcPr/>
                </a:tc>
                <a:tc>
                  <a:txBody>
                    <a:bodyPr/>
                    <a:lstStyle/>
                    <a:p>
                      <a:r>
                        <a:rPr lang="en-IN" dirty="0"/>
                        <a:t>Comparatively large</a:t>
                      </a:r>
                    </a:p>
                  </a:txBody>
                  <a:tcPr/>
                </a:tc>
                <a:extLst>
                  <a:ext uri="{0D108BD9-81ED-4DB2-BD59-A6C34878D82A}">
                    <a16:rowId xmlns:a16="http://schemas.microsoft.com/office/drawing/2014/main" val="839963741"/>
                  </a:ext>
                </a:extLst>
              </a:tr>
              <a:tr h="370840">
                <a:tc>
                  <a:txBody>
                    <a:bodyPr/>
                    <a:lstStyle/>
                    <a:p>
                      <a:r>
                        <a:rPr lang="en-US" dirty="0"/>
                        <a:t>Eyes</a:t>
                      </a:r>
                      <a:endParaRPr lang="en-IN" dirty="0"/>
                    </a:p>
                  </a:txBody>
                  <a:tcPr/>
                </a:tc>
                <a:tc>
                  <a:txBody>
                    <a:bodyPr/>
                    <a:lstStyle/>
                    <a:p>
                      <a:r>
                        <a:rPr lang="en-US" dirty="0"/>
                        <a:t>Prominent</a:t>
                      </a:r>
                      <a:endParaRPr lang="en-IN" dirty="0"/>
                    </a:p>
                  </a:txBody>
                  <a:tcPr/>
                </a:tc>
                <a:tc>
                  <a:txBody>
                    <a:bodyPr/>
                    <a:lstStyle/>
                    <a:p>
                      <a:r>
                        <a:rPr lang="en-US" dirty="0"/>
                        <a:t>Weakly developed</a:t>
                      </a:r>
                      <a:endParaRPr lang="en-IN" dirty="0"/>
                    </a:p>
                  </a:txBody>
                  <a:tcPr/>
                </a:tc>
                <a:extLst>
                  <a:ext uri="{0D108BD9-81ED-4DB2-BD59-A6C34878D82A}">
                    <a16:rowId xmlns:a16="http://schemas.microsoft.com/office/drawing/2014/main" val="1777444785"/>
                  </a:ext>
                </a:extLst>
              </a:tr>
              <a:tr h="370840">
                <a:tc>
                  <a:txBody>
                    <a:bodyPr/>
                    <a:lstStyle/>
                    <a:p>
                      <a:r>
                        <a:rPr lang="en-US" dirty="0"/>
                        <a:t>Limbs</a:t>
                      </a:r>
                      <a:endParaRPr lang="en-IN" dirty="0"/>
                    </a:p>
                  </a:txBody>
                  <a:tcPr/>
                </a:tc>
                <a:tc>
                  <a:txBody>
                    <a:bodyPr/>
                    <a:lstStyle/>
                    <a:p>
                      <a:r>
                        <a:rPr lang="en-US" dirty="0"/>
                        <a:t>Moderately developed</a:t>
                      </a:r>
                      <a:endParaRPr lang="en-IN" dirty="0"/>
                    </a:p>
                  </a:txBody>
                  <a:tcPr/>
                </a:tc>
                <a:tc>
                  <a:txBody>
                    <a:bodyPr/>
                    <a:lstStyle/>
                    <a:p>
                      <a:r>
                        <a:rPr lang="en-US" dirty="0"/>
                        <a:t>Feeble in nature</a:t>
                      </a:r>
                      <a:endParaRPr lang="en-IN" dirty="0"/>
                    </a:p>
                  </a:txBody>
                  <a:tcPr/>
                </a:tc>
                <a:extLst>
                  <a:ext uri="{0D108BD9-81ED-4DB2-BD59-A6C34878D82A}">
                    <a16:rowId xmlns:a16="http://schemas.microsoft.com/office/drawing/2014/main" val="1724717240"/>
                  </a:ext>
                </a:extLst>
              </a:tr>
              <a:tr h="370840">
                <a:tc>
                  <a:txBody>
                    <a:bodyPr/>
                    <a:lstStyle/>
                    <a:p>
                      <a:r>
                        <a:rPr lang="en-US" dirty="0"/>
                        <a:t>Lateral line sense organ</a:t>
                      </a:r>
                      <a:endParaRPr lang="en-IN" dirty="0"/>
                    </a:p>
                  </a:txBody>
                  <a:tcPr/>
                </a:tc>
                <a:tc>
                  <a:txBody>
                    <a:bodyPr/>
                    <a:lstStyle/>
                    <a:p>
                      <a:r>
                        <a:rPr lang="en-US" dirty="0"/>
                        <a:t>Disappears</a:t>
                      </a:r>
                      <a:endParaRPr lang="en-IN" dirty="0"/>
                    </a:p>
                  </a:txBody>
                  <a:tcPr/>
                </a:tc>
                <a:tc>
                  <a:txBody>
                    <a:bodyPr/>
                    <a:lstStyle/>
                    <a:p>
                      <a:r>
                        <a:rPr lang="en-US" dirty="0"/>
                        <a:t>Persists</a:t>
                      </a:r>
                      <a:endParaRPr lang="en-IN" dirty="0"/>
                    </a:p>
                  </a:txBody>
                  <a:tcPr/>
                </a:tc>
                <a:extLst>
                  <a:ext uri="{0D108BD9-81ED-4DB2-BD59-A6C34878D82A}">
                    <a16:rowId xmlns:a16="http://schemas.microsoft.com/office/drawing/2014/main" val="3929659005"/>
                  </a:ext>
                </a:extLst>
              </a:tr>
              <a:tr h="370840">
                <a:tc>
                  <a:txBody>
                    <a:bodyPr/>
                    <a:lstStyle/>
                    <a:p>
                      <a:r>
                        <a:rPr lang="en-US" dirty="0"/>
                        <a:t>Vertebrae</a:t>
                      </a:r>
                      <a:endParaRPr lang="en-IN" dirty="0"/>
                    </a:p>
                  </a:txBody>
                  <a:tcPr/>
                </a:tc>
                <a:tc>
                  <a:txBody>
                    <a:bodyPr/>
                    <a:lstStyle/>
                    <a:p>
                      <a:r>
                        <a:rPr lang="en-US" dirty="0" err="1"/>
                        <a:t>Procoelous</a:t>
                      </a:r>
                      <a:endParaRPr lang="en-IN" dirty="0"/>
                    </a:p>
                  </a:txBody>
                  <a:tcPr/>
                </a:tc>
                <a:tc>
                  <a:txBody>
                    <a:bodyPr/>
                    <a:lstStyle/>
                    <a:p>
                      <a:r>
                        <a:rPr lang="en-US" dirty="0"/>
                        <a:t>Amphicoelous</a:t>
                      </a:r>
                      <a:endParaRPr lang="en-IN" dirty="0"/>
                    </a:p>
                  </a:txBody>
                  <a:tcPr/>
                </a:tc>
                <a:extLst>
                  <a:ext uri="{0D108BD9-81ED-4DB2-BD59-A6C34878D82A}">
                    <a16:rowId xmlns:a16="http://schemas.microsoft.com/office/drawing/2014/main" val="930407937"/>
                  </a:ext>
                </a:extLst>
              </a:tr>
              <a:tr h="370840">
                <a:tc>
                  <a:txBody>
                    <a:bodyPr/>
                    <a:lstStyle/>
                    <a:p>
                      <a:r>
                        <a:rPr lang="en-US" dirty="0"/>
                        <a:t>Heart</a:t>
                      </a:r>
                      <a:endParaRPr lang="en-IN" dirty="0"/>
                    </a:p>
                  </a:txBody>
                  <a:tcPr/>
                </a:tc>
                <a:tc>
                  <a:txBody>
                    <a:bodyPr/>
                    <a:lstStyle/>
                    <a:p>
                      <a:r>
                        <a:rPr lang="en-US" dirty="0"/>
                        <a:t>Symmetrical</a:t>
                      </a:r>
                      <a:endParaRPr lang="en-IN" dirty="0"/>
                    </a:p>
                  </a:txBody>
                  <a:tcPr/>
                </a:tc>
                <a:tc>
                  <a:txBody>
                    <a:bodyPr/>
                    <a:lstStyle/>
                    <a:p>
                      <a:r>
                        <a:rPr lang="en-US" dirty="0"/>
                        <a:t>Asymmetrical</a:t>
                      </a:r>
                      <a:endParaRPr lang="en-IN" dirty="0"/>
                    </a:p>
                  </a:txBody>
                  <a:tcPr/>
                </a:tc>
                <a:extLst>
                  <a:ext uri="{0D108BD9-81ED-4DB2-BD59-A6C34878D82A}">
                    <a16:rowId xmlns:a16="http://schemas.microsoft.com/office/drawing/2014/main" val="31609704"/>
                  </a:ext>
                </a:extLst>
              </a:tr>
            </a:tbl>
          </a:graphicData>
        </a:graphic>
      </p:graphicFrame>
    </p:spTree>
    <p:extLst>
      <p:ext uri="{BB962C8B-B14F-4D97-AF65-F5344CB8AC3E}">
        <p14:creationId xmlns:p14="http://schemas.microsoft.com/office/powerpoint/2010/main" val="4131190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0083E-FE97-858F-011A-D30AF880A579}"/>
              </a:ext>
            </a:extLst>
          </p:cNvPr>
          <p:cNvSpPr>
            <a:spLocks noGrp="1"/>
          </p:cNvSpPr>
          <p:nvPr>
            <p:ph type="title"/>
          </p:nvPr>
        </p:nvSpPr>
        <p:spPr>
          <a:xfrm>
            <a:off x="838200" y="365126"/>
            <a:ext cx="10515600" cy="801202"/>
          </a:xfrm>
        </p:spPr>
        <p:txBody>
          <a:bodyPr>
            <a:normAutofit/>
          </a:bodyPr>
          <a:lstStyle/>
          <a:p>
            <a:pPr algn="ctr"/>
            <a:r>
              <a:rPr lang="en-US" sz="4000" dirty="0">
                <a:solidFill>
                  <a:srgbClr val="FF0000"/>
                </a:solidFill>
              </a:rPr>
              <a:t>Hormonal Regulation of Neoteny</a:t>
            </a:r>
            <a:endParaRPr lang="en-IN" sz="4000" dirty="0">
              <a:solidFill>
                <a:srgbClr val="FF0000"/>
              </a:solidFill>
            </a:endParaRPr>
          </a:p>
        </p:txBody>
      </p:sp>
      <p:sp>
        <p:nvSpPr>
          <p:cNvPr id="3" name="Content Placeholder 2">
            <a:extLst>
              <a:ext uri="{FF2B5EF4-FFF2-40B4-BE49-F238E27FC236}">
                <a16:creationId xmlns:a16="http://schemas.microsoft.com/office/drawing/2014/main" id="{192884DD-4C01-CD6A-8C8C-DC3282B20AF1}"/>
              </a:ext>
            </a:extLst>
          </p:cNvPr>
          <p:cNvSpPr>
            <a:spLocks noGrp="1"/>
          </p:cNvSpPr>
          <p:nvPr>
            <p:ph idx="1"/>
          </p:nvPr>
        </p:nvSpPr>
        <p:spPr/>
        <p:txBody>
          <a:bodyPr/>
          <a:lstStyle/>
          <a:p>
            <a:pPr algn="just"/>
            <a:r>
              <a:rPr lang="en-US" dirty="0"/>
              <a:t> Failure of metamorphosis in the Axolotl is due to the inability of the thyroid to secrete thyroxine. </a:t>
            </a:r>
          </a:p>
          <a:p>
            <a:pPr marL="0" indent="0" algn="just">
              <a:buNone/>
            </a:pPr>
            <a:r>
              <a:rPr lang="en-US" dirty="0"/>
              <a:t>• The thyroids are sensitive to the thyroid stimulating hormone (TSH), but the evidence suggests that the neoteny is due to a low level of thyrotropin releasing hormone (TRH) from hypothalamus, probably due to a combination of genetic predisposition with environmental factors. </a:t>
            </a:r>
            <a:endParaRPr lang="en-IN" dirty="0"/>
          </a:p>
        </p:txBody>
      </p:sp>
    </p:spTree>
    <p:extLst>
      <p:ext uri="{BB962C8B-B14F-4D97-AF65-F5344CB8AC3E}">
        <p14:creationId xmlns:p14="http://schemas.microsoft.com/office/powerpoint/2010/main" val="674831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0A97-98EE-FACF-9C82-E127B684252B}"/>
              </a:ext>
            </a:extLst>
          </p:cNvPr>
          <p:cNvSpPr>
            <a:spLocks noGrp="1"/>
          </p:cNvSpPr>
          <p:nvPr>
            <p:ph type="title"/>
          </p:nvPr>
        </p:nvSpPr>
        <p:spPr>
          <a:xfrm>
            <a:off x="838200" y="365125"/>
            <a:ext cx="10515600" cy="577267"/>
          </a:xfrm>
        </p:spPr>
        <p:txBody>
          <a:bodyPr>
            <a:normAutofit/>
          </a:bodyPr>
          <a:lstStyle/>
          <a:p>
            <a:pPr algn="ctr"/>
            <a:r>
              <a:rPr lang="en-US" sz="3200" dirty="0">
                <a:solidFill>
                  <a:srgbClr val="FF0000"/>
                </a:solidFill>
              </a:rPr>
              <a:t>INTRINSIC AND EXTRINSIC FACTORS INVOLVED IN NEOTENY</a:t>
            </a:r>
            <a:endParaRPr lang="en-IN" sz="3200" dirty="0">
              <a:solidFill>
                <a:srgbClr val="FF0000"/>
              </a:solidFill>
            </a:endParaRPr>
          </a:p>
        </p:txBody>
      </p:sp>
      <p:sp>
        <p:nvSpPr>
          <p:cNvPr id="3" name="Content Placeholder 2">
            <a:extLst>
              <a:ext uri="{FF2B5EF4-FFF2-40B4-BE49-F238E27FC236}">
                <a16:creationId xmlns:a16="http://schemas.microsoft.com/office/drawing/2014/main" id="{1F304450-FA4A-E611-652C-44C10E0C2B2A}"/>
              </a:ext>
            </a:extLst>
          </p:cNvPr>
          <p:cNvSpPr>
            <a:spLocks noGrp="1"/>
          </p:cNvSpPr>
          <p:nvPr>
            <p:ph idx="1"/>
          </p:nvPr>
        </p:nvSpPr>
        <p:spPr>
          <a:xfrm>
            <a:off x="838200" y="1175657"/>
            <a:ext cx="10515600" cy="5001306"/>
          </a:xfrm>
        </p:spPr>
        <p:txBody>
          <a:bodyPr/>
          <a:lstStyle/>
          <a:p>
            <a:pPr algn="just"/>
            <a:r>
              <a:rPr lang="en-US" dirty="0">
                <a:solidFill>
                  <a:srgbClr val="0070C0"/>
                </a:solidFill>
              </a:rPr>
              <a:t>EXTRINSIC FACTORS </a:t>
            </a:r>
            <a:r>
              <a:rPr lang="en-US" dirty="0"/>
              <a:t>• Abundant food materials and other favorable requisites for larval and aquatic life is the cause of Neoteny. • Deep and cold water inhibit the production of thyroxine hormone which retards metamorphosis. • Larval tissues loose sensitivity to thyroxine as temperature drops. • Inadequate iodine content of water. • Retardation of metamorphosis is due to the saline nature of water. </a:t>
            </a:r>
          </a:p>
          <a:p>
            <a:pPr algn="just"/>
            <a:r>
              <a:rPr lang="en-IN" dirty="0">
                <a:solidFill>
                  <a:srgbClr val="0070C0"/>
                </a:solidFill>
              </a:rPr>
              <a:t>INTRINSIC FACTORS </a:t>
            </a:r>
            <a:r>
              <a:rPr lang="en-IN" dirty="0"/>
              <a:t>• Calcium ion concentration inhibits metamorphosis in Axolotl larva and therefore </a:t>
            </a:r>
            <a:r>
              <a:rPr lang="en-IN" dirty="0" err="1"/>
              <a:t>favors</a:t>
            </a:r>
            <a:r>
              <a:rPr lang="en-IN" dirty="0"/>
              <a:t> neoteny. • Different threshold values of thyroxine- The timing of metamorphic events is controlled by thyroxine concentration. • Insulin hormones inhibit metamorphosis. • Prolactin acts as an inhibitor of metamorphosis. </a:t>
            </a:r>
          </a:p>
        </p:txBody>
      </p:sp>
    </p:spTree>
    <p:extLst>
      <p:ext uri="{BB962C8B-B14F-4D97-AF65-F5344CB8AC3E}">
        <p14:creationId xmlns:p14="http://schemas.microsoft.com/office/powerpoint/2010/main" val="3114675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B662-B0E6-5EA3-7B5A-2B11D09B7DAC}"/>
              </a:ext>
            </a:extLst>
          </p:cNvPr>
          <p:cNvSpPr>
            <a:spLocks noGrp="1"/>
          </p:cNvSpPr>
          <p:nvPr>
            <p:ph type="title"/>
          </p:nvPr>
        </p:nvSpPr>
        <p:spPr>
          <a:xfrm>
            <a:off x="838200" y="365126"/>
            <a:ext cx="10515600" cy="661242"/>
          </a:xfrm>
        </p:spPr>
        <p:txBody>
          <a:bodyPr>
            <a:normAutofit/>
          </a:bodyPr>
          <a:lstStyle/>
          <a:p>
            <a:pPr algn="ctr"/>
            <a:r>
              <a:rPr lang="en-IN" sz="4000" dirty="0">
                <a:solidFill>
                  <a:srgbClr val="FF0000"/>
                </a:solidFill>
              </a:rPr>
              <a:t>ENVIRONMENTAL INFLUENCE ON NEOTENY</a:t>
            </a:r>
          </a:p>
        </p:txBody>
      </p:sp>
      <p:sp>
        <p:nvSpPr>
          <p:cNvPr id="3" name="Content Placeholder 2">
            <a:extLst>
              <a:ext uri="{FF2B5EF4-FFF2-40B4-BE49-F238E27FC236}">
                <a16:creationId xmlns:a16="http://schemas.microsoft.com/office/drawing/2014/main" id="{EB803DEA-FBF3-1E41-53B7-1C6637D93925}"/>
              </a:ext>
            </a:extLst>
          </p:cNvPr>
          <p:cNvSpPr>
            <a:spLocks noGrp="1"/>
          </p:cNvSpPr>
          <p:nvPr>
            <p:ph idx="1"/>
          </p:nvPr>
        </p:nvSpPr>
        <p:spPr>
          <a:xfrm>
            <a:off x="838200" y="1156996"/>
            <a:ext cx="10515600" cy="5019967"/>
          </a:xfrm>
        </p:spPr>
        <p:txBody>
          <a:bodyPr/>
          <a:lstStyle/>
          <a:p>
            <a:pPr algn="just"/>
            <a:r>
              <a:rPr lang="en-US" dirty="0"/>
              <a:t> In lowland populations of the northwestern salamander, </a:t>
            </a:r>
            <a:r>
              <a:rPr lang="en-US" i="1" dirty="0"/>
              <a:t>Ambystoma gracile</a:t>
            </a:r>
            <a:r>
              <a:rPr lang="en-US" dirty="0"/>
              <a:t>, individuals remain aquatic for several years and then metamorphose into sexually mature terrestrial adults that breed. </a:t>
            </a:r>
          </a:p>
          <a:p>
            <a:pPr algn="just"/>
            <a:r>
              <a:rPr lang="en-US" dirty="0"/>
              <a:t> In high montane populations of this same species, many individuals stop short of metamorphosis. Their larval forms become sexually mature and breed. </a:t>
            </a:r>
          </a:p>
          <a:p>
            <a:pPr algn="just"/>
            <a:r>
              <a:rPr lang="en-US" dirty="0">
                <a:solidFill>
                  <a:srgbClr val="0070C0"/>
                </a:solidFill>
              </a:rPr>
              <a:t>Note: For these montane individuals, forgoing metamorphosis means that they avoid becoming a terrestrial form exposed to harsh alpine winters. By remaining larval, they retain their aquatic lifestyle in which they can safely over winter in the unfrozen depths of ponds.</a:t>
            </a:r>
            <a:endParaRPr lang="en-IN" dirty="0">
              <a:solidFill>
                <a:srgbClr val="0070C0"/>
              </a:solidFill>
            </a:endParaRPr>
          </a:p>
        </p:txBody>
      </p:sp>
    </p:spTree>
    <p:extLst>
      <p:ext uri="{BB962C8B-B14F-4D97-AF65-F5344CB8AC3E}">
        <p14:creationId xmlns:p14="http://schemas.microsoft.com/office/powerpoint/2010/main" val="57145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E008-BC98-798D-905D-9BA6D0F0DC7D}"/>
              </a:ext>
            </a:extLst>
          </p:cNvPr>
          <p:cNvSpPr>
            <a:spLocks noGrp="1"/>
          </p:cNvSpPr>
          <p:nvPr>
            <p:ph type="title"/>
          </p:nvPr>
        </p:nvSpPr>
        <p:spPr>
          <a:xfrm>
            <a:off x="838200" y="365126"/>
            <a:ext cx="10515600" cy="595928"/>
          </a:xfrm>
        </p:spPr>
        <p:txBody>
          <a:bodyPr>
            <a:normAutofit fontScale="90000"/>
          </a:bodyPr>
          <a:lstStyle/>
          <a:p>
            <a:pPr algn="ctr"/>
            <a:r>
              <a:rPr lang="en-US" dirty="0">
                <a:solidFill>
                  <a:srgbClr val="FF0000"/>
                </a:solidFill>
              </a:rPr>
              <a:t>Parental Care in Amphibia</a:t>
            </a:r>
            <a:endParaRPr lang="en-IN" dirty="0">
              <a:solidFill>
                <a:srgbClr val="FF0000"/>
              </a:solidFill>
            </a:endParaRPr>
          </a:p>
        </p:txBody>
      </p:sp>
      <p:sp>
        <p:nvSpPr>
          <p:cNvPr id="3" name="Content Placeholder 2">
            <a:extLst>
              <a:ext uri="{FF2B5EF4-FFF2-40B4-BE49-F238E27FC236}">
                <a16:creationId xmlns:a16="http://schemas.microsoft.com/office/drawing/2014/main" id="{13E99C56-46A8-D594-1EE8-5F322AA8AB2E}"/>
              </a:ext>
            </a:extLst>
          </p:cNvPr>
          <p:cNvSpPr>
            <a:spLocks noGrp="1"/>
          </p:cNvSpPr>
          <p:nvPr>
            <p:ph idx="1"/>
          </p:nvPr>
        </p:nvSpPr>
        <p:spPr>
          <a:xfrm>
            <a:off x="838200" y="1259633"/>
            <a:ext cx="10515600" cy="4917330"/>
          </a:xfrm>
        </p:spPr>
        <p:txBody>
          <a:bodyPr/>
          <a:lstStyle/>
          <a:p>
            <a:pPr algn="just"/>
            <a:r>
              <a:rPr lang="en-US" dirty="0"/>
              <a:t>Six modes of parental care are recognized: egg attendance, egg transport, tadpole attendance, tadpole transport, tadpole feeding, and internal gestation in the oviduct. Whereas egg attendance and internal gestation in the oviduct are the only modes of parental care known for caecilians and salamanders, anurans display all six modes. Although parental care is widely distributed phylogenetically within the Amphibia, the percentage of species providing care is low. Postoviposition parental care has been documented in only about 5% of caecilians, 18% of salamanders, and 6% of anurans. Internal gestation in the oviduct probably occurs in about 75% of all caecilians, in 4 species of salamanders, and in 5 species of anurans. </a:t>
            </a:r>
            <a:endParaRPr lang="en-IN" dirty="0"/>
          </a:p>
        </p:txBody>
      </p:sp>
    </p:spTree>
    <p:extLst>
      <p:ext uri="{BB962C8B-B14F-4D97-AF65-F5344CB8AC3E}">
        <p14:creationId xmlns:p14="http://schemas.microsoft.com/office/powerpoint/2010/main" val="237846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766B-A01C-CFD4-C56B-7072621569B9}"/>
              </a:ext>
            </a:extLst>
          </p:cNvPr>
          <p:cNvSpPr>
            <a:spLocks noGrp="1"/>
          </p:cNvSpPr>
          <p:nvPr>
            <p:ph type="title"/>
          </p:nvPr>
        </p:nvSpPr>
        <p:spPr>
          <a:xfrm>
            <a:off x="838200" y="365126"/>
            <a:ext cx="10515600" cy="661242"/>
          </a:xfrm>
        </p:spPr>
        <p:txBody>
          <a:bodyPr>
            <a:normAutofit/>
          </a:bodyPr>
          <a:lstStyle/>
          <a:p>
            <a:pPr algn="ctr"/>
            <a:r>
              <a:rPr lang="en-US" sz="4000" dirty="0">
                <a:solidFill>
                  <a:srgbClr val="FF0000"/>
                </a:solidFill>
              </a:rPr>
              <a:t>Protection of Nest, Nurseries or Shelters</a:t>
            </a:r>
            <a:endParaRPr lang="en-IN" sz="4000" dirty="0">
              <a:solidFill>
                <a:srgbClr val="FF0000"/>
              </a:solidFill>
            </a:endParaRPr>
          </a:p>
        </p:txBody>
      </p:sp>
      <p:sp>
        <p:nvSpPr>
          <p:cNvPr id="3" name="Content Placeholder 2">
            <a:extLst>
              <a:ext uri="{FF2B5EF4-FFF2-40B4-BE49-F238E27FC236}">
                <a16:creationId xmlns:a16="http://schemas.microsoft.com/office/drawing/2014/main" id="{9552DB06-EBF9-0E60-8596-9A9123CF8366}"/>
              </a:ext>
            </a:extLst>
          </p:cNvPr>
          <p:cNvSpPr>
            <a:spLocks noGrp="1"/>
          </p:cNvSpPr>
          <p:nvPr>
            <p:ph idx="1"/>
          </p:nvPr>
        </p:nvSpPr>
        <p:spPr>
          <a:xfrm>
            <a:off x="838200" y="1296955"/>
            <a:ext cx="10515600" cy="4880008"/>
          </a:xfrm>
        </p:spPr>
        <p:txBody>
          <a:bodyPr>
            <a:normAutofit lnSpcReduction="10000"/>
          </a:bodyPr>
          <a:lstStyle/>
          <a:p>
            <a:pPr algn="just"/>
            <a:r>
              <a:rPr lang="en-US" b="1" dirty="0">
                <a:solidFill>
                  <a:srgbClr val="00B0F0"/>
                </a:solidFill>
              </a:rPr>
              <a:t>Selection of Site</a:t>
            </a:r>
            <a:r>
              <a:rPr lang="en-US" dirty="0"/>
              <a:t>: Care of the eggs is restricted to the selection of site in certain frogs and toads. In </a:t>
            </a:r>
            <a:r>
              <a:rPr lang="en-US" i="1" dirty="0">
                <a:solidFill>
                  <a:srgbClr val="00B0F0"/>
                </a:solidFill>
              </a:rPr>
              <a:t>Rhacophorus schlegli </a:t>
            </a:r>
            <a:r>
              <a:rPr lang="en-US" dirty="0"/>
              <a:t>of Japan, the eggs are laid in a hole on muddy bank of river or pond. The eggs are covered by foamy mucus to prevent desiccation . The eggs are washed out into the water of the river or ponds by the rain and development starts there. </a:t>
            </a:r>
          </a:p>
          <a:p>
            <a:pPr algn="just"/>
            <a:r>
              <a:rPr lang="en-US" dirty="0"/>
              <a:t>In </a:t>
            </a:r>
            <a:r>
              <a:rPr lang="en-US" i="1" dirty="0">
                <a:solidFill>
                  <a:srgbClr val="00B0F0"/>
                </a:solidFill>
              </a:rPr>
              <a:t>Gyrinophilus</a:t>
            </a:r>
            <a:r>
              <a:rPr lang="en-US" dirty="0"/>
              <a:t>, the eggs are laid under the stones in stream. The eggs are then taken up on any part of the body and a secretion prevents growing of fungi over them. Eggs are laid on the under surface of leaves hanging above water in </a:t>
            </a:r>
            <a:r>
              <a:rPr lang="en-US" i="1" dirty="0">
                <a:solidFill>
                  <a:srgbClr val="00B0F0"/>
                </a:solidFill>
              </a:rPr>
              <a:t>Hylodes</a:t>
            </a:r>
            <a:r>
              <a:rPr lang="en-US" dirty="0"/>
              <a:t>. In </a:t>
            </a:r>
            <a:r>
              <a:rPr lang="en-US" i="1" dirty="0">
                <a:solidFill>
                  <a:srgbClr val="00B0F0"/>
                </a:solidFill>
              </a:rPr>
              <a:t>Triton</a:t>
            </a:r>
            <a:r>
              <a:rPr lang="en-US" dirty="0"/>
              <a:t> and </a:t>
            </a:r>
            <a:r>
              <a:rPr lang="en-US" i="1" dirty="0">
                <a:solidFill>
                  <a:srgbClr val="00B0F0"/>
                </a:solidFill>
              </a:rPr>
              <a:t>Leptodactylus</a:t>
            </a:r>
            <a:r>
              <a:rPr lang="en-US" dirty="0"/>
              <a:t> the eggs are laid under the surface of leaves near the vicinity of water. In </a:t>
            </a:r>
            <a:r>
              <a:rPr lang="en-US" i="1" dirty="0">
                <a:solidFill>
                  <a:srgbClr val="00B0F0"/>
                </a:solidFill>
              </a:rPr>
              <a:t>Triton</a:t>
            </a:r>
            <a:r>
              <a:rPr lang="en-US" dirty="0"/>
              <a:t>, the eggs may be fixed with the aquatic weeds by glues. </a:t>
            </a:r>
            <a:r>
              <a:rPr lang="en-US" i="1" dirty="0">
                <a:solidFill>
                  <a:srgbClr val="00B0F0"/>
                </a:solidFill>
              </a:rPr>
              <a:t>Rhacophorus malabaricus </a:t>
            </a:r>
            <a:r>
              <a:rPr lang="en-US" dirty="0"/>
              <a:t>deposits their spawn on trees.</a:t>
            </a:r>
            <a:endParaRPr lang="en-IN" dirty="0"/>
          </a:p>
        </p:txBody>
      </p:sp>
    </p:spTree>
    <p:extLst>
      <p:ext uri="{BB962C8B-B14F-4D97-AF65-F5344CB8AC3E}">
        <p14:creationId xmlns:p14="http://schemas.microsoft.com/office/powerpoint/2010/main" val="85894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4F79-01F3-2B64-3FC6-C81D39F85B51}"/>
              </a:ext>
            </a:extLst>
          </p:cNvPr>
          <p:cNvSpPr>
            <a:spLocks noGrp="1"/>
          </p:cNvSpPr>
          <p:nvPr>
            <p:ph type="title"/>
          </p:nvPr>
        </p:nvSpPr>
        <p:spPr>
          <a:xfrm>
            <a:off x="838200" y="365125"/>
            <a:ext cx="10515600" cy="913169"/>
          </a:xfrm>
        </p:spPr>
        <p:txBody>
          <a:bodyPr/>
          <a:lstStyle/>
          <a:p>
            <a:pPr algn="ctr"/>
            <a:r>
              <a:rPr lang="en-US" dirty="0">
                <a:solidFill>
                  <a:srgbClr val="FF0000"/>
                </a:solidFill>
              </a:rPr>
              <a:t>Mud Nest of </a:t>
            </a:r>
            <a:r>
              <a:rPr lang="en-US" i="1" dirty="0">
                <a:solidFill>
                  <a:srgbClr val="FF0000"/>
                </a:solidFill>
              </a:rPr>
              <a:t>Rheobatrachus</a:t>
            </a:r>
            <a:endParaRPr lang="en-IN" i="1" dirty="0">
              <a:solidFill>
                <a:srgbClr val="FF0000"/>
              </a:solidFill>
            </a:endParaRPr>
          </a:p>
        </p:txBody>
      </p:sp>
      <p:pic>
        <p:nvPicPr>
          <p:cNvPr id="4" name="Content Placeholder 3">
            <a:extLst>
              <a:ext uri="{FF2B5EF4-FFF2-40B4-BE49-F238E27FC236}">
                <a16:creationId xmlns:a16="http://schemas.microsoft.com/office/drawing/2014/main" id="{6551CEFC-6C2C-5D12-FAC2-CF9F000092D6}"/>
              </a:ext>
            </a:extLst>
          </p:cNvPr>
          <p:cNvPicPr>
            <a:picLocks noGrp="1" noChangeAspect="1"/>
          </p:cNvPicPr>
          <p:nvPr>
            <p:ph idx="1"/>
          </p:nvPr>
        </p:nvPicPr>
        <p:blipFill>
          <a:blip r:embed="rId2"/>
          <a:stretch>
            <a:fillRect/>
          </a:stretch>
        </p:blipFill>
        <p:spPr>
          <a:xfrm>
            <a:off x="2164702" y="2183362"/>
            <a:ext cx="8183444" cy="3603579"/>
          </a:xfrm>
          <a:prstGeom prst="rect">
            <a:avLst/>
          </a:prstGeom>
        </p:spPr>
      </p:pic>
    </p:spTree>
    <p:extLst>
      <p:ext uri="{BB962C8B-B14F-4D97-AF65-F5344CB8AC3E}">
        <p14:creationId xmlns:p14="http://schemas.microsoft.com/office/powerpoint/2010/main" val="979073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F49B-8248-F690-72F4-AEF24CA1C123}"/>
              </a:ext>
            </a:extLst>
          </p:cNvPr>
          <p:cNvSpPr>
            <a:spLocks noGrp="1"/>
          </p:cNvSpPr>
          <p:nvPr>
            <p:ph type="title"/>
          </p:nvPr>
        </p:nvSpPr>
        <p:spPr/>
        <p:txBody>
          <a:bodyPr>
            <a:normAutofit/>
          </a:bodyPr>
          <a:lstStyle/>
          <a:p>
            <a:pPr algn="ctr"/>
            <a:r>
              <a:rPr lang="en-US" sz="4000" dirty="0">
                <a:solidFill>
                  <a:srgbClr val="FF0000"/>
                </a:solidFill>
              </a:rPr>
              <a:t>Glued Eggs of </a:t>
            </a:r>
            <a:r>
              <a:rPr lang="en-US" sz="4000" i="1" dirty="0">
                <a:solidFill>
                  <a:srgbClr val="FF0000"/>
                </a:solidFill>
              </a:rPr>
              <a:t>Rhacophorus</a:t>
            </a:r>
            <a:r>
              <a:rPr lang="en-US" sz="4000" dirty="0">
                <a:solidFill>
                  <a:srgbClr val="FF0000"/>
                </a:solidFill>
              </a:rPr>
              <a:t> to Leaves Overhanging Water</a:t>
            </a:r>
            <a:endParaRPr lang="en-IN" sz="4000" dirty="0">
              <a:solidFill>
                <a:srgbClr val="FF0000"/>
              </a:solidFill>
            </a:endParaRPr>
          </a:p>
        </p:txBody>
      </p:sp>
      <p:pic>
        <p:nvPicPr>
          <p:cNvPr id="4" name="Content Placeholder 3">
            <a:extLst>
              <a:ext uri="{FF2B5EF4-FFF2-40B4-BE49-F238E27FC236}">
                <a16:creationId xmlns:a16="http://schemas.microsoft.com/office/drawing/2014/main" id="{D3F2BBBF-133A-AB23-DB84-18CBFFE5867C}"/>
              </a:ext>
            </a:extLst>
          </p:cNvPr>
          <p:cNvPicPr>
            <a:picLocks noGrp="1" noChangeAspect="1"/>
          </p:cNvPicPr>
          <p:nvPr>
            <p:ph idx="1"/>
          </p:nvPr>
        </p:nvPicPr>
        <p:blipFill>
          <a:blip r:embed="rId2"/>
          <a:stretch>
            <a:fillRect/>
          </a:stretch>
        </p:blipFill>
        <p:spPr>
          <a:xfrm>
            <a:off x="2631233" y="1695650"/>
            <a:ext cx="6481681" cy="4313264"/>
          </a:xfrm>
          <a:prstGeom prst="rect">
            <a:avLst/>
          </a:prstGeom>
        </p:spPr>
      </p:pic>
    </p:spTree>
    <p:extLst>
      <p:ext uri="{BB962C8B-B14F-4D97-AF65-F5344CB8AC3E}">
        <p14:creationId xmlns:p14="http://schemas.microsoft.com/office/powerpoint/2010/main" val="347519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ABC73-8B23-0CAA-9882-B52027C9B430}"/>
              </a:ext>
            </a:extLst>
          </p:cNvPr>
          <p:cNvSpPr>
            <a:spLocks noGrp="1"/>
          </p:cNvSpPr>
          <p:nvPr>
            <p:ph type="title"/>
          </p:nvPr>
        </p:nvSpPr>
        <p:spPr>
          <a:xfrm>
            <a:off x="838200" y="365125"/>
            <a:ext cx="10515600" cy="577267"/>
          </a:xfrm>
        </p:spPr>
        <p:txBody>
          <a:bodyPr>
            <a:normAutofit fontScale="90000"/>
          </a:bodyPr>
          <a:lstStyle/>
          <a:p>
            <a:pPr algn="ctr"/>
            <a:r>
              <a:rPr lang="en-US" sz="4000" dirty="0">
                <a:solidFill>
                  <a:srgbClr val="FF0000"/>
                </a:solidFill>
              </a:rPr>
              <a:t>Communal Nests</a:t>
            </a:r>
            <a:endParaRPr lang="en-IN" sz="4000" dirty="0">
              <a:solidFill>
                <a:srgbClr val="FF0000"/>
              </a:solidFill>
            </a:endParaRPr>
          </a:p>
        </p:txBody>
      </p:sp>
      <p:sp>
        <p:nvSpPr>
          <p:cNvPr id="3" name="Content Placeholder 2">
            <a:extLst>
              <a:ext uri="{FF2B5EF4-FFF2-40B4-BE49-F238E27FC236}">
                <a16:creationId xmlns:a16="http://schemas.microsoft.com/office/drawing/2014/main" id="{16A74442-CB56-05EF-D2AF-D49B69DEF554}"/>
              </a:ext>
            </a:extLst>
          </p:cNvPr>
          <p:cNvSpPr>
            <a:spLocks noGrp="1"/>
          </p:cNvSpPr>
          <p:nvPr>
            <p:ph idx="1"/>
          </p:nvPr>
        </p:nvSpPr>
        <p:spPr>
          <a:xfrm>
            <a:off x="838200" y="1063690"/>
            <a:ext cx="10515600" cy="5346441"/>
          </a:xfrm>
        </p:spPr>
        <p:txBody>
          <a:bodyPr/>
          <a:lstStyle/>
          <a:p>
            <a:pPr algn="just"/>
            <a:r>
              <a:rPr lang="en-US" dirty="0"/>
              <a:t>The toad </a:t>
            </a:r>
            <a:r>
              <a:rPr lang="en-US" i="1" dirty="0">
                <a:solidFill>
                  <a:srgbClr val="00B0F0"/>
                </a:solidFill>
              </a:rPr>
              <a:t>Nectophrynoides malcolmi </a:t>
            </a:r>
            <a:r>
              <a:rPr lang="en-US" dirty="0"/>
              <a:t>prepare communal nests in which eggs are deposited by several females. The nest is guarded by a single male.</a:t>
            </a:r>
            <a:endParaRPr lang="en-IN" dirty="0"/>
          </a:p>
        </p:txBody>
      </p:sp>
    </p:spTree>
    <p:extLst>
      <p:ext uri="{BB962C8B-B14F-4D97-AF65-F5344CB8AC3E}">
        <p14:creationId xmlns:p14="http://schemas.microsoft.com/office/powerpoint/2010/main" val="943633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B3972-E249-C9D4-498B-800C1F0FAD6E}"/>
              </a:ext>
            </a:extLst>
          </p:cNvPr>
          <p:cNvSpPr>
            <a:spLocks noGrp="1"/>
          </p:cNvSpPr>
          <p:nvPr>
            <p:ph type="title"/>
          </p:nvPr>
        </p:nvSpPr>
        <p:spPr>
          <a:xfrm>
            <a:off x="838200" y="365125"/>
            <a:ext cx="10515600" cy="493291"/>
          </a:xfrm>
        </p:spPr>
        <p:txBody>
          <a:bodyPr>
            <a:normAutofit fontScale="90000"/>
          </a:bodyPr>
          <a:lstStyle/>
          <a:p>
            <a:pPr algn="ctr"/>
            <a:r>
              <a:rPr lang="en-US" sz="4000" dirty="0">
                <a:solidFill>
                  <a:srgbClr val="FF0000"/>
                </a:solidFill>
              </a:rPr>
              <a:t>Defending Eggs or Territories</a:t>
            </a:r>
            <a:endParaRPr lang="en-IN" sz="4000" dirty="0">
              <a:solidFill>
                <a:srgbClr val="FF0000"/>
              </a:solidFill>
            </a:endParaRPr>
          </a:p>
        </p:txBody>
      </p:sp>
      <p:sp>
        <p:nvSpPr>
          <p:cNvPr id="3" name="Content Placeholder 2">
            <a:extLst>
              <a:ext uri="{FF2B5EF4-FFF2-40B4-BE49-F238E27FC236}">
                <a16:creationId xmlns:a16="http://schemas.microsoft.com/office/drawing/2014/main" id="{CCA23AED-1849-9540-1A10-53DB466BFF8D}"/>
              </a:ext>
            </a:extLst>
          </p:cNvPr>
          <p:cNvSpPr>
            <a:spLocks noGrp="1"/>
          </p:cNvSpPr>
          <p:nvPr>
            <p:ph idx="1"/>
          </p:nvPr>
        </p:nvSpPr>
        <p:spPr>
          <a:xfrm>
            <a:off x="838200" y="1138335"/>
            <a:ext cx="10515600" cy="5038628"/>
          </a:xfrm>
        </p:spPr>
        <p:txBody>
          <a:bodyPr>
            <a:normAutofit lnSpcReduction="10000"/>
          </a:bodyPr>
          <a:lstStyle/>
          <a:p>
            <a:pPr algn="just"/>
            <a:r>
              <a:rPr lang="en-US" dirty="0"/>
              <a:t>In </a:t>
            </a:r>
            <a:r>
              <a:rPr lang="en-US" dirty="0" err="1"/>
              <a:t>Urodela</a:t>
            </a:r>
            <a:r>
              <a:rPr lang="en-US" dirty="0"/>
              <a:t>, males of </a:t>
            </a:r>
            <a:r>
              <a:rPr lang="en-US" i="1" dirty="0">
                <a:solidFill>
                  <a:srgbClr val="00B0F0"/>
                </a:solidFill>
              </a:rPr>
              <a:t>Cryptobranchus</a:t>
            </a:r>
            <a:r>
              <a:rPr lang="en-US" dirty="0"/>
              <a:t> and </a:t>
            </a:r>
            <a:r>
              <a:rPr lang="en-US" i="1" dirty="0">
                <a:solidFill>
                  <a:srgbClr val="00B0F0"/>
                </a:solidFill>
              </a:rPr>
              <a:t>Hynobius</a:t>
            </a:r>
            <a:r>
              <a:rPr lang="en-US" dirty="0"/>
              <a:t> drive away all enemies except ripe females of own species. In terrestrial plethodontid salamanders clutches are usually attended by females. They periodically rotates the eggs in order to increase aeration and to prevent adhesive malformation. Either sex of </a:t>
            </a:r>
            <a:r>
              <a:rPr lang="en-US" i="1" dirty="0">
                <a:solidFill>
                  <a:srgbClr val="00B0F0"/>
                </a:solidFill>
              </a:rPr>
              <a:t>Proteus anguinus </a:t>
            </a:r>
            <a:r>
              <a:rPr lang="en-US" dirty="0"/>
              <a:t>may attend the eggs. It waves its tail to direct water currents over the eggs for proper aeration.</a:t>
            </a:r>
          </a:p>
          <a:p>
            <a:pPr algn="just"/>
            <a:r>
              <a:rPr lang="en-US" dirty="0"/>
              <a:t>In Anura, males of green frog </a:t>
            </a:r>
            <a:r>
              <a:rPr lang="en-US" i="1" dirty="0">
                <a:solidFill>
                  <a:srgbClr val="00B0F0"/>
                </a:solidFill>
              </a:rPr>
              <a:t>Rana clamitans </a:t>
            </a:r>
            <a:r>
              <a:rPr lang="en-US" dirty="0"/>
              <a:t>maintain territories and attack small intruders to defend eggs. Males of nest building gladiator frog, </a:t>
            </a:r>
            <a:r>
              <a:rPr lang="en-US" i="1" dirty="0">
                <a:solidFill>
                  <a:srgbClr val="00B0F0"/>
                </a:solidFill>
              </a:rPr>
              <a:t>Hyla rosenbergi </a:t>
            </a:r>
            <a:r>
              <a:rPr lang="en-US" dirty="0"/>
              <a:t>are highly territorial and aggressive. Male of </a:t>
            </a:r>
            <a:r>
              <a:rPr lang="en-US" i="1" dirty="0">
                <a:solidFill>
                  <a:srgbClr val="00B0F0"/>
                </a:solidFill>
              </a:rPr>
              <a:t>Mantophryne robusta </a:t>
            </a:r>
            <a:r>
              <a:rPr lang="en-US" dirty="0"/>
              <a:t>sits over and holds with hands the elastic gelatinous envelope containing eggs. Some tree frogs sit besides or rest on top of hanging clutch. The terrestrial eggs of </a:t>
            </a:r>
            <a:r>
              <a:rPr lang="en-US" i="1" dirty="0">
                <a:solidFill>
                  <a:srgbClr val="00B0F0"/>
                </a:solidFill>
              </a:rPr>
              <a:t>Dendrobates auratus </a:t>
            </a:r>
            <a:r>
              <a:rPr lang="en-US" dirty="0"/>
              <a:t>are periodically moistened by males urinating on the clutch.</a:t>
            </a:r>
            <a:endParaRPr lang="en-IN" dirty="0"/>
          </a:p>
        </p:txBody>
      </p:sp>
    </p:spTree>
    <p:extLst>
      <p:ext uri="{BB962C8B-B14F-4D97-AF65-F5344CB8AC3E}">
        <p14:creationId xmlns:p14="http://schemas.microsoft.com/office/powerpoint/2010/main" val="3849118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CE7190-1B32-980D-77E2-7E45E58507AA}"/>
              </a:ext>
            </a:extLst>
          </p:cNvPr>
          <p:cNvPicPr>
            <a:picLocks noChangeAspect="1"/>
          </p:cNvPicPr>
          <p:nvPr/>
        </p:nvPicPr>
        <p:blipFill>
          <a:blip r:embed="rId2"/>
          <a:stretch>
            <a:fillRect/>
          </a:stretch>
        </p:blipFill>
        <p:spPr>
          <a:xfrm>
            <a:off x="2007117" y="1129003"/>
            <a:ext cx="7895775" cy="4441373"/>
          </a:xfrm>
          <a:prstGeom prst="rect">
            <a:avLst/>
          </a:prstGeom>
        </p:spPr>
      </p:pic>
    </p:spTree>
    <p:extLst>
      <p:ext uri="{BB962C8B-B14F-4D97-AF65-F5344CB8AC3E}">
        <p14:creationId xmlns:p14="http://schemas.microsoft.com/office/powerpoint/2010/main" val="2912285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2299</Words>
  <Application>Microsoft Office PowerPoint</Application>
  <PresentationFormat>Widescreen</PresentationFormat>
  <Paragraphs>94</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Bahnschrift SemiBold Condensed</vt:lpstr>
      <vt:lpstr>Calibri</vt:lpstr>
      <vt:lpstr>Calibri Light</vt:lpstr>
      <vt:lpstr>Google Sans</vt:lpstr>
      <vt:lpstr>Office Theme</vt:lpstr>
      <vt:lpstr>Parental Care, Neoteny &amp; Paedogenesis in Amphibia </vt:lpstr>
      <vt:lpstr>Parental Care</vt:lpstr>
      <vt:lpstr>Parental Care in Amphibia</vt:lpstr>
      <vt:lpstr>Protection of Nest, Nurseries or Shelters</vt:lpstr>
      <vt:lpstr>Mud Nest of Rheobatrachus</vt:lpstr>
      <vt:lpstr>Glued Eggs of Rhacophorus to Leaves Overhanging Water</vt:lpstr>
      <vt:lpstr>Communal Nests</vt:lpstr>
      <vt:lpstr>Defending Eggs or Territories</vt:lpstr>
      <vt:lpstr>PowerPoint Presentation</vt:lpstr>
      <vt:lpstr>Tree Frogs attending Nests</vt:lpstr>
      <vt:lpstr>Direct Caring: Carrying Eggs over the Body</vt:lpstr>
      <vt:lpstr>Egg Brooding in Fritziana goeldii</vt:lpstr>
      <vt:lpstr>Parental Care of Midwife Toad (Alytes)</vt:lpstr>
      <vt:lpstr>Parental Care in Pipa pipa</vt:lpstr>
      <vt:lpstr>Direct Caring: Coiling around Eggs</vt:lpstr>
      <vt:lpstr>Coiling around Eggs</vt:lpstr>
      <vt:lpstr>Direct Development</vt:lpstr>
      <vt:lpstr>Development inside Vocal Sac in Rhinoderma darwini </vt:lpstr>
      <vt:lpstr>Transferring Tadpoles to the Water</vt:lpstr>
      <vt:lpstr>Larval Feeding</vt:lpstr>
      <vt:lpstr>Conclusion</vt:lpstr>
      <vt:lpstr>Neoteny and Paedogenesis</vt:lpstr>
      <vt:lpstr>AXOLOTL LARVA: MODEL FOR STUDY OF NEOTENY</vt:lpstr>
      <vt:lpstr>TYPES OF NEOTENY</vt:lpstr>
      <vt:lpstr>TYPES OF NEOTENY (According to young 1981)</vt:lpstr>
      <vt:lpstr>COMPARATIVE LARVAL NATURE OF AXOLOTL</vt:lpstr>
      <vt:lpstr>Hormonal Regulation of Neoteny</vt:lpstr>
      <vt:lpstr>INTRINSIC AND EXTRINSIC FACTORS INVOLVED IN NEOTENY</vt:lpstr>
      <vt:lpstr>ENVIRONMENTAL INFLUENCE ON NEOTENY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TANMAY DATTA</dc:creator>
  <cp:lastModifiedBy>TANMAY DATTA</cp:lastModifiedBy>
  <cp:revision>4</cp:revision>
  <dcterms:created xsi:type="dcterms:W3CDTF">2025-01-20T03:36:23Z</dcterms:created>
  <dcterms:modified xsi:type="dcterms:W3CDTF">2025-01-20T15:16:51Z</dcterms:modified>
</cp:coreProperties>
</file>