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6" r:id="rId6"/>
    <p:sldId id="260" r:id="rId7"/>
    <p:sldId id="261" r:id="rId8"/>
    <p:sldId id="262" r:id="rId9"/>
    <p:sldId id="263" r:id="rId10"/>
    <p:sldId id="264" r:id="rId11"/>
    <p:sldId id="265" r:id="rId12"/>
    <p:sldId id="285" r:id="rId13"/>
    <p:sldId id="267" r:id="rId14"/>
    <p:sldId id="286" r:id="rId15"/>
    <p:sldId id="268" r:id="rId16"/>
    <p:sldId id="269" r:id="rId17"/>
    <p:sldId id="270" r:id="rId18"/>
    <p:sldId id="282" r:id="rId19"/>
    <p:sldId id="271" r:id="rId20"/>
    <p:sldId id="272" r:id="rId21"/>
    <p:sldId id="273" r:id="rId22"/>
    <p:sldId id="274" r:id="rId23"/>
    <p:sldId id="275" r:id="rId24"/>
    <p:sldId id="276" r:id="rId25"/>
    <p:sldId id="277" r:id="rId26"/>
    <p:sldId id="284" r:id="rId27"/>
    <p:sldId id="283" r:id="rId28"/>
    <p:sldId id="278" r:id="rId29"/>
    <p:sldId id="279" r:id="rId30"/>
    <p:sldId id="281" r:id="rId31"/>
    <p:sldId id="28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D7B59-5CDF-4D9C-8EFC-B0977D21A8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AF5D7B5-2A41-487A-9335-9A3F8594E8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11B9168C-5464-4D4A-B7ED-CC5D6FC635D3}"/>
              </a:ext>
            </a:extLst>
          </p:cNvPr>
          <p:cNvSpPr>
            <a:spLocks noGrp="1"/>
          </p:cNvSpPr>
          <p:nvPr>
            <p:ph type="dt" sz="half" idx="10"/>
          </p:nvPr>
        </p:nvSpPr>
        <p:spPr/>
        <p:txBody>
          <a:bodyPr/>
          <a:lstStyle/>
          <a:p>
            <a:fld id="{305EC5A5-F1DA-42D8-87E9-0B20109DA9DF}" type="datetimeFigureOut">
              <a:rPr lang="en-IN" smtClean="0"/>
              <a:t>01-02-2024</a:t>
            </a:fld>
            <a:endParaRPr lang="en-IN"/>
          </a:p>
        </p:txBody>
      </p:sp>
      <p:sp>
        <p:nvSpPr>
          <p:cNvPr id="5" name="Footer Placeholder 4">
            <a:extLst>
              <a:ext uri="{FF2B5EF4-FFF2-40B4-BE49-F238E27FC236}">
                <a16:creationId xmlns:a16="http://schemas.microsoft.com/office/drawing/2014/main" id="{E38DF378-26C1-4B6D-BB88-9809F38AE6D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07C149C-9D2C-4FD7-93F7-C89A97F2A32E}"/>
              </a:ext>
            </a:extLst>
          </p:cNvPr>
          <p:cNvSpPr>
            <a:spLocks noGrp="1"/>
          </p:cNvSpPr>
          <p:nvPr>
            <p:ph type="sldNum" sz="quarter" idx="12"/>
          </p:nvPr>
        </p:nvSpPr>
        <p:spPr/>
        <p:txBody>
          <a:bodyPr/>
          <a:lstStyle/>
          <a:p>
            <a:fld id="{D855E659-AFE1-45A0-981B-2E75D0B1D8C7}" type="slidenum">
              <a:rPr lang="en-IN" smtClean="0"/>
              <a:t>‹#›</a:t>
            </a:fld>
            <a:endParaRPr lang="en-IN"/>
          </a:p>
        </p:txBody>
      </p:sp>
    </p:spTree>
    <p:extLst>
      <p:ext uri="{BB962C8B-B14F-4D97-AF65-F5344CB8AC3E}">
        <p14:creationId xmlns:p14="http://schemas.microsoft.com/office/powerpoint/2010/main" val="875609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A05FF-F712-4C70-995C-593887E27051}"/>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1E1112E-B195-4AA3-8CD3-08CC39D68C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A97D4D8-683F-488E-B3C0-F375AB51EECB}"/>
              </a:ext>
            </a:extLst>
          </p:cNvPr>
          <p:cNvSpPr>
            <a:spLocks noGrp="1"/>
          </p:cNvSpPr>
          <p:nvPr>
            <p:ph type="dt" sz="half" idx="10"/>
          </p:nvPr>
        </p:nvSpPr>
        <p:spPr/>
        <p:txBody>
          <a:bodyPr/>
          <a:lstStyle/>
          <a:p>
            <a:fld id="{305EC5A5-F1DA-42D8-87E9-0B20109DA9DF}" type="datetimeFigureOut">
              <a:rPr lang="en-IN" smtClean="0"/>
              <a:t>01-02-2024</a:t>
            </a:fld>
            <a:endParaRPr lang="en-IN"/>
          </a:p>
        </p:txBody>
      </p:sp>
      <p:sp>
        <p:nvSpPr>
          <p:cNvPr id="5" name="Footer Placeholder 4">
            <a:extLst>
              <a:ext uri="{FF2B5EF4-FFF2-40B4-BE49-F238E27FC236}">
                <a16:creationId xmlns:a16="http://schemas.microsoft.com/office/drawing/2014/main" id="{AFAD9493-7E2F-43BC-8622-FE286930B48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B26176F-1B03-4EC9-A656-6D9E031DBB27}"/>
              </a:ext>
            </a:extLst>
          </p:cNvPr>
          <p:cNvSpPr>
            <a:spLocks noGrp="1"/>
          </p:cNvSpPr>
          <p:nvPr>
            <p:ph type="sldNum" sz="quarter" idx="12"/>
          </p:nvPr>
        </p:nvSpPr>
        <p:spPr/>
        <p:txBody>
          <a:bodyPr/>
          <a:lstStyle/>
          <a:p>
            <a:fld id="{D855E659-AFE1-45A0-981B-2E75D0B1D8C7}" type="slidenum">
              <a:rPr lang="en-IN" smtClean="0"/>
              <a:t>‹#›</a:t>
            </a:fld>
            <a:endParaRPr lang="en-IN"/>
          </a:p>
        </p:txBody>
      </p:sp>
    </p:spTree>
    <p:extLst>
      <p:ext uri="{BB962C8B-B14F-4D97-AF65-F5344CB8AC3E}">
        <p14:creationId xmlns:p14="http://schemas.microsoft.com/office/powerpoint/2010/main" val="3044597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AEEC2A-33CE-4773-A8CF-9C11865D1B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EA83178-6350-4623-BA72-0034B1E87F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B046730-93BF-4C25-8AA9-E6E720262B25}"/>
              </a:ext>
            </a:extLst>
          </p:cNvPr>
          <p:cNvSpPr>
            <a:spLocks noGrp="1"/>
          </p:cNvSpPr>
          <p:nvPr>
            <p:ph type="dt" sz="half" idx="10"/>
          </p:nvPr>
        </p:nvSpPr>
        <p:spPr/>
        <p:txBody>
          <a:bodyPr/>
          <a:lstStyle/>
          <a:p>
            <a:fld id="{305EC5A5-F1DA-42D8-87E9-0B20109DA9DF}" type="datetimeFigureOut">
              <a:rPr lang="en-IN" smtClean="0"/>
              <a:t>01-02-2024</a:t>
            </a:fld>
            <a:endParaRPr lang="en-IN"/>
          </a:p>
        </p:txBody>
      </p:sp>
      <p:sp>
        <p:nvSpPr>
          <p:cNvPr id="5" name="Footer Placeholder 4">
            <a:extLst>
              <a:ext uri="{FF2B5EF4-FFF2-40B4-BE49-F238E27FC236}">
                <a16:creationId xmlns:a16="http://schemas.microsoft.com/office/drawing/2014/main" id="{3F2EC422-7017-4904-9027-62A58359205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ACB5E1D-7440-47F4-877C-8396518C80F4}"/>
              </a:ext>
            </a:extLst>
          </p:cNvPr>
          <p:cNvSpPr>
            <a:spLocks noGrp="1"/>
          </p:cNvSpPr>
          <p:nvPr>
            <p:ph type="sldNum" sz="quarter" idx="12"/>
          </p:nvPr>
        </p:nvSpPr>
        <p:spPr/>
        <p:txBody>
          <a:bodyPr/>
          <a:lstStyle/>
          <a:p>
            <a:fld id="{D855E659-AFE1-45A0-981B-2E75D0B1D8C7}" type="slidenum">
              <a:rPr lang="en-IN" smtClean="0"/>
              <a:t>‹#›</a:t>
            </a:fld>
            <a:endParaRPr lang="en-IN"/>
          </a:p>
        </p:txBody>
      </p:sp>
    </p:spTree>
    <p:extLst>
      <p:ext uri="{BB962C8B-B14F-4D97-AF65-F5344CB8AC3E}">
        <p14:creationId xmlns:p14="http://schemas.microsoft.com/office/powerpoint/2010/main" val="2077741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D1B16-6955-4A19-8324-28B6E9E5579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F6BD384-B9C5-48A6-8357-265300FB8E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C3B8F38-1D39-4488-98D5-0BB240B95D06}"/>
              </a:ext>
            </a:extLst>
          </p:cNvPr>
          <p:cNvSpPr>
            <a:spLocks noGrp="1"/>
          </p:cNvSpPr>
          <p:nvPr>
            <p:ph type="dt" sz="half" idx="10"/>
          </p:nvPr>
        </p:nvSpPr>
        <p:spPr/>
        <p:txBody>
          <a:bodyPr/>
          <a:lstStyle/>
          <a:p>
            <a:fld id="{305EC5A5-F1DA-42D8-87E9-0B20109DA9DF}" type="datetimeFigureOut">
              <a:rPr lang="en-IN" smtClean="0"/>
              <a:t>01-02-2024</a:t>
            </a:fld>
            <a:endParaRPr lang="en-IN"/>
          </a:p>
        </p:txBody>
      </p:sp>
      <p:sp>
        <p:nvSpPr>
          <p:cNvPr id="5" name="Footer Placeholder 4">
            <a:extLst>
              <a:ext uri="{FF2B5EF4-FFF2-40B4-BE49-F238E27FC236}">
                <a16:creationId xmlns:a16="http://schemas.microsoft.com/office/drawing/2014/main" id="{80162A02-7691-4A36-94B0-045FA9CC9C8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6B9EDB9-9C05-4257-B4E2-9796F4926373}"/>
              </a:ext>
            </a:extLst>
          </p:cNvPr>
          <p:cNvSpPr>
            <a:spLocks noGrp="1"/>
          </p:cNvSpPr>
          <p:nvPr>
            <p:ph type="sldNum" sz="quarter" idx="12"/>
          </p:nvPr>
        </p:nvSpPr>
        <p:spPr/>
        <p:txBody>
          <a:bodyPr/>
          <a:lstStyle/>
          <a:p>
            <a:fld id="{D855E659-AFE1-45A0-981B-2E75D0B1D8C7}" type="slidenum">
              <a:rPr lang="en-IN" smtClean="0"/>
              <a:t>‹#›</a:t>
            </a:fld>
            <a:endParaRPr lang="en-IN"/>
          </a:p>
        </p:txBody>
      </p:sp>
    </p:spTree>
    <p:extLst>
      <p:ext uri="{BB962C8B-B14F-4D97-AF65-F5344CB8AC3E}">
        <p14:creationId xmlns:p14="http://schemas.microsoft.com/office/powerpoint/2010/main" val="3140547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4CC30-79A5-4029-AD7C-9651AD9D83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0D8CDE95-524F-4B31-AC8D-554D519AA1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ABFAEF-C066-43E7-B0DA-F484214F4F53}"/>
              </a:ext>
            </a:extLst>
          </p:cNvPr>
          <p:cNvSpPr>
            <a:spLocks noGrp="1"/>
          </p:cNvSpPr>
          <p:nvPr>
            <p:ph type="dt" sz="half" idx="10"/>
          </p:nvPr>
        </p:nvSpPr>
        <p:spPr/>
        <p:txBody>
          <a:bodyPr/>
          <a:lstStyle/>
          <a:p>
            <a:fld id="{305EC5A5-F1DA-42D8-87E9-0B20109DA9DF}" type="datetimeFigureOut">
              <a:rPr lang="en-IN" smtClean="0"/>
              <a:t>01-02-2024</a:t>
            </a:fld>
            <a:endParaRPr lang="en-IN"/>
          </a:p>
        </p:txBody>
      </p:sp>
      <p:sp>
        <p:nvSpPr>
          <p:cNvPr id="5" name="Footer Placeholder 4">
            <a:extLst>
              <a:ext uri="{FF2B5EF4-FFF2-40B4-BE49-F238E27FC236}">
                <a16:creationId xmlns:a16="http://schemas.microsoft.com/office/drawing/2014/main" id="{9203DE05-EAC3-42AE-935F-984AF4BA9CF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DFE23A9-DC19-4168-A724-541A70A17051}"/>
              </a:ext>
            </a:extLst>
          </p:cNvPr>
          <p:cNvSpPr>
            <a:spLocks noGrp="1"/>
          </p:cNvSpPr>
          <p:nvPr>
            <p:ph type="sldNum" sz="quarter" idx="12"/>
          </p:nvPr>
        </p:nvSpPr>
        <p:spPr/>
        <p:txBody>
          <a:bodyPr/>
          <a:lstStyle/>
          <a:p>
            <a:fld id="{D855E659-AFE1-45A0-981B-2E75D0B1D8C7}" type="slidenum">
              <a:rPr lang="en-IN" smtClean="0"/>
              <a:t>‹#›</a:t>
            </a:fld>
            <a:endParaRPr lang="en-IN"/>
          </a:p>
        </p:txBody>
      </p:sp>
    </p:spTree>
    <p:extLst>
      <p:ext uri="{BB962C8B-B14F-4D97-AF65-F5344CB8AC3E}">
        <p14:creationId xmlns:p14="http://schemas.microsoft.com/office/powerpoint/2010/main" val="2580680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07A30-C4F4-4265-B2C6-423C45B72DD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3C9FFC5-C059-4569-9211-AD6C1350DB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F8682FF-C4CC-4557-AEA9-9D435D1084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F36DD760-E591-4E77-B158-BB509A31BF26}"/>
              </a:ext>
            </a:extLst>
          </p:cNvPr>
          <p:cNvSpPr>
            <a:spLocks noGrp="1"/>
          </p:cNvSpPr>
          <p:nvPr>
            <p:ph type="dt" sz="half" idx="10"/>
          </p:nvPr>
        </p:nvSpPr>
        <p:spPr/>
        <p:txBody>
          <a:bodyPr/>
          <a:lstStyle/>
          <a:p>
            <a:fld id="{305EC5A5-F1DA-42D8-87E9-0B20109DA9DF}" type="datetimeFigureOut">
              <a:rPr lang="en-IN" smtClean="0"/>
              <a:t>01-02-2024</a:t>
            </a:fld>
            <a:endParaRPr lang="en-IN"/>
          </a:p>
        </p:txBody>
      </p:sp>
      <p:sp>
        <p:nvSpPr>
          <p:cNvPr id="6" name="Footer Placeholder 5">
            <a:extLst>
              <a:ext uri="{FF2B5EF4-FFF2-40B4-BE49-F238E27FC236}">
                <a16:creationId xmlns:a16="http://schemas.microsoft.com/office/drawing/2014/main" id="{4251D81C-05E2-47D1-B7A3-6CAE31D74E2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44B7E22-9111-4044-B979-6A1C389DDF1A}"/>
              </a:ext>
            </a:extLst>
          </p:cNvPr>
          <p:cNvSpPr>
            <a:spLocks noGrp="1"/>
          </p:cNvSpPr>
          <p:nvPr>
            <p:ph type="sldNum" sz="quarter" idx="12"/>
          </p:nvPr>
        </p:nvSpPr>
        <p:spPr/>
        <p:txBody>
          <a:bodyPr/>
          <a:lstStyle/>
          <a:p>
            <a:fld id="{D855E659-AFE1-45A0-981B-2E75D0B1D8C7}" type="slidenum">
              <a:rPr lang="en-IN" smtClean="0"/>
              <a:t>‹#›</a:t>
            </a:fld>
            <a:endParaRPr lang="en-IN"/>
          </a:p>
        </p:txBody>
      </p:sp>
    </p:spTree>
    <p:extLst>
      <p:ext uri="{BB962C8B-B14F-4D97-AF65-F5344CB8AC3E}">
        <p14:creationId xmlns:p14="http://schemas.microsoft.com/office/powerpoint/2010/main" val="3787802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D755B-63CD-47E0-B57A-ADAF5FC5D47B}"/>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55705C3-BBA4-4E48-9DE1-43A6123BE8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D94F8B-8466-4C31-BF28-DD1CD7E4E4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517807FA-53E7-4604-9281-EDE894371E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5C1C26-F7DE-448D-B393-813CC204B1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0AE7D8D7-2166-4452-AAAA-48F0DFB0ECB8}"/>
              </a:ext>
            </a:extLst>
          </p:cNvPr>
          <p:cNvSpPr>
            <a:spLocks noGrp="1"/>
          </p:cNvSpPr>
          <p:nvPr>
            <p:ph type="dt" sz="half" idx="10"/>
          </p:nvPr>
        </p:nvSpPr>
        <p:spPr/>
        <p:txBody>
          <a:bodyPr/>
          <a:lstStyle/>
          <a:p>
            <a:fld id="{305EC5A5-F1DA-42D8-87E9-0B20109DA9DF}" type="datetimeFigureOut">
              <a:rPr lang="en-IN" smtClean="0"/>
              <a:t>01-02-2024</a:t>
            </a:fld>
            <a:endParaRPr lang="en-IN"/>
          </a:p>
        </p:txBody>
      </p:sp>
      <p:sp>
        <p:nvSpPr>
          <p:cNvPr id="8" name="Footer Placeholder 7">
            <a:extLst>
              <a:ext uri="{FF2B5EF4-FFF2-40B4-BE49-F238E27FC236}">
                <a16:creationId xmlns:a16="http://schemas.microsoft.com/office/drawing/2014/main" id="{72D4FBFE-C5A1-4914-B4E6-370DA8C4D7E5}"/>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7DBC9B3E-15D3-4A5D-AC74-53F74A5B46A7}"/>
              </a:ext>
            </a:extLst>
          </p:cNvPr>
          <p:cNvSpPr>
            <a:spLocks noGrp="1"/>
          </p:cNvSpPr>
          <p:nvPr>
            <p:ph type="sldNum" sz="quarter" idx="12"/>
          </p:nvPr>
        </p:nvSpPr>
        <p:spPr/>
        <p:txBody>
          <a:bodyPr/>
          <a:lstStyle/>
          <a:p>
            <a:fld id="{D855E659-AFE1-45A0-981B-2E75D0B1D8C7}" type="slidenum">
              <a:rPr lang="en-IN" smtClean="0"/>
              <a:t>‹#›</a:t>
            </a:fld>
            <a:endParaRPr lang="en-IN"/>
          </a:p>
        </p:txBody>
      </p:sp>
    </p:spTree>
    <p:extLst>
      <p:ext uri="{BB962C8B-B14F-4D97-AF65-F5344CB8AC3E}">
        <p14:creationId xmlns:p14="http://schemas.microsoft.com/office/powerpoint/2010/main" val="348394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E492C-01E0-4033-BB33-C13B297C3FD5}"/>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B1524F97-785C-483F-8EE8-0C4C67833345}"/>
              </a:ext>
            </a:extLst>
          </p:cNvPr>
          <p:cNvSpPr>
            <a:spLocks noGrp="1"/>
          </p:cNvSpPr>
          <p:nvPr>
            <p:ph type="dt" sz="half" idx="10"/>
          </p:nvPr>
        </p:nvSpPr>
        <p:spPr/>
        <p:txBody>
          <a:bodyPr/>
          <a:lstStyle/>
          <a:p>
            <a:fld id="{305EC5A5-F1DA-42D8-87E9-0B20109DA9DF}" type="datetimeFigureOut">
              <a:rPr lang="en-IN" smtClean="0"/>
              <a:t>01-02-2024</a:t>
            </a:fld>
            <a:endParaRPr lang="en-IN"/>
          </a:p>
        </p:txBody>
      </p:sp>
      <p:sp>
        <p:nvSpPr>
          <p:cNvPr id="4" name="Footer Placeholder 3">
            <a:extLst>
              <a:ext uri="{FF2B5EF4-FFF2-40B4-BE49-F238E27FC236}">
                <a16:creationId xmlns:a16="http://schemas.microsoft.com/office/drawing/2014/main" id="{70E1ACA5-9953-4DD0-920B-E8DCF0FAA40C}"/>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3D49A34-EEE7-4273-BE01-D46EA64039A1}"/>
              </a:ext>
            </a:extLst>
          </p:cNvPr>
          <p:cNvSpPr>
            <a:spLocks noGrp="1"/>
          </p:cNvSpPr>
          <p:nvPr>
            <p:ph type="sldNum" sz="quarter" idx="12"/>
          </p:nvPr>
        </p:nvSpPr>
        <p:spPr/>
        <p:txBody>
          <a:bodyPr/>
          <a:lstStyle/>
          <a:p>
            <a:fld id="{D855E659-AFE1-45A0-981B-2E75D0B1D8C7}" type="slidenum">
              <a:rPr lang="en-IN" smtClean="0"/>
              <a:t>‹#›</a:t>
            </a:fld>
            <a:endParaRPr lang="en-IN"/>
          </a:p>
        </p:txBody>
      </p:sp>
    </p:spTree>
    <p:extLst>
      <p:ext uri="{BB962C8B-B14F-4D97-AF65-F5344CB8AC3E}">
        <p14:creationId xmlns:p14="http://schemas.microsoft.com/office/powerpoint/2010/main" val="1514110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F9580A-24C8-4B05-A0CE-86C4C0AC19C8}"/>
              </a:ext>
            </a:extLst>
          </p:cNvPr>
          <p:cNvSpPr>
            <a:spLocks noGrp="1"/>
          </p:cNvSpPr>
          <p:nvPr>
            <p:ph type="dt" sz="half" idx="10"/>
          </p:nvPr>
        </p:nvSpPr>
        <p:spPr/>
        <p:txBody>
          <a:bodyPr/>
          <a:lstStyle/>
          <a:p>
            <a:fld id="{305EC5A5-F1DA-42D8-87E9-0B20109DA9DF}" type="datetimeFigureOut">
              <a:rPr lang="en-IN" smtClean="0"/>
              <a:t>01-02-2024</a:t>
            </a:fld>
            <a:endParaRPr lang="en-IN"/>
          </a:p>
        </p:txBody>
      </p:sp>
      <p:sp>
        <p:nvSpPr>
          <p:cNvPr id="3" name="Footer Placeholder 2">
            <a:extLst>
              <a:ext uri="{FF2B5EF4-FFF2-40B4-BE49-F238E27FC236}">
                <a16:creationId xmlns:a16="http://schemas.microsoft.com/office/drawing/2014/main" id="{C67DF2F4-342B-4B95-8049-402187F3CBF7}"/>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9D1D95CA-FF26-41E9-9E9D-9D1D0744C7B4}"/>
              </a:ext>
            </a:extLst>
          </p:cNvPr>
          <p:cNvSpPr>
            <a:spLocks noGrp="1"/>
          </p:cNvSpPr>
          <p:nvPr>
            <p:ph type="sldNum" sz="quarter" idx="12"/>
          </p:nvPr>
        </p:nvSpPr>
        <p:spPr/>
        <p:txBody>
          <a:bodyPr/>
          <a:lstStyle/>
          <a:p>
            <a:fld id="{D855E659-AFE1-45A0-981B-2E75D0B1D8C7}" type="slidenum">
              <a:rPr lang="en-IN" smtClean="0"/>
              <a:t>‹#›</a:t>
            </a:fld>
            <a:endParaRPr lang="en-IN"/>
          </a:p>
        </p:txBody>
      </p:sp>
    </p:spTree>
    <p:extLst>
      <p:ext uri="{BB962C8B-B14F-4D97-AF65-F5344CB8AC3E}">
        <p14:creationId xmlns:p14="http://schemas.microsoft.com/office/powerpoint/2010/main" val="609697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FE560-7BDE-4E1E-BC86-26672110A2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3EA62C2E-C7F4-4128-A3A1-F27D261995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F25EA0A-407A-4D76-9D9E-FDD155D55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F6F95E-3B1E-41F2-9984-B9F3273CFE9D}"/>
              </a:ext>
            </a:extLst>
          </p:cNvPr>
          <p:cNvSpPr>
            <a:spLocks noGrp="1"/>
          </p:cNvSpPr>
          <p:nvPr>
            <p:ph type="dt" sz="half" idx="10"/>
          </p:nvPr>
        </p:nvSpPr>
        <p:spPr/>
        <p:txBody>
          <a:bodyPr/>
          <a:lstStyle/>
          <a:p>
            <a:fld id="{305EC5A5-F1DA-42D8-87E9-0B20109DA9DF}" type="datetimeFigureOut">
              <a:rPr lang="en-IN" smtClean="0"/>
              <a:t>01-02-2024</a:t>
            </a:fld>
            <a:endParaRPr lang="en-IN"/>
          </a:p>
        </p:txBody>
      </p:sp>
      <p:sp>
        <p:nvSpPr>
          <p:cNvPr id="6" name="Footer Placeholder 5">
            <a:extLst>
              <a:ext uri="{FF2B5EF4-FFF2-40B4-BE49-F238E27FC236}">
                <a16:creationId xmlns:a16="http://schemas.microsoft.com/office/drawing/2014/main" id="{79EE23D3-9880-4AFD-81D1-14BFAE5E4E5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C6E6EC7-9FFA-4B5B-AE93-CC4138FBE402}"/>
              </a:ext>
            </a:extLst>
          </p:cNvPr>
          <p:cNvSpPr>
            <a:spLocks noGrp="1"/>
          </p:cNvSpPr>
          <p:nvPr>
            <p:ph type="sldNum" sz="quarter" idx="12"/>
          </p:nvPr>
        </p:nvSpPr>
        <p:spPr/>
        <p:txBody>
          <a:bodyPr/>
          <a:lstStyle/>
          <a:p>
            <a:fld id="{D855E659-AFE1-45A0-981B-2E75D0B1D8C7}" type="slidenum">
              <a:rPr lang="en-IN" smtClean="0"/>
              <a:t>‹#›</a:t>
            </a:fld>
            <a:endParaRPr lang="en-IN"/>
          </a:p>
        </p:txBody>
      </p:sp>
    </p:spTree>
    <p:extLst>
      <p:ext uri="{BB962C8B-B14F-4D97-AF65-F5344CB8AC3E}">
        <p14:creationId xmlns:p14="http://schemas.microsoft.com/office/powerpoint/2010/main" val="3095986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CA037-5379-4846-836D-1741B9ADC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ADDA99E6-4A42-46D1-A725-F2A924E635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F22C1322-88A9-46D3-9EF7-7056B07D4A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A5E7AD-F03C-41C8-8EFA-692395B79168}"/>
              </a:ext>
            </a:extLst>
          </p:cNvPr>
          <p:cNvSpPr>
            <a:spLocks noGrp="1"/>
          </p:cNvSpPr>
          <p:nvPr>
            <p:ph type="dt" sz="half" idx="10"/>
          </p:nvPr>
        </p:nvSpPr>
        <p:spPr/>
        <p:txBody>
          <a:bodyPr/>
          <a:lstStyle/>
          <a:p>
            <a:fld id="{305EC5A5-F1DA-42D8-87E9-0B20109DA9DF}" type="datetimeFigureOut">
              <a:rPr lang="en-IN" smtClean="0"/>
              <a:t>01-02-2024</a:t>
            </a:fld>
            <a:endParaRPr lang="en-IN"/>
          </a:p>
        </p:txBody>
      </p:sp>
      <p:sp>
        <p:nvSpPr>
          <p:cNvPr id="6" name="Footer Placeholder 5">
            <a:extLst>
              <a:ext uri="{FF2B5EF4-FFF2-40B4-BE49-F238E27FC236}">
                <a16:creationId xmlns:a16="http://schemas.microsoft.com/office/drawing/2014/main" id="{A3A78B61-5A08-4D8A-9DE6-087E329885A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E02328-A933-4E35-8E1E-DFF6FD6C285C}"/>
              </a:ext>
            </a:extLst>
          </p:cNvPr>
          <p:cNvSpPr>
            <a:spLocks noGrp="1"/>
          </p:cNvSpPr>
          <p:nvPr>
            <p:ph type="sldNum" sz="quarter" idx="12"/>
          </p:nvPr>
        </p:nvSpPr>
        <p:spPr/>
        <p:txBody>
          <a:bodyPr/>
          <a:lstStyle/>
          <a:p>
            <a:fld id="{D855E659-AFE1-45A0-981B-2E75D0B1D8C7}" type="slidenum">
              <a:rPr lang="en-IN" smtClean="0"/>
              <a:t>‹#›</a:t>
            </a:fld>
            <a:endParaRPr lang="en-IN"/>
          </a:p>
        </p:txBody>
      </p:sp>
    </p:spTree>
    <p:extLst>
      <p:ext uri="{BB962C8B-B14F-4D97-AF65-F5344CB8AC3E}">
        <p14:creationId xmlns:p14="http://schemas.microsoft.com/office/powerpoint/2010/main" val="3257383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E6902C-7DAA-4CEA-8342-6EFECBC7A4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29ABA12-7173-489F-8418-17EA761238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9D61A94-BF65-47BE-94F8-1959CEB29E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EC5A5-F1DA-42D8-87E9-0B20109DA9DF}" type="datetimeFigureOut">
              <a:rPr lang="en-IN" smtClean="0"/>
              <a:t>01-02-2024</a:t>
            </a:fld>
            <a:endParaRPr lang="en-IN"/>
          </a:p>
        </p:txBody>
      </p:sp>
      <p:sp>
        <p:nvSpPr>
          <p:cNvPr id="5" name="Footer Placeholder 4">
            <a:extLst>
              <a:ext uri="{FF2B5EF4-FFF2-40B4-BE49-F238E27FC236}">
                <a16:creationId xmlns:a16="http://schemas.microsoft.com/office/drawing/2014/main" id="{CA2D0474-9327-4BF6-BFFE-CFEE4D6201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EB3A0AEF-6C00-45E8-80DD-8A248AC337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55E659-AFE1-45A0-981B-2E75D0B1D8C7}" type="slidenum">
              <a:rPr lang="en-IN" smtClean="0"/>
              <a:t>‹#›</a:t>
            </a:fld>
            <a:endParaRPr lang="en-IN"/>
          </a:p>
        </p:txBody>
      </p:sp>
    </p:spTree>
    <p:extLst>
      <p:ext uri="{BB962C8B-B14F-4D97-AF65-F5344CB8AC3E}">
        <p14:creationId xmlns:p14="http://schemas.microsoft.com/office/powerpoint/2010/main" val="2082953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0C6C7-006A-43A3-94C4-F093568643D5}"/>
              </a:ext>
            </a:extLst>
          </p:cNvPr>
          <p:cNvSpPr>
            <a:spLocks noGrp="1"/>
          </p:cNvSpPr>
          <p:nvPr>
            <p:ph type="ctrTitle"/>
          </p:nvPr>
        </p:nvSpPr>
        <p:spPr/>
        <p:txBody>
          <a:bodyPr/>
          <a:lstStyle/>
          <a:p>
            <a:r>
              <a:rPr lang="en-US" dirty="0">
                <a:solidFill>
                  <a:srgbClr val="0070C0"/>
                </a:solidFill>
              </a:rPr>
              <a:t>Digestion</a:t>
            </a:r>
            <a:endParaRPr lang="en-IN" dirty="0">
              <a:solidFill>
                <a:srgbClr val="0070C0"/>
              </a:solidFill>
            </a:endParaRPr>
          </a:p>
        </p:txBody>
      </p:sp>
      <p:sp>
        <p:nvSpPr>
          <p:cNvPr id="3" name="Subtitle 2">
            <a:extLst>
              <a:ext uri="{FF2B5EF4-FFF2-40B4-BE49-F238E27FC236}">
                <a16:creationId xmlns:a16="http://schemas.microsoft.com/office/drawing/2014/main" id="{9B8F06C7-F3C8-4958-A796-3120809EF2D4}"/>
              </a:ext>
            </a:extLst>
          </p:cNvPr>
          <p:cNvSpPr>
            <a:spLocks noGrp="1"/>
          </p:cNvSpPr>
          <p:nvPr>
            <p:ph type="subTitle" idx="1"/>
          </p:nvPr>
        </p:nvSpPr>
        <p:spPr/>
        <p:txBody>
          <a:bodyPr>
            <a:normAutofit fontScale="92500" lnSpcReduction="10000"/>
          </a:bodyPr>
          <a:lstStyle/>
          <a:p>
            <a:endParaRPr lang="en-US" dirty="0"/>
          </a:p>
          <a:p>
            <a:endParaRPr lang="en-IN" dirty="0"/>
          </a:p>
          <a:p>
            <a:endParaRPr lang="en-IN" dirty="0"/>
          </a:p>
          <a:p>
            <a:pPr algn="r"/>
            <a:r>
              <a:rPr lang="en-IN" sz="3200" i="1" dirty="0" err="1">
                <a:solidFill>
                  <a:schemeClr val="accent6">
                    <a:lumMod val="75000"/>
                  </a:schemeClr>
                </a:solidFill>
                <a:latin typeface="BatangChe" panose="02030609000101010101" pitchFamily="49" charset="-127"/>
                <a:ea typeface="BatangChe" panose="02030609000101010101" pitchFamily="49" charset="-127"/>
              </a:rPr>
              <a:t>Dr.</a:t>
            </a:r>
            <a:r>
              <a:rPr lang="en-IN" sz="3200" i="1" dirty="0">
                <a:solidFill>
                  <a:schemeClr val="accent6">
                    <a:lumMod val="75000"/>
                  </a:schemeClr>
                </a:solidFill>
                <a:latin typeface="BatangChe" panose="02030609000101010101" pitchFamily="49" charset="-127"/>
                <a:ea typeface="BatangChe" panose="02030609000101010101" pitchFamily="49" charset="-127"/>
              </a:rPr>
              <a:t> Tanmay Datta</a:t>
            </a:r>
          </a:p>
        </p:txBody>
      </p:sp>
    </p:spTree>
    <p:extLst>
      <p:ext uri="{BB962C8B-B14F-4D97-AF65-F5344CB8AC3E}">
        <p14:creationId xmlns:p14="http://schemas.microsoft.com/office/powerpoint/2010/main" val="1240283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0F2F-3D42-4845-9852-8E9A986DFACD}"/>
              </a:ext>
            </a:extLst>
          </p:cNvPr>
          <p:cNvSpPr>
            <a:spLocks noGrp="1"/>
          </p:cNvSpPr>
          <p:nvPr>
            <p:ph type="title"/>
          </p:nvPr>
        </p:nvSpPr>
        <p:spPr>
          <a:xfrm>
            <a:off x="838200" y="365126"/>
            <a:ext cx="10515600" cy="558606"/>
          </a:xfrm>
        </p:spPr>
        <p:txBody>
          <a:bodyPr>
            <a:normAutofit fontScale="90000"/>
          </a:bodyPr>
          <a:lstStyle/>
          <a:p>
            <a:pPr algn="ctr"/>
            <a:r>
              <a:rPr lang="en-US" sz="3600" dirty="0">
                <a:solidFill>
                  <a:srgbClr val="FF0000"/>
                </a:solidFill>
              </a:rPr>
              <a:t>Digestion in the Mouth and Stomach</a:t>
            </a:r>
            <a:endParaRPr lang="en-IN" sz="3600" dirty="0">
              <a:solidFill>
                <a:srgbClr val="FF0000"/>
              </a:solidFill>
            </a:endParaRPr>
          </a:p>
        </p:txBody>
      </p:sp>
      <p:sp>
        <p:nvSpPr>
          <p:cNvPr id="3" name="Content Placeholder 2">
            <a:extLst>
              <a:ext uri="{FF2B5EF4-FFF2-40B4-BE49-F238E27FC236}">
                <a16:creationId xmlns:a16="http://schemas.microsoft.com/office/drawing/2014/main" id="{2C1A4E42-99DB-4C91-8FC8-C993C8927D6F}"/>
              </a:ext>
            </a:extLst>
          </p:cNvPr>
          <p:cNvSpPr>
            <a:spLocks noGrp="1"/>
          </p:cNvSpPr>
          <p:nvPr>
            <p:ph idx="1"/>
          </p:nvPr>
        </p:nvSpPr>
        <p:spPr>
          <a:xfrm>
            <a:off x="838200" y="1073020"/>
            <a:ext cx="10515600" cy="5103943"/>
          </a:xfrm>
        </p:spPr>
        <p:txBody>
          <a:bodyPr/>
          <a:lstStyle/>
          <a:p>
            <a:pPr marL="514350" indent="-514350">
              <a:buFont typeface="+mj-lt"/>
              <a:buAutoNum type="arabicPeriod"/>
            </a:pPr>
            <a:r>
              <a:rPr lang="en-US" dirty="0"/>
              <a:t>During chewing food is mixed with the saliva that contains ptyalin secreted mainly by the parotid glands. This enzyme hydrolyzes starch into the disaccharide maltose and other oligosaccharides. Only 5% of starch become hydrolyzed in mouth. </a:t>
            </a:r>
          </a:p>
          <a:p>
            <a:pPr marL="514350" indent="-514350">
              <a:buFont typeface="+mj-lt"/>
              <a:buAutoNum type="arabicPeriod"/>
            </a:pPr>
            <a:r>
              <a:rPr lang="en-US" dirty="0"/>
              <a:t>However, starch digestion continues in the body and fundus of the stomach as long as the food becomes mixed with the stomach secretions. As the pH of the medium falls below 4.0, the salivary amylase activity is blocked.</a:t>
            </a:r>
          </a:p>
          <a:p>
            <a:pPr marL="514350" indent="-514350">
              <a:buFont typeface="+mj-lt"/>
              <a:buAutoNum type="arabicPeriod"/>
            </a:pPr>
            <a:r>
              <a:rPr lang="en-US" dirty="0"/>
              <a:t>Before being completely mixed with the gastric secretions, as much as 30 to 40% of the starches become hydrolyzed to maltose.</a:t>
            </a:r>
            <a:endParaRPr lang="en-IN" dirty="0"/>
          </a:p>
        </p:txBody>
      </p:sp>
    </p:spTree>
    <p:extLst>
      <p:ext uri="{BB962C8B-B14F-4D97-AF65-F5344CB8AC3E}">
        <p14:creationId xmlns:p14="http://schemas.microsoft.com/office/powerpoint/2010/main" val="3087988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63DA-E8B1-4D16-9F9F-80424B7E45E8}"/>
              </a:ext>
            </a:extLst>
          </p:cNvPr>
          <p:cNvSpPr>
            <a:spLocks noGrp="1"/>
          </p:cNvSpPr>
          <p:nvPr>
            <p:ph type="title"/>
          </p:nvPr>
        </p:nvSpPr>
        <p:spPr>
          <a:xfrm>
            <a:off x="838200" y="365126"/>
            <a:ext cx="10515600" cy="530614"/>
          </a:xfrm>
        </p:spPr>
        <p:txBody>
          <a:bodyPr>
            <a:normAutofit fontScale="90000"/>
          </a:bodyPr>
          <a:lstStyle/>
          <a:p>
            <a:pPr algn="ctr"/>
            <a:r>
              <a:rPr lang="en-US" sz="3600" dirty="0">
                <a:solidFill>
                  <a:srgbClr val="FF0000"/>
                </a:solidFill>
              </a:rPr>
              <a:t>Digestion in the Small Intestine</a:t>
            </a:r>
            <a:endParaRPr lang="en-IN" sz="3600" dirty="0">
              <a:solidFill>
                <a:srgbClr val="FF0000"/>
              </a:solidFill>
            </a:endParaRPr>
          </a:p>
        </p:txBody>
      </p:sp>
      <p:sp>
        <p:nvSpPr>
          <p:cNvPr id="3" name="Content Placeholder 2">
            <a:extLst>
              <a:ext uri="{FF2B5EF4-FFF2-40B4-BE49-F238E27FC236}">
                <a16:creationId xmlns:a16="http://schemas.microsoft.com/office/drawing/2014/main" id="{F6A9C6DC-0888-46E2-B1EF-23CF81866834}"/>
              </a:ext>
            </a:extLst>
          </p:cNvPr>
          <p:cNvSpPr>
            <a:spLocks noGrp="1"/>
          </p:cNvSpPr>
          <p:nvPr>
            <p:ph idx="1"/>
          </p:nvPr>
        </p:nvSpPr>
        <p:spPr>
          <a:xfrm>
            <a:off x="838200" y="989045"/>
            <a:ext cx="10515600" cy="5187918"/>
          </a:xfrm>
        </p:spPr>
        <p:txBody>
          <a:bodyPr>
            <a:normAutofit fontScale="92500" lnSpcReduction="10000"/>
          </a:bodyPr>
          <a:lstStyle/>
          <a:p>
            <a:r>
              <a:rPr lang="en-US" dirty="0"/>
              <a:t>Pancreatic secretion contains large quantity of alpha-amylase. It is very powerful, within 15 to 30 minutes after the chyme entries from the stomach into the duodenum, virtually all the carbohydrates become digested.</a:t>
            </a:r>
          </a:p>
          <a:p>
            <a:r>
              <a:rPr lang="en-US" dirty="0"/>
              <a:t>All carbohydrates almost totally converted into maltose and very smaller glucose polymers before passing beyond the duodenum or upper jejunum.</a:t>
            </a:r>
          </a:p>
          <a:p>
            <a:r>
              <a:rPr lang="en-US" dirty="0"/>
              <a:t>The enterocytes lining the villi of the small intestine contain four enzymes (lactase, sucrase, maltase, and alpha-</a:t>
            </a:r>
            <a:r>
              <a:rPr lang="en-US" dirty="0" err="1"/>
              <a:t>dextrinase</a:t>
            </a:r>
            <a:r>
              <a:rPr lang="en-US" dirty="0"/>
              <a:t>), which are capable of splitting the disaccharides lactose, sucrose, and maltose, plus other small glucose polymers, into constituent monosaccharides.</a:t>
            </a:r>
          </a:p>
          <a:p>
            <a:r>
              <a:rPr lang="en-US" dirty="0"/>
              <a:t>Lactose splits into a molecule of galactose and a molecule of glucose. Sucrose splits into a molecule of fructose and a molecule of glucose. Maltose and other small glucose polymers splits into multiple molecules of glucose.</a:t>
            </a:r>
            <a:endParaRPr lang="en-IN" dirty="0"/>
          </a:p>
        </p:txBody>
      </p:sp>
    </p:spTree>
    <p:extLst>
      <p:ext uri="{BB962C8B-B14F-4D97-AF65-F5344CB8AC3E}">
        <p14:creationId xmlns:p14="http://schemas.microsoft.com/office/powerpoint/2010/main" val="2743498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9D2915-D30D-E4C3-85AF-52466A39FCD4}"/>
              </a:ext>
            </a:extLst>
          </p:cNvPr>
          <p:cNvPicPr>
            <a:picLocks noChangeAspect="1"/>
          </p:cNvPicPr>
          <p:nvPr/>
        </p:nvPicPr>
        <p:blipFill>
          <a:blip r:embed="rId2"/>
          <a:stretch>
            <a:fillRect/>
          </a:stretch>
        </p:blipFill>
        <p:spPr>
          <a:xfrm>
            <a:off x="2565918" y="120418"/>
            <a:ext cx="6895324" cy="6602273"/>
          </a:xfrm>
          <a:prstGeom prst="rect">
            <a:avLst/>
          </a:prstGeom>
        </p:spPr>
      </p:pic>
    </p:spTree>
    <p:extLst>
      <p:ext uri="{BB962C8B-B14F-4D97-AF65-F5344CB8AC3E}">
        <p14:creationId xmlns:p14="http://schemas.microsoft.com/office/powerpoint/2010/main" val="960124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B1616-CCDF-42A4-ACC7-1A09D0DA2F94}"/>
              </a:ext>
            </a:extLst>
          </p:cNvPr>
          <p:cNvSpPr>
            <a:spLocks noGrp="1"/>
          </p:cNvSpPr>
          <p:nvPr>
            <p:ph type="title"/>
          </p:nvPr>
        </p:nvSpPr>
        <p:spPr>
          <a:xfrm>
            <a:off x="838200" y="365125"/>
            <a:ext cx="10515600" cy="633251"/>
          </a:xfrm>
        </p:spPr>
        <p:txBody>
          <a:bodyPr>
            <a:normAutofit fontScale="90000"/>
          </a:bodyPr>
          <a:lstStyle/>
          <a:p>
            <a:pPr algn="ctr"/>
            <a:r>
              <a:rPr lang="en-US" sz="3200" b="1" u="sng"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Digestion of Protein</a:t>
            </a:r>
            <a:br>
              <a:rPr lang="en-IN" sz="18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E304EB86-3518-41C4-9B66-E498848E0969}"/>
              </a:ext>
            </a:extLst>
          </p:cNvPr>
          <p:cNvSpPr>
            <a:spLocks noGrp="1"/>
          </p:cNvSpPr>
          <p:nvPr>
            <p:ph idx="1"/>
          </p:nvPr>
        </p:nvSpPr>
        <p:spPr>
          <a:xfrm>
            <a:off x="838200" y="1455576"/>
            <a:ext cx="10515600" cy="4721387"/>
          </a:xfrm>
        </p:spPr>
        <p:txBody>
          <a:bodyPr/>
          <a:lstStyle/>
          <a:p>
            <a:r>
              <a:rPr lang="en-US" dirty="0">
                <a:effectLst/>
                <a:latin typeface="Times New Roman" panose="02020603050405020304" pitchFamily="18" charset="0"/>
                <a:ea typeface="Calibri" panose="020F0502020204030204" pitchFamily="34" charset="0"/>
                <a:cs typeface="Times New Roman" panose="02020603050405020304" pitchFamily="18" charset="0"/>
              </a:rPr>
              <a:t>The dietary proteins are chemically long chains of amino acids bound together by peptide linkages. At each linkage, a hydroxyl ion has been removed from one amino acid and a hydrogen ion has been removed from the succeeding one. Digestion occurs by hydrolysis: proteolytic enzymes return hydrogen and hydroxyl ions from water molecules to the protein molecules to split them into their constituent amino acids.</a:t>
            </a:r>
            <a:endParaRPr lang="en-IN"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2920534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961C2-251F-F12E-45D0-B2BEF17B32B8}"/>
              </a:ext>
            </a:extLst>
          </p:cNvPr>
          <p:cNvSpPr>
            <a:spLocks noGrp="1"/>
          </p:cNvSpPr>
          <p:nvPr>
            <p:ph type="title"/>
          </p:nvPr>
        </p:nvSpPr>
        <p:spPr>
          <a:xfrm>
            <a:off x="838200" y="365125"/>
            <a:ext cx="10515600" cy="847855"/>
          </a:xfrm>
        </p:spPr>
        <p:txBody>
          <a:bodyPr>
            <a:normAutofit/>
          </a:bodyPr>
          <a:lstStyle/>
          <a:p>
            <a:pPr algn="ctr"/>
            <a:r>
              <a:rPr lang="en-US" sz="3600" dirty="0">
                <a:solidFill>
                  <a:srgbClr val="FF0000"/>
                </a:solidFill>
              </a:rPr>
              <a:t>Digestion of Protein</a:t>
            </a:r>
            <a:endParaRPr lang="en-IN" sz="3600" dirty="0">
              <a:solidFill>
                <a:srgbClr val="FF0000"/>
              </a:solidFill>
            </a:endParaRPr>
          </a:p>
        </p:txBody>
      </p:sp>
      <p:pic>
        <p:nvPicPr>
          <p:cNvPr id="4" name="Content Placeholder 3">
            <a:extLst>
              <a:ext uri="{FF2B5EF4-FFF2-40B4-BE49-F238E27FC236}">
                <a16:creationId xmlns:a16="http://schemas.microsoft.com/office/drawing/2014/main" id="{99DEEAC2-335E-BE0D-9E24-A74260088618}"/>
              </a:ext>
            </a:extLst>
          </p:cNvPr>
          <p:cNvPicPr>
            <a:picLocks noGrp="1" noChangeAspect="1"/>
          </p:cNvPicPr>
          <p:nvPr>
            <p:ph idx="1"/>
          </p:nvPr>
        </p:nvPicPr>
        <p:blipFill>
          <a:blip r:embed="rId2"/>
          <a:stretch>
            <a:fillRect/>
          </a:stretch>
        </p:blipFill>
        <p:spPr>
          <a:xfrm>
            <a:off x="2267125" y="1474237"/>
            <a:ext cx="7436215" cy="4907902"/>
          </a:xfrm>
          <a:prstGeom prst="rect">
            <a:avLst/>
          </a:prstGeom>
        </p:spPr>
      </p:pic>
    </p:spTree>
    <p:extLst>
      <p:ext uri="{BB962C8B-B14F-4D97-AF65-F5344CB8AC3E}">
        <p14:creationId xmlns:p14="http://schemas.microsoft.com/office/powerpoint/2010/main" val="3572694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01B29-0EF6-4444-9333-89F33D0E2930}"/>
              </a:ext>
            </a:extLst>
          </p:cNvPr>
          <p:cNvSpPr>
            <a:spLocks noGrp="1"/>
          </p:cNvSpPr>
          <p:nvPr>
            <p:ph type="title"/>
          </p:nvPr>
        </p:nvSpPr>
        <p:spPr>
          <a:xfrm>
            <a:off x="838200" y="365126"/>
            <a:ext cx="10515600" cy="474630"/>
          </a:xfrm>
        </p:spPr>
        <p:txBody>
          <a:bodyPr>
            <a:normAutofit fontScale="90000"/>
          </a:bodyPr>
          <a:lstStyle/>
          <a:p>
            <a:pPr algn="ct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Digestion in the Stomach</a:t>
            </a:r>
            <a:br>
              <a:rPr lang="en-IN" sz="18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87321E79-AB3A-45B6-90E6-11350E3574F4}"/>
              </a:ext>
            </a:extLst>
          </p:cNvPr>
          <p:cNvSpPr>
            <a:spLocks noGrp="1"/>
          </p:cNvSpPr>
          <p:nvPr>
            <p:ph idx="1"/>
          </p:nvPr>
        </p:nvSpPr>
        <p:spPr>
          <a:xfrm>
            <a:off x="838200" y="839756"/>
            <a:ext cx="10515600" cy="5337207"/>
          </a:xfrm>
        </p:spPr>
        <p:txBody>
          <a:bodyPr>
            <a:normAutofit lnSpcReduction="10000"/>
          </a:bodyPr>
          <a:lstStyle/>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Gastric glands in stomach secrete large quantity of hydrochloric acid. Parietal (oxyntic) cells in the glands secrete HCl at a pH of about 0.8 that maintains the average pH of stomach around 2.0 to 3.0, a highly favorable range of acidity for </a:t>
            </a:r>
            <a:r>
              <a:rPr lang="en-US" sz="2400" i="1" dirty="0">
                <a:solidFill>
                  <a:srgbClr val="5B9BD5"/>
                </a:solidFill>
                <a:effectLst/>
                <a:latin typeface="Times New Roman" panose="02020603050405020304" pitchFamily="18" charset="0"/>
                <a:ea typeface="Calibri" panose="020F0502020204030204" pitchFamily="34" charset="0"/>
                <a:cs typeface="Times New Roman" panose="02020603050405020304" pitchFamily="18" charset="0"/>
              </a:rPr>
              <a:t>pepsin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the important peptic enzyme of the stomach. </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Pepsin digests the protein collagen, an albuminoid type of protein that is affected little by other digestive enzymes. Collagen is a major constituent of the intercellular connective tissue of meats; therefore, for the digestive enzymes of the digestive tract to penetrate meats and digest the other meat proteins, it is first necessary that the collagen fibers be digested.</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Pepsin only initiates the process of protein digestion, usually providing only 10 to 20% of the total protein digestion to convert the protein to proteoses, peptones, and a few polypeptides.</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120274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B88BB-0EA8-4D48-8B7A-45B4DFF19CB5}"/>
              </a:ext>
            </a:extLst>
          </p:cNvPr>
          <p:cNvSpPr>
            <a:spLocks noGrp="1"/>
          </p:cNvSpPr>
          <p:nvPr>
            <p:ph type="title"/>
          </p:nvPr>
        </p:nvSpPr>
        <p:spPr>
          <a:xfrm>
            <a:off x="838200" y="365125"/>
            <a:ext cx="10515600" cy="614589"/>
          </a:xfrm>
        </p:spPr>
        <p:txBody>
          <a:bodyPr>
            <a:normAutofit fontScale="90000"/>
          </a:bodyPr>
          <a:lstStyle/>
          <a:p>
            <a:pPr algn="ct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Digestion by Pancreatic Secretions</a:t>
            </a:r>
            <a:br>
              <a:rPr lang="en-IN" sz="18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9F5674C7-EA37-4566-92BE-CF17E7DD92A4}"/>
              </a:ext>
            </a:extLst>
          </p:cNvPr>
          <p:cNvSpPr>
            <a:spLocks noGrp="1"/>
          </p:cNvSpPr>
          <p:nvPr>
            <p:ph idx="1"/>
          </p:nvPr>
        </p:nvSpPr>
        <p:spPr>
          <a:xfrm>
            <a:off x="838200" y="1091682"/>
            <a:ext cx="10515600" cy="5085281"/>
          </a:xfrm>
        </p:spPr>
        <p:txBody>
          <a:bodyPr/>
          <a:lstStyle/>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Most protein digestion occurs in the upper part of small intestine, in the duodenum and jejunum, under the influence of proteolytic enzymes from pancreas. Major proteolytic enzymes are </a:t>
            </a:r>
            <a:r>
              <a:rPr lang="en-US" sz="2400" i="1" dirty="0">
                <a:solidFill>
                  <a:srgbClr val="5B9BD5"/>
                </a:solidFill>
                <a:effectLst/>
                <a:latin typeface="Times New Roman" panose="02020603050405020304" pitchFamily="18" charset="0"/>
                <a:ea typeface="Calibri" panose="020F0502020204030204" pitchFamily="34" charset="0"/>
                <a:cs typeface="Times New Roman" panose="02020603050405020304" pitchFamily="18" charset="0"/>
              </a:rPr>
              <a:t>trypsin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a:solidFill>
                  <a:srgbClr val="5B9BD5"/>
                </a:solidFill>
                <a:effectLst/>
                <a:latin typeface="Times New Roman" panose="02020603050405020304" pitchFamily="18" charset="0"/>
                <a:ea typeface="Calibri" panose="020F0502020204030204" pitchFamily="34" charset="0"/>
                <a:cs typeface="Times New Roman" panose="02020603050405020304" pitchFamily="18" charset="0"/>
              </a:rPr>
              <a:t>chymotrypsin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5B9BD5"/>
                </a:solidFill>
                <a:effectLst/>
                <a:latin typeface="Times New Roman" panose="02020603050405020304" pitchFamily="18" charset="0"/>
                <a:ea typeface="Calibri" panose="020F0502020204030204" pitchFamily="34" charset="0"/>
                <a:cs typeface="Times New Roman" panose="02020603050405020304" pitchFamily="18" charset="0"/>
              </a:rPr>
              <a:t>carboxypolypeptidase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US" sz="2400" i="1" dirty="0" err="1">
                <a:solidFill>
                  <a:srgbClr val="5B9BD5"/>
                </a:solidFill>
                <a:effectLst/>
                <a:latin typeface="Times New Roman" panose="02020603050405020304" pitchFamily="18" charset="0"/>
                <a:ea typeface="Calibri" panose="020F0502020204030204" pitchFamily="34" charset="0"/>
                <a:cs typeface="Times New Roman" panose="02020603050405020304" pitchFamily="18" charset="0"/>
              </a:rPr>
              <a:t>proelastase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Both trypsin and chymotrypsin splits protein molecules into small polypeptides;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carboxypolypeptidase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then cleaves individual amino acids from the carboxyl ends of the polypeptides.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Proelastase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in turn is converted into </a:t>
            </a:r>
            <a:r>
              <a:rPr lang="en-US" sz="2400" i="1" dirty="0">
                <a:solidFill>
                  <a:srgbClr val="5B9BD5"/>
                </a:solidFill>
                <a:effectLst/>
                <a:latin typeface="Times New Roman" panose="02020603050405020304" pitchFamily="18" charset="0"/>
                <a:ea typeface="Calibri" panose="020F0502020204030204" pitchFamily="34" charset="0"/>
                <a:cs typeface="Times New Roman" panose="02020603050405020304" pitchFamily="18" charset="0"/>
              </a:rPr>
              <a:t>elastase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which then digests elastin fibers that partially hold meats together.</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Only a small percentage of the proteins are digested all the way to their constituent amino acids by the pancreatic juices. Most remain as dipeptides and tripeptides.</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1105641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9EE5-7D79-4518-B174-5F1AA862F265}"/>
              </a:ext>
            </a:extLst>
          </p:cNvPr>
          <p:cNvSpPr>
            <a:spLocks noGrp="1"/>
          </p:cNvSpPr>
          <p:nvPr>
            <p:ph type="title"/>
          </p:nvPr>
        </p:nvSpPr>
        <p:spPr>
          <a:xfrm>
            <a:off x="838200" y="365126"/>
            <a:ext cx="10515600" cy="539944"/>
          </a:xfrm>
        </p:spPr>
        <p:txBody>
          <a:bodyPr>
            <a:normAutofit fontScale="90000"/>
          </a:bodyPr>
          <a:lstStyle/>
          <a:p>
            <a:pPr algn="ct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Digestion by Peptidases in the Enterocytes</a:t>
            </a:r>
            <a:br>
              <a:rPr lang="en-IN" sz="18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D010692A-0C7A-42D1-980A-AD517B1DB776}"/>
              </a:ext>
            </a:extLst>
          </p:cNvPr>
          <p:cNvSpPr>
            <a:spLocks noGrp="1"/>
          </p:cNvSpPr>
          <p:nvPr>
            <p:ph idx="1"/>
          </p:nvPr>
        </p:nvSpPr>
        <p:spPr>
          <a:xfrm>
            <a:off x="838200" y="1082351"/>
            <a:ext cx="10515600" cy="5094612"/>
          </a:xfrm>
        </p:spPr>
        <p:txBody>
          <a:bodyPr>
            <a:normAutofit fontScale="92500"/>
          </a:bodyPr>
          <a:lstStyle/>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Enterocytes have brush borders that consist of hundreds of microvilli projecting from the surface of each cell to the intestinal lumen. In the membrane of the microvilli are multiple </a:t>
            </a:r>
            <a:r>
              <a:rPr lang="en-US" sz="2400" i="1" dirty="0">
                <a:solidFill>
                  <a:srgbClr val="5B9BD5"/>
                </a:solidFill>
                <a:effectLst/>
                <a:latin typeface="Times New Roman" panose="02020603050405020304" pitchFamily="18" charset="0"/>
                <a:ea typeface="Calibri" panose="020F0502020204030204" pitchFamily="34" charset="0"/>
                <a:cs typeface="Times New Roman" panose="02020603050405020304" pitchFamily="18" charset="0"/>
              </a:rPr>
              <a:t>peptidases</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that protrudes through the membranes to the exterior, where they come in contact with the intestinal fluids.</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Two types of peptidase enzymes are especially important, </a:t>
            </a:r>
            <a:r>
              <a:rPr lang="en-US" sz="2400" i="1" dirty="0" err="1">
                <a:solidFill>
                  <a:srgbClr val="5B9BD5"/>
                </a:solidFill>
                <a:effectLst/>
                <a:latin typeface="Times New Roman" panose="02020603050405020304" pitchFamily="18" charset="0"/>
                <a:ea typeface="Calibri" panose="020F0502020204030204" pitchFamily="34" charset="0"/>
                <a:cs typeface="Times New Roman" panose="02020603050405020304" pitchFamily="18" charset="0"/>
              </a:rPr>
              <a:t>aminopolypeptidase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and several </a:t>
            </a:r>
            <a:r>
              <a:rPr lang="en-US" sz="2400" i="1" dirty="0">
                <a:solidFill>
                  <a:srgbClr val="5B9BD5"/>
                </a:solidFill>
                <a:effectLst/>
                <a:latin typeface="Times New Roman" panose="02020603050405020304" pitchFamily="18" charset="0"/>
                <a:ea typeface="Calibri" panose="020F0502020204030204" pitchFamily="34" charset="0"/>
                <a:cs typeface="Times New Roman" panose="02020603050405020304" pitchFamily="18" charset="0"/>
              </a:rPr>
              <a:t>dipeptidases</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They split the remaining polypeptides into tripeptides and dipeptides and a few amino acids. Both the amino acids plus the dipeptides and tripeptides are easily transported through the microvillar membrane to the interior of the enterocyte.</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Finally, inside the cytosol of the enterocytes are multiple other peptidases that are specific for the remaining types of linkages between amino acids. Within minutes, virtually all the last dipeptides and tripeptides are digested to the final stage to form single amino acids; these then pass on through to the other side of the enterocyte and thence into the blood.</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2185768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04C32-DAD3-402C-B668-1C13F41FBC1E}"/>
              </a:ext>
            </a:extLst>
          </p:cNvPr>
          <p:cNvSpPr>
            <a:spLocks noGrp="1"/>
          </p:cNvSpPr>
          <p:nvPr>
            <p:ph type="title"/>
          </p:nvPr>
        </p:nvSpPr>
        <p:spPr>
          <a:xfrm>
            <a:off x="838200" y="365125"/>
            <a:ext cx="10515600" cy="605259"/>
          </a:xfrm>
        </p:spPr>
        <p:txBody>
          <a:bodyPr>
            <a:normAutofit/>
          </a:bodyPr>
          <a:lstStyle/>
          <a:p>
            <a:pPr algn="ctr"/>
            <a:r>
              <a:rPr lang="en-US" sz="2800" dirty="0">
                <a:solidFill>
                  <a:srgbClr val="FF0000"/>
                </a:solidFill>
              </a:rPr>
              <a:t>Fig. Diagram of an Enterocyte</a:t>
            </a:r>
            <a:endParaRPr lang="en-IN" sz="2800" dirty="0">
              <a:solidFill>
                <a:srgbClr val="FF0000"/>
              </a:solidFill>
            </a:endParaRPr>
          </a:p>
        </p:txBody>
      </p:sp>
      <p:pic>
        <p:nvPicPr>
          <p:cNvPr id="5" name="Content Placeholder 4">
            <a:extLst>
              <a:ext uri="{FF2B5EF4-FFF2-40B4-BE49-F238E27FC236}">
                <a16:creationId xmlns:a16="http://schemas.microsoft.com/office/drawing/2014/main" id="{19885ED9-3258-414F-BE50-1B6C9D92B0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4973" y="1073150"/>
            <a:ext cx="3582054" cy="5103813"/>
          </a:xfrm>
        </p:spPr>
      </p:pic>
    </p:spTree>
    <p:extLst>
      <p:ext uri="{BB962C8B-B14F-4D97-AF65-F5344CB8AC3E}">
        <p14:creationId xmlns:p14="http://schemas.microsoft.com/office/powerpoint/2010/main" val="1138238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70F96-DA72-4D04-981B-9E900CB296D2}"/>
              </a:ext>
            </a:extLst>
          </p:cNvPr>
          <p:cNvSpPr>
            <a:spLocks noGrp="1"/>
          </p:cNvSpPr>
          <p:nvPr>
            <p:ph type="title"/>
          </p:nvPr>
        </p:nvSpPr>
        <p:spPr>
          <a:xfrm>
            <a:off x="838200" y="365126"/>
            <a:ext cx="10515600" cy="437308"/>
          </a:xfrm>
        </p:spPr>
        <p:txBody>
          <a:bodyPr>
            <a:normAutofit fontScale="90000"/>
          </a:bodyPr>
          <a:lstStyle/>
          <a:p>
            <a:pPr algn="ctr"/>
            <a:r>
              <a:rPr lang="en-US" sz="3200" b="1" u="sng"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Digestion of Fats</a:t>
            </a:r>
            <a:br>
              <a:rPr lang="en-IN" sz="18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B78E9D5B-EB28-4066-9CB6-42E72D2C54FE}"/>
              </a:ext>
            </a:extLst>
          </p:cNvPr>
          <p:cNvSpPr>
            <a:spLocks noGrp="1"/>
          </p:cNvSpPr>
          <p:nvPr>
            <p:ph idx="1"/>
          </p:nvPr>
        </p:nvSpPr>
        <p:spPr>
          <a:xfrm>
            <a:off x="838200" y="1110343"/>
            <a:ext cx="10515600" cy="5066620"/>
          </a:xfrm>
        </p:spPr>
        <p:txBody>
          <a:bodyPr/>
          <a:lstStyle/>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Most abundant fats of the diet are the neutral fats, also known as triglycerides, each molecule of which is composed of a glycerol nucleus and three fatty acid side chains. Also, small quantities of phospholipids, cholesterol, and cholesterol esters are present in usual diet, that are digested like neutral fats.</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During digestion the fat digesting enzymes return three molecules of water to the triglyceride molecule and thereby split the fatty acid molecules away from the glycerol. Here again, the digestive process is one of hydrolysis.</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1696364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EF6F-D61A-4504-8F8A-8D1BDC8A233E}"/>
              </a:ext>
            </a:extLst>
          </p:cNvPr>
          <p:cNvSpPr>
            <a:spLocks noGrp="1"/>
          </p:cNvSpPr>
          <p:nvPr>
            <p:ph type="title"/>
          </p:nvPr>
        </p:nvSpPr>
        <p:spPr>
          <a:xfrm>
            <a:off x="838200" y="365126"/>
            <a:ext cx="10515600" cy="689234"/>
          </a:xfrm>
        </p:spPr>
        <p:txBody>
          <a:bodyPr>
            <a:normAutofit/>
          </a:bodyPr>
          <a:lstStyle/>
          <a:p>
            <a:pPr algn="ctr"/>
            <a:r>
              <a:rPr lang="en-US" sz="3600" dirty="0">
                <a:solidFill>
                  <a:srgbClr val="FF0000"/>
                </a:solidFill>
              </a:rPr>
              <a:t>Ingestion</a:t>
            </a:r>
            <a:endParaRPr lang="en-IN" sz="3600" dirty="0">
              <a:solidFill>
                <a:srgbClr val="FF0000"/>
              </a:solidFill>
            </a:endParaRPr>
          </a:p>
        </p:txBody>
      </p:sp>
      <p:sp>
        <p:nvSpPr>
          <p:cNvPr id="3" name="Content Placeholder 2">
            <a:extLst>
              <a:ext uri="{FF2B5EF4-FFF2-40B4-BE49-F238E27FC236}">
                <a16:creationId xmlns:a16="http://schemas.microsoft.com/office/drawing/2014/main" id="{3807A15A-3F4D-44D1-A717-E96909B70B12}"/>
              </a:ext>
            </a:extLst>
          </p:cNvPr>
          <p:cNvSpPr>
            <a:spLocks noGrp="1"/>
          </p:cNvSpPr>
          <p:nvPr>
            <p:ph idx="1"/>
          </p:nvPr>
        </p:nvSpPr>
        <p:spPr/>
        <p:txBody>
          <a:bodyPr/>
          <a:lstStyle/>
          <a:p>
            <a:r>
              <a:rPr lang="en-US" dirty="0">
                <a:solidFill>
                  <a:schemeClr val="accent1"/>
                </a:solidFill>
              </a:rPr>
              <a:t>Mastication (Chewing): </a:t>
            </a:r>
            <a:r>
              <a:rPr lang="en-US" dirty="0"/>
              <a:t>Jaw muscles can close the teeth with a force as great as 55 pounds on the incisors and 200 pounds on the molars.</a:t>
            </a:r>
          </a:p>
          <a:p>
            <a:r>
              <a:rPr lang="en-US" dirty="0"/>
              <a:t>It is especially important for fruits and raw vegetables to break cellulose membrane.</a:t>
            </a:r>
          </a:p>
          <a:p>
            <a:r>
              <a:rPr lang="en-US" dirty="0"/>
              <a:t>As digestive enzymes act only on the surface of food particles, tearing of food materials in smaller parts by chewing aids the digestion process by increasing the rate of digestion.</a:t>
            </a:r>
            <a:endParaRPr lang="en-IN" dirty="0"/>
          </a:p>
        </p:txBody>
      </p:sp>
    </p:spTree>
    <p:extLst>
      <p:ext uri="{BB962C8B-B14F-4D97-AF65-F5344CB8AC3E}">
        <p14:creationId xmlns:p14="http://schemas.microsoft.com/office/powerpoint/2010/main" val="3383515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93306-532E-4DB2-8A9B-CCB59C4BA4C1}"/>
              </a:ext>
            </a:extLst>
          </p:cNvPr>
          <p:cNvSpPr>
            <a:spLocks noGrp="1"/>
          </p:cNvSpPr>
          <p:nvPr>
            <p:ph type="title"/>
          </p:nvPr>
        </p:nvSpPr>
        <p:spPr>
          <a:xfrm>
            <a:off x="838200" y="365125"/>
            <a:ext cx="10515600" cy="483961"/>
          </a:xfrm>
        </p:spPr>
        <p:txBody>
          <a:bodyPr>
            <a:normAutofit fontScale="90000"/>
          </a:bodyPr>
          <a:lstStyle/>
          <a:p>
            <a:pPr algn="ct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Digestion in the Intestine</a:t>
            </a:r>
            <a:br>
              <a:rPr lang="en-IN" sz="18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38F8982B-30A4-40F2-8B3C-74CE2267E033}"/>
              </a:ext>
            </a:extLst>
          </p:cNvPr>
          <p:cNvSpPr>
            <a:spLocks noGrp="1"/>
          </p:cNvSpPr>
          <p:nvPr>
            <p:ph idx="1"/>
          </p:nvPr>
        </p:nvSpPr>
        <p:spPr>
          <a:xfrm>
            <a:off x="838200" y="998376"/>
            <a:ext cx="10515600" cy="5178587"/>
          </a:xfrm>
        </p:spPr>
        <p:txBody>
          <a:bodyPr/>
          <a:lstStyle/>
          <a:p>
            <a:pPr marL="0" indent="0" algn="just">
              <a:lnSpc>
                <a:spcPct val="107000"/>
              </a:lnSpc>
              <a:spcAft>
                <a:spcPts val="800"/>
              </a:spcAft>
              <a:buNone/>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Only a small amount (less than 10%) of triglycerides is digested in the stomach by lingual lipase. Mainly fat digestion occurs in the small intestine as follows:</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Emulsification by Bile Acids and Lecithin</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first step in fat digestion is physically to break the fat globules into very small sizes so that the water-soluble digestive enzymes can act on the globule surfaces. This process is called emulsification of fat, and it begins by agitation in the stomach to mix the fat with the products of stomach digestion.</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1721041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84578-89C6-424A-B790-C80E7655244F}"/>
              </a:ext>
            </a:extLst>
          </p:cNvPr>
          <p:cNvSpPr>
            <a:spLocks noGrp="1"/>
          </p:cNvSpPr>
          <p:nvPr>
            <p:ph type="title"/>
          </p:nvPr>
        </p:nvSpPr>
        <p:spPr>
          <a:xfrm>
            <a:off x="838200" y="365126"/>
            <a:ext cx="10515600" cy="315912"/>
          </a:xfrm>
        </p:spPr>
        <p:txBody>
          <a:bodyPr>
            <a:normAutofit fontScale="90000"/>
          </a:bodyPr>
          <a:lstStyle/>
          <a:p>
            <a:pPr algn="r"/>
            <a:r>
              <a:rPr lang="en-US" sz="3200" dirty="0">
                <a:solidFill>
                  <a:srgbClr val="FF0000"/>
                </a:solidFill>
              </a:rPr>
              <a:t>……continued</a:t>
            </a:r>
            <a:endParaRPr lang="en-IN" sz="3200" dirty="0">
              <a:solidFill>
                <a:srgbClr val="FF0000"/>
              </a:solidFill>
            </a:endParaRPr>
          </a:p>
        </p:txBody>
      </p:sp>
      <p:sp>
        <p:nvSpPr>
          <p:cNvPr id="3" name="Content Placeholder 2">
            <a:extLst>
              <a:ext uri="{FF2B5EF4-FFF2-40B4-BE49-F238E27FC236}">
                <a16:creationId xmlns:a16="http://schemas.microsoft.com/office/drawing/2014/main" id="{4AF13101-2DB6-49ED-A07C-653A283FCE25}"/>
              </a:ext>
            </a:extLst>
          </p:cNvPr>
          <p:cNvSpPr>
            <a:spLocks noGrp="1"/>
          </p:cNvSpPr>
          <p:nvPr>
            <p:ph idx="1"/>
          </p:nvPr>
        </p:nvSpPr>
        <p:spPr>
          <a:xfrm>
            <a:off x="838200" y="1063690"/>
            <a:ext cx="10515600" cy="5113273"/>
          </a:xfrm>
        </p:spPr>
        <p:txBody>
          <a:bodyPr>
            <a:normAutofit fontScale="92500"/>
          </a:bodyPr>
          <a:lstStyle/>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Major part of emulsification occurs in the duodenum under the influence of bile. Bile does not contain any digestive enzymes but, contains large quantity of bile salts as well as the phospholipid lecithin. The polar parts of the bile salts and lecithin molecules are highly soluble in water, whereas most of the remaining portions of their molecules are highly soluble in fat. Thus, one part of these molecules dissolve in the surface layer of the fat molecule and other (polar) part binds with the surrounding watery fluids, which greatly decreases the interfacial tension of the fat and makes it soluble as well.</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When the interfacial tension of a globule of non-miscible fluid is low, it can be broken up easily on agitation. Consequently, a major function of the bile salts and lecithin is to make the fat globules readily fragmentable by agitation with the water in the small bowl. Ultimately fat particles broken up in fragments of 1 micrometer diameter and thereby increases the surface area of the fats as much as 1000-fold. Water-soluble enzymes like lipase can attack the fat globules only on their surfaces.</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193692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579C2-F242-4EBA-BB2D-E9634D3494C3}"/>
              </a:ext>
            </a:extLst>
          </p:cNvPr>
          <p:cNvSpPr>
            <a:spLocks noGrp="1"/>
          </p:cNvSpPr>
          <p:nvPr>
            <p:ph type="title"/>
          </p:nvPr>
        </p:nvSpPr>
        <p:spPr>
          <a:xfrm>
            <a:off x="838200" y="365126"/>
            <a:ext cx="10515600" cy="558606"/>
          </a:xfrm>
        </p:spPr>
        <p:txBody>
          <a:bodyPr>
            <a:normAutofit fontScale="90000"/>
          </a:bodyPr>
          <a:lstStyle/>
          <a:p>
            <a:pPr algn="ct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Digestion by Pancreatic Lipase</a:t>
            </a:r>
            <a:br>
              <a:rPr lang="en-IN" sz="18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07DDD67E-2409-410A-81A3-67FE5FD68D7A}"/>
              </a:ext>
            </a:extLst>
          </p:cNvPr>
          <p:cNvSpPr>
            <a:spLocks noGrp="1"/>
          </p:cNvSpPr>
          <p:nvPr>
            <p:ph idx="1"/>
          </p:nvPr>
        </p:nvSpPr>
        <p:spPr>
          <a:xfrm>
            <a:off x="838200" y="1352939"/>
            <a:ext cx="10515600" cy="4824024"/>
          </a:xfrm>
        </p:spPr>
        <p:txBody>
          <a:bodyPr/>
          <a:lstStyle/>
          <a:p>
            <a:r>
              <a:rPr lang="en-US" dirty="0">
                <a:effectLst/>
                <a:latin typeface="Times New Roman" panose="02020603050405020304" pitchFamily="18" charset="0"/>
                <a:ea typeface="Calibri" panose="020F0502020204030204" pitchFamily="34" charset="0"/>
                <a:cs typeface="Times New Roman" panose="02020603050405020304" pitchFamily="18" charset="0"/>
              </a:rPr>
              <a:t>The most important enzyme for digestion of the triglycerides is </a:t>
            </a:r>
            <a:r>
              <a:rPr lang="en-US" i="1"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pancreatic lipase</a:t>
            </a:r>
            <a:r>
              <a:rPr lang="en-US" dirty="0">
                <a:effectLst/>
                <a:latin typeface="Times New Roman" panose="02020603050405020304" pitchFamily="18" charset="0"/>
                <a:ea typeface="Calibri" panose="020F0502020204030204" pitchFamily="34" charset="0"/>
                <a:cs typeface="Times New Roman" panose="02020603050405020304" pitchFamily="18" charset="0"/>
              </a:rPr>
              <a:t>. It can digest triglycerides within 1 minutes upon reaching the surface and present in large quantities in pancreatic juice. There is </a:t>
            </a:r>
            <a:r>
              <a:rPr lang="en-US" i="1"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enteric lipase</a:t>
            </a:r>
            <a:r>
              <a:rPr lang="en-US"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a:effectLst/>
                <a:latin typeface="Times New Roman" panose="02020603050405020304" pitchFamily="18" charset="0"/>
                <a:ea typeface="Calibri" panose="020F0502020204030204" pitchFamily="34" charset="0"/>
                <a:cs typeface="Times New Roman" panose="02020603050405020304" pitchFamily="18" charset="0"/>
              </a:rPr>
              <a:t>in enterocyte, but is usually not needed. Pancreatic lipase splits almost all the triglycerides into free fatty acids and 2-monoglycerides.</a:t>
            </a:r>
            <a:endParaRPr lang="en-IN"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1271696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47956-42CF-4576-9C0F-E7A2C0AB39BA}"/>
              </a:ext>
            </a:extLst>
          </p:cNvPr>
          <p:cNvSpPr>
            <a:spLocks noGrp="1"/>
          </p:cNvSpPr>
          <p:nvPr>
            <p:ph type="title"/>
          </p:nvPr>
        </p:nvSpPr>
        <p:spPr>
          <a:xfrm>
            <a:off x="838200" y="365126"/>
            <a:ext cx="10515600" cy="474630"/>
          </a:xfrm>
        </p:spPr>
        <p:txBody>
          <a:bodyPr>
            <a:normAutofit fontScale="90000"/>
          </a:bodyPr>
          <a:lstStyle/>
          <a:p>
            <a:pPr algn="ct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Role of Bile Salts to Accelerate Fat Digestion: Formation of Micelles</a:t>
            </a:r>
            <a:br>
              <a:rPr lang="en-IN" sz="18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A5D786F9-E2CA-4EDB-9000-05540445F6BD}"/>
              </a:ext>
            </a:extLst>
          </p:cNvPr>
          <p:cNvSpPr>
            <a:spLocks noGrp="1"/>
          </p:cNvSpPr>
          <p:nvPr>
            <p:ph idx="1"/>
          </p:nvPr>
        </p:nvSpPr>
        <p:spPr>
          <a:xfrm>
            <a:off x="838200" y="933061"/>
            <a:ext cx="10515600" cy="5243902"/>
          </a:xfrm>
        </p:spPr>
        <p:txBody>
          <a:bodyPr/>
          <a:lstStyle/>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Hydrolysis of triglycerides is a highly reversible process; therefore, accumulation of </a:t>
            </a:r>
            <a:r>
              <a:rPr lang="en-US" sz="2400" i="1"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free fatty acids</a:t>
            </a:r>
            <a:r>
              <a:rPr lang="en-US" sz="2400"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and </a:t>
            </a:r>
            <a:r>
              <a:rPr lang="en-US" sz="2400" i="1"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monoglycerides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blocks further digestion. Bile salts play an important role to remove these products of fat digestion from the digestion site. High concentration of bile salts in water, have the propensity to form micelles, which are small spherical, cylindrical globules 3 to 6 nanometers in diameter composed of 20 to 40 molecules of bile salt. These develop because each bile salt molecule is composed of a sterol nucleus that is highly fat-soluble and a polar group that is highly water-soluble. The sterol nucleus encompasses the fat digestate, forming a small fat globule in the middle of a resulting micelle, with polar groups of bile salts projecting outward to cover the surface of the micelle and thus dissolves in water. The bile salt micelles transport the free fatty acids and monoglycerides to the brush borders of the intestinal epithelium. There the free fatty acids and monoglycerides are absorbed into the blood, but the bile salts are released back to be used again and again for this “ferrying” service.</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423291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EC8E-D7BB-468E-B27B-A02EEEE6E73A}"/>
              </a:ext>
            </a:extLst>
          </p:cNvPr>
          <p:cNvSpPr>
            <a:spLocks noGrp="1"/>
          </p:cNvSpPr>
          <p:nvPr>
            <p:ph type="title"/>
          </p:nvPr>
        </p:nvSpPr>
        <p:spPr>
          <a:xfrm>
            <a:off x="838200" y="365126"/>
            <a:ext cx="10515600" cy="1071788"/>
          </a:xfrm>
        </p:spPr>
        <p:txBody>
          <a:bodyPr>
            <a:normAutofit fontScale="90000"/>
          </a:bodyPr>
          <a:lstStyle/>
          <a:p>
            <a:pPr algn="ct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Digestion of Cholesterol Esters and Phospholipids</a:t>
            </a:r>
            <a:br>
              <a:rPr lang="en-IN" sz="18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23A0BAA2-C7C1-4274-9D0F-8EF88EC42A29}"/>
              </a:ext>
            </a:extLst>
          </p:cNvPr>
          <p:cNvSpPr>
            <a:spLocks noGrp="1"/>
          </p:cNvSpPr>
          <p:nvPr>
            <p:ph idx="1"/>
          </p:nvPr>
        </p:nvSpPr>
        <p:spPr>
          <a:xfrm>
            <a:off x="838200" y="1735494"/>
            <a:ext cx="10515600" cy="4441469"/>
          </a:xfrm>
        </p:spPr>
        <p:txBody>
          <a:bodyPr/>
          <a:lstStyle/>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Most cholesterol in the diet is in the form of cholesterol esters, which are combinations of free cholesterol and one molecule of fatty acid. Phospholipids also contain fatty acid. Enzyme cholesterol ester hydrolase hydrolyze the cholesterol ester, and phospholipase A</a:t>
            </a:r>
            <a:r>
              <a:rPr lang="en-US"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hydrolyze phospholipids to free fatty acids. These two other lipases are also present in the pancreatic secretion. The bile salt micelles play the same role in “ferrying” free cholesterol, phospholipid molecule and free fatty acids.</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3513285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57B2C-704C-44C2-AFD1-0E7CFF47A6C9}"/>
              </a:ext>
            </a:extLst>
          </p:cNvPr>
          <p:cNvSpPr>
            <a:spLocks noGrp="1"/>
          </p:cNvSpPr>
          <p:nvPr>
            <p:ph type="title"/>
          </p:nvPr>
        </p:nvSpPr>
        <p:spPr>
          <a:xfrm>
            <a:off x="838200" y="467763"/>
            <a:ext cx="10515600" cy="213274"/>
          </a:xfrm>
        </p:spPr>
        <p:txBody>
          <a:bodyPr>
            <a:normAutofit fontScale="90000"/>
          </a:bodyPr>
          <a:lstStyle/>
          <a:p>
            <a:pPr algn="ct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Anatomical Basis of Absorption</a:t>
            </a:r>
            <a:br>
              <a:rPr lang="en-IN" sz="18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E0DDAEB6-BFA8-4850-9D21-E0974E084999}"/>
              </a:ext>
            </a:extLst>
          </p:cNvPr>
          <p:cNvSpPr>
            <a:spLocks noGrp="1"/>
          </p:cNvSpPr>
          <p:nvPr>
            <p:ph idx="1"/>
          </p:nvPr>
        </p:nvSpPr>
        <p:spPr>
          <a:xfrm>
            <a:off x="838200" y="923730"/>
            <a:ext cx="10515600" cy="5542383"/>
          </a:xfrm>
        </p:spPr>
        <p:txBody>
          <a:bodyPr>
            <a:normAutofit fontScale="92500" lnSpcReduction="20000"/>
          </a:bodyPr>
          <a:lstStyle/>
          <a:p>
            <a:pPr marL="0" indent="0" algn="just">
              <a:lnSpc>
                <a:spcPct val="107000"/>
              </a:lnSpc>
              <a:spcAft>
                <a:spcPts val="800"/>
              </a:spcAft>
              <a:buNone/>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The stomach is a poor absorptive area because it lacks the typical villus type of absorptive membrane, and also because the junctions between the epithelial cells are tight junctions. Only a few highly lipid-soluble substances, such as alcohol and some drugs like aspirin, can be absorbed in small quantities in stomach.</a:t>
            </a:r>
            <a:endParaRPr lang="en-IN" sz="2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The surface of the small intestinal mucosa has many folds called </a:t>
            </a:r>
            <a:r>
              <a:rPr lang="en-US" sz="2200" i="1"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valvulae </a:t>
            </a:r>
            <a:r>
              <a:rPr lang="en-US" sz="2200" i="1" dirty="0" err="1">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conniventes</a:t>
            </a:r>
            <a:r>
              <a:rPr lang="en-US" sz="2200"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i="1"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folds of </a:t>
            </a:r>
            <a:r>
              <a:rPr lang="en-US" sz="2200" i="1" dirty="0" err="1">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Kerckring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which increase the surface area of the absorptive mucosa about threefold. Also located on the epithelial surface of the small intestine all the way down to the ileocecal valve are millions of small </a:t>
            </a:r>
            <a:r>
              <a:rPr lang="en-US" sz="2200" i="1"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villi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These project about 1 mm from the surface of the mucosa. The distribution of villi is less profuse in the distal small intestine. The presence of villi on the mucosal surface enhances the total absorptive area another 10-fold. Inside the villi there is a special arrangement of vascular system for absorption of fluid and dissolved material into the portal blood; and the “</a:t>
            </a:r>
            <a:r>
              <a:rPr lang="en-US" sz="2200" i="1"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central lacteal</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lymph vessel is meant for absorption of fatty elements into the lymph (</a:t>
            </a:r>
            <a:r>
              <a:rPr lang="en-US" sz="2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Fig.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N" sz="2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Finally, each intestinal epithelial cell on each villus is characterized by a </a:t>
            </a:r>
            <a:r>
              <a:rPr lang="en-US" sz="2200" i="1"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brush border</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consisting of as many as 1000 </a:t>
            </a:r>
            <a:r>
              <a:rPr lang="en-US" sz="2200" i="1"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microvilli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1 micrometer in length and 0.1 micrometer in diameter protruding into the intestinal lumen. This increases the surface area at least 20-fold. Thus, the combination of the folds of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Kerckring</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the villi, and the microvilli increases the total absorptive area of the mucosa perhaps 1000-fold, making a tremendous total area of 250 square meter or more.</a:t>
            </a:r>
            <a:endParaRPr lang="en-IN"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2321784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78D57-8864-41DA-B158-EA4E544D1AB1}"/>
              </a:ext>
            </a:extLst>
          </p:cNvPr>
          <p:cNvSpPr>
            <a:spLocks noGrp="1"/>
          </p:cNvSpPr>
          <p:nvPr>
            <p:ph type="title"/>
          </p:nvPr>
        </p:nvSpPr>
        <p:spPr>
          <a:xfrm>
            <a:off x="838200" y="365126"/>
            <a:ext cx="10515600" cy="558606"/>
          </a:xfrm>
        </p:spPr>
        <p:txBody>
          <a:bodyPr>
            <a:normAutofit/>
          </a:bodyPr>
          <a:lstStyle/>
          <a:p>
            <a:r>
              <a:rPr lang="en-US" sz="3200" dirty="0">
                <a:solidFill>
                  <a:srgbClr val="FF0000"/>
                </a:solidFill>
              </a:rPr>
              <a:t>Fig. Longitudinal section of small intestine.</a:t>
            </a:r>
            <a:endParaRPr lang="en-IN" sz="3200" dirty="0">
              <a:solidFill>
                <a:srgbClr val="FF0000"/>
              </a:solidFill>
            </a:endParaRPr>
          </a:p>
        </p:txBody>
      </p:sp>
      <p:pic>
        <p:nvPicPr>
          <p:cNvPr id="5" name="Content Placeholder 4">
            <a:extLst>
              <a:ext uri="{FF2B5EF4-FFF2-40B4-BE49-F238E27FC236}">
                <a16:creationId xmlns:a16="http://schemas.microsoft.com/office/drawing/2014/main" id="{E75EB5B5-5F1F-43A8-ACF0-7C1F4B6980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8310" y="1314509"/>
            <a:ext cx="4683115" cy="4862454"/>
          </a:xfrm>
        </p:spPr>
      </p:pic>
    </p:spTree>
    <p:extLst>
      <p:ext uri="{BB962C8B-B14F-4D97-AF65-F5344CB8AC3E}">
        <p14:creationId xmlns:p14="http://schemas.microsoft.com/office/powerpoint/2010/main" val="358417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44DC6-D455-42B5-8EF0-11613999DA79}"/>
              </a:ext>
            </a:extLst>
          </p:cNvPr>
          <p:cNvSpPr>
            <a:spLocks noGrp="1"/>
          </p:cNvSpPr>
          <p:nvPr>
            <p:ph type="title"/>
          </p:nvPr>
        </p:nvSpPr>
        <p:spPr>
          <a:xfrm>
            <a:off x="838200" y="365126"/>
            <a:ext cx="10515600" cy="502622"/>
          </a:xfrm>
        </p:spPr>
        <p:txBody>
          <a:bodyPr>
            <a:normAutofit/>
          </a:bodyPr>
          <a:lstStyle/>
          <a:p>
            <a:r>
              <a:rPr lang="en-US" sz="2800" dirty="0">
                <a:solidFill>
                  <a:srgbClr val="FF0000"/>
                </a:solidFill>
              </a:rPr>
              <a:t>Fig. Absorption of sodium through the intestinal </a:t>
            </a:r>
            <a:r>
              <a:rPr lang="en-US" sz="2800" dirty="0" err="1">
                <a:solidFill>
                  <a:srgbClr val="FF0000"/>
                </a:solidFill>
              </a:rPr>
              <a:t>epitheliu</a:t>
            </a:r>
            <a:r>
              <a:rPr lang="en-US" sz="2800" dirty="0">
                <a:solidFill>
                  <a:srgbClr val="FF0000"/>
                </a:solidFill>
              </a:rPr>
              <a:t>.</a:t>
            </a:r>
            <a:endParaRPr lang="en-IN" sz="2800" dirty="0">
              <a:solidFill>
                <a:srgbClr val="FF0000"/>
              </a:solidFill>
            </a:endParaRPr>
          </a:p>
        </p:txBody>
      </p:sp>
      <p:pic>
        <p:nvPicPr>
          <p:cNvPr id="5" name="Content Placeholder 4">
            <a:extLst>
              <a:ext uri="{FF2B5EF4-FFF2-40B4-BE49-F238E27FC236}">
                <a16:creationId xmlns:a16="http://schemas.microsoft.com/office/drawing/2014/main" id="{9D36C65F-C37F-41A0-99EC-269E586363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7752" y="1315616"/>
            <a:ext cx="7834901" cy="5307886"/>
          </a:xfrm>
        </p:spPr>
      </p:pic>
    </p:spTree>
    <p:extLst>
      <p:ext uri="{BB962C8B-B14F-4D97-AF65-F5344CB8AC3E}">
        <p14:creationId xmlns:p14="http://schemas.microsoft.com/office/powerpoint/2010/main" val="2912192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B9E38-77DE-4750-8E0E-576994F0249B}"/>
              </a:ext>
            </a:extLst>
          </p:cNvPr>
          <p:cNvSpPr>
            <a:spLocks noGrp="1"/>
          </p:cNvSpPr>
          <p:nvPr>
            <p:ph type="title"/>
          </p:nvPr>
        </p:nvSpPr>
        <p:spPr>
          <a:xfrm>
            <a:off x="838200" y="365126"/>
            <a:ext cx="10515600" cy="315912"/>
          </a:xfrm>
        </p:spPr>
        <p:txBody>
          <a:bodyPr>
            <a:normAutofit fontScale="90000"/>
          </a:bodyPr>
          <a:lstStyle/>
          <a:p>
            <a:pPr algn="ct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Absorption of Carbohydrates</a:t>
            </a:r>
            <a:br>
              <a:rPr lang="en-IN" sz="18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0FBF2BAD-4EF9-4F07-B4D6-18DA6672873F}"/>
              </a:ext>
            </a:extLst>
          </p:cNvPr>
          <p:cNvSpPr>
            <a:spLocks noGrp="1"/>
          </p:cNvSpPr>
          <p:nvPr>
            <p:ph idx="1"/>
          </p:nvPr>
        </p:nvSpPr>
        <p:spPr>
          <a:xfrm>
            <a:off x="838200" y="793102"/>
            <a:ext cx="10741090" cy="5699772"/>
          </a:xfrm>
        </p:spPr>
        <p:txBody>
          <a:bodyPr/>
          <a:lstStyle/>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All the carbohydrates in the food are absorbed mostly in the form of monosaccharides and only a small fraction is absorbed as disaccharides. Of the absorbed monosaccharides, 80% is </a:t>
            </a:r>
            <a:r>
              <a:rPr lang="en-US" sz="1800" i="1"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glucose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the remaining 20% are composed of </a:t>
            </a:r>
            <a:r>
              <a:rPr lang="en-US" sz="1800" i="1"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galactose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US" sz="1800" i="1"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fructose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Virtually all the monosaccharides are absorbed by an </a:t>
            </a:r>
            <a:r>
              <a:rPr lang="en-US" sz="1800" i="1"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active transport</a:t>
            </a:r>
            <a:r>
              <a:rPr lang="en-US" sz="1800"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process. Glucose absorption occurs in a cotransport mode with active transport of sodium. The process starts with active transport of Na</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through the basolateral membranes of the intestinal epithelial cells into the blood, thereby depleting Na</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inside the epithelial cells. Decrease of sodium inside the cells causes sodium from the intestinal lumen to move through the brush border to the cell interiors by a process of </a:t>
            </a:r>
            <a:r>
              <a:rPr lang="en-US" sz="1800" i="1"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facilitated diffusion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this stage, a Na</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combines with a transport protein, but the transport protein will not transport the sodium to the interior of the cell until the protein itself also combines with glucose. Thus, the low concentration of sodium inside the cell literally “drags” sodium to the interior of the cell and along with it the glucose at the same time. Once inside the epithelial cell, other transport proteins and enzymes cause facilitated diffusion of the glucose through the cell’s basolateral membrane into the paracellular space and from there into the blood.</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Galactose is transported by almost exactly the same mechanism as glucose. Conversely, fructose transport does not occur by the sodium co-transport mechanism. Instead, fructose is transported by facilitated diffusion. On entering the cell, fructose becomes phosphorylated, then converted to glucose, and finally transported in the form of glucose into the blood.</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N" dirty="0"/>
          </a:p>
        </p:txBody>
      </p:sp>
    </p:spTree>
    <p:extLst>
      <p:ext uri="{BB962C8B-B14F-4D97-AF65-F5344CB8AC3E}">
        <p14:creationId xmlns:p14="http://schemas.microsoft.com/office/powerpoint/2010/main" val="29349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C0D44-2B43-41C6-AFE1-5242449A502C}"/>
              </a:ext>
            </a:extLst>
          </p:cNvPr>
          <p:cNvSpPr>
            <a:spLocks noGrp="1"/>
          </p:cNvSpPr>
          <p:nvPr>
            <p:ph type="title"/>
          </p:nvPr>
        </p:nvSpPr>
        <p:spPr>
          <a:xfrm>
            <a:off x="838200" y="365126"/>
            <a:ext cx="10515600" cy="315912"/>
          </a:xfrm>
        </p:spPr>
        <p:txBody>
          <a:bodyPr>
            <a:normAutofit fontScale="90000"/>
          </a:bodyPr>
          <a:lstStyle/>
          <a:p>
            <a:pPr algn="ct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Absorption of Proteins</a:t>
            </a:r>
            <a:br>
              <a:rPr lang="en-IN" sz="18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4EDD0FA8-6E0A-4D90-AC66-265B0B3549D2}"/>
              </a:ext>
            </a:extLst>
          </p:cNvPr>
          <p:cNvSpPr>
            <a:spLocks noGrp="1"/>
          </p:cNvSpPr>
          <p:nvPr>
            <p:ph idx="1"/>
          </p:nvPr>
        </p:nvSpPr>
        <p:spPr>
          <a:xfrm>
            <a:off x="838200" y="1007706"/>
            <a:ext cx="10515600" cy="5169257"/>
          </a:xfrm>
        </p:spPr>
        <p:txBody>
          <a:bodyPr/>
          <a:lstStyle/>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Most proteins are absorbed in the form of dipeptides, tripeptides, and a few free amino acids. Most of this transport occurs as sodium co-transport mechanism like glucose. A few amino acids do not require this sodium co-transport mechanism but instead are transported by special membrane transport proteins in the same way that fructose is transported, by facilitated diffusion. At least five types of transport proteins for transporting amino acids and peptides have been found in the luminal membranes of intestinal epithelial cells.</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2291592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F845E-F359-4F9E-B961-6407D244430C}"/>
              </a:ext>
            </a:extLst>
          </p:cNvPr>
          <p:cNvSpPr>
            <a:spLocks noGrp="1"/>
          </p:cNvSpPr>
          <p:nvPr>
            <p:ph type="title"/>
          </p:nvPr>
        </p:nvSpPr>
        <p:spPr>
          <a:xfrm>
            <a:off x="838200" y="365126"/>
            <a:ext cx="10515600" cy="661242"/>
          </a:xfrm>
        </p:spPr>
        <p:txBody>
          <a:bodyPr>
            <a:normAutofit/>
          </a:bodyPr>
          <a:lstStyle/>
          <a:p>
            <a:pPr algn="ctr"/>
            <a:r>
              <a:rPr lang="en-US" sz="3600" dirty="0">
                <a:solidFill>
                  <a:srgbClr val="FF0000"/>
                </a:solidFill>
              </a:rPr>
              <a:t>Swallowing (Deglutition)</a:t>
            </a:r>
            <a:endParaRPr lang="en-IN" sz="3600" dirty="0">
              <a:solidFill>
                <a:srgbClr val="FF0000"/>
              </a:solidFill>
            </a:endParaRPr>
          </a:p>
        </p:txBody>
      </p:sp>
      <p:sp>
        <p:nvSpPr>
          <p:cNvPr id="3" name="Content Placeholder 2">
            <a:extLst>
              <a:ext uri="{FF2B5EF4-FFF2-40B4-BE49-F238E27FC236}">
                <a16:creationId xmlns:a16="http://schemas.microsoft.com/office/drawing/2014/main" id="{91E7AD2E-624E-4821-B14B-4F771C2C2395}"/>
              </a:ext>
            </a:extLst>
          </p:cNvPr>
          <p:cNvSpPr>
            <a:spLocks noGrp="1"/>
          </p:cNvSpPr>
          <p:nvPr>
            <p:ph idx="1"/>
          </p:nvPr>
        </p:nvSpPr>
        <p:spPr>
          <a:xfrm>
            <a:off x="838200" y="1184988"/>
            <a:ext cx="10515600" cy="4991975"/>
          </a:xfrm>
        </p:spPr>
        <p:txBody>
          <a:bodyPr>
            <a:normAutofit fontScale="92500" lnSpcReduction="20000"/>
          </a:bodyPr>
          <a:lstStyle/>
          <a:p>
            <a:r>
              <a:rPr lang="en-US" dirty="0">
                <a:solidFill>
                  <a:schemeClr val="accent1"/>
                </a:solidFill>
              </a:rPr>
              <a:t>Voluntary stage</a:t>
            </a:r>
            <a:r>
              <a:rPr lang="en-US" dirty="0"/>
              <a:t>: Upward and backward movement of tongue against palate squeeze and rolls the food posteriorly into the pharynx.</a:t>
            </a:r>
          </a:p>
          <a:p>
            <a:r>
              <a:rPr lang="en-US" dirty="0">
                <a:solidFill>
                  <a:schemeClr val="accent1"/>
                </a:solidFill>
              </a:rPr>
              <a:t>Pharyngeal stage</a:t>
            </a:r>
            <a:r>
              <a:rPr lang="en-US" dirty="0"/>
              <a:t>: 1. Soft palate is pulled upward to close the posterior nares; 2. Palatopharyngeal folds on each side of the pharynx are pulled medially to form a sagittal slit through which only sufficiently masticated food can enter into the esophagus; 3. Epiglottis swings backward over the opening of the larynx to prevent passage of food into the nose and trachea; 4. upward movement of larynx pulls up and enlarges the opening to the esophagus. At the same time pharyngoesophageal sphincter relaxes allowing food to move easily into the upper esophagus; 5. Peristalsis of muscular wall of pharynx propels the food down into the esophagus.</a:t>
            </a:r>
          </a:p>
          <a:p>
            <a:r>
              <a:rPr lang="en-US" dirty="0">
                <a:solidFill>
                  <a:schemeClr val="accent1"/>
                </a:solidFill>
              </a:rPr>
              <a:t>Esophageal stage</a:t>
            </a:r>
            <a:r>
              <a:rPr lang="en-US" dirty="0"/>
              <a:t>: Peristaltic movements of esophagus conduct food rapidly (8 to 10 seconds) from the pharynx to the stomach. Gastroesophageal sphincter, which remains constricted otherwise, opens, when the peristaltic wave passes down up to this point, allowing each propulsion of food into the stomach.</a:t>
            </a:r>
            <a:endParaRPr lang="en-IN" dirty="0"/>
          </a:p>
        </p:txBody>
      </p:sp>
    </p:spTree>
    <p:extLst>
      <p:ext uri="{BB962C8B-B14F-4D97-AF65-F5344CB8AC3E}">
        <p14:creationId xmlns:p14="http://schemas.microsoft.com/office/powerpoint/2010/main" val="2302295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63F59-5ABA-42E9-84F4-B14308159421}"/>
              </a:ext>
            </a:extLst>
          </p:cNvPr>
          <p:cNvSpPr>
            <a:spLocks noGrp="1"/>
          </p:cNvSpPr>
          <p:nvPr>
            <p:ph type="title"/>
          </p:nvPr>
        </p:nvSpPr>
        <p:spPr>
          <a:xfrm>
            <a:off x="838200" y="365126"/>
            <a:ext cx="10515600" cy="446638"/>
          </a:xfrm>
        </p:spPr>
        <p:txBody>
          <a:bodyPr>
            <a:normAutofit/>
          </a:bodyPr>
          <a:lstStyle/>
          <a:p>
            <a:r>
              <a:rPr lang="en-US" sz="2400" dirty="0">
                <a:solidFill>
                  <a:srgbClr val="FF0000"/>
                </a:solidFill>
              </a:rPr>
              <a:t>Fig. Functional organization of villus. A. Longitudinal section. B. Cross section</a:t>
            </a:r>
            <a:endParaRPr lang="en-IN" sz="2400" dirty="0">
              <a:solidFill>
                <a:srgbClr val="FF0000"/>
              </a:solidFill>
            </a:endParaRPr>
          </a:p>
        </p:txBody>
      </p:sp>
      <p:pic>
        <p:nvPicPr>
          <p:cNvPr id="5" name="Content Placeholder 4">
            <a:extLst>
              <a:ext uri="{FF2B5EF4-FFF2-40B4-BE49-F238E27FC236}">
                <a16:creationId xmlns:a16="http://schemas.microsoft.com/office/drawing/2014/main" id="{2A1C8CAC-A9A9-4156-9CC3-BFBC3F4970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9088" y="998376"/>
            <a:ext cx="7496329" cy="5494498"/>
          </a:xfrm>
        </p:spPr>
      </p:pic>
    </p:spTree>
    <p:extLst>
      <p:ext uri="{BB962C8B-B14F-4D97-AF65-F5344CB8AC3E}">
        <p14:creationId xmlns:p14="http://schemas.microsoft.com/office/powerpoint/2010/main" val="3245915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585E2-5F62-40DD-AA56-AB3DFAE814BC}"/>
              </a:ext>
            </a:extLst>
          </p:cNvPr>
          <p:cNvSpPr>
            <a:spLocks noGrp="1"/>
          </p:cNvSpPr>
          <p:nvPr>
            <p:ph type="title"/>
          </p:nvPr>
        </p:nvSpPr>
        <p:spPr>
          <a:xfrm>
            <a:off x="838200" y="365126"/>
            <a:ext cx="10515600" cy="138728"/>
          </a:xfrm>
        </p:spPr>
        <p:txBody>
          <a:bodyPr>
            <a:normAutofit fontScale="90000"/>
          </a:bodyPr>
          <a:lstStyle/>
          <a:p>
            <a:pPr algn="ct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Absorption of Fats</a:t>
            </a:r>
            <a:br>
              <a:rPr lang="en-IN" sz="18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7E829A74-2231-476D-89D5-E02D8FFB794D}"/>
              </a:ext>
            </a:extLst>
          </p:cNvPr>
          <p:cNvSpPr>
            <a:spLocks noGrp="1"/>
          </p:cNvSpPr>
          <p:nvPr>
            <p:ph idx="1"/>
          </p:nvPr>
        </p:nvSpPr>
        <p:spPr>
          <a:xfrm>
            <a:off x="838200" y="765110"/>
            <a:ext cx="10515600" cy="5411853"/>
          </a:xfrm>
        </p:spPr>
        <p:txBody>
          <a:bodyPr>
            <a:normAutofit fontScale="92500" lnSpcReduction="20000"/>
          </a:bodyPr>
          <a:lstStyle/>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End products of fat digestion (monoglycerides and fatty acids) are carried to the surface of the microvilli as micelles and then penetrate into the recesses among the moving, agitating microvilli. Here, both the monoglycerides and fatty acids diffuse immediately out of the micelles and into the interior of the epithelial cells, which is possible because the lipids are soluble in the cell membrane. This leaves the bile micelles still in the chyme, where they function again and again to help absorb still more monoglycerides and fatty acids.</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After entering the epithelial cell, the fatty acids and monoglycerides are taken up by the cell’s smooth endoplasmic reticulum and used to form new triglycerides that are subsequently released in the form of </a:t>
            </a:r>
            <a:r>
              <a:rPr lang="en-US" sz="2400" i="1"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chylomicrons</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through the base of the epithelial cell into the lacteal, to flow upward through the thoracic lymph duct and empty into the circulating blood.</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However, small quantities of short- and medium-chain fatty acids, such as those from butterfat, are absorbed directly into the portal blood rather than being converted into triglycerides. It is possible because the short-chain fatty acids are more water-soluble and mostly are not reconverted into triglycerides by the ER.</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803590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7524A-9D24-4DE0-B9EA-5EB866AEB602}"/>
              </a:ext>
            </a:extLst>
          </p:cNvPr>
          <p:cNvSpPr>
            <a:spLocks noGrp="1"/>
          </p:cNvSpPr>
          <p:nvPr>
            <p:ph type="title"/>
          </p:nvPr>
        </p:nvSpPr>
        <p:spPr>
          <a:xfrm>
            <a:off x="838200" y="365126"/>
            <a:ext cx="10515600" cy="502622"/>
          </a:xfrm>
        </p:spPr>
        <p:txBody>
          <a:bodyPr>
            <a:normAutofit fontScale="90000"/>
          </a:bodyPr>
          <a:lstStyle/>
          <a:p>
            <a:pPr algn="ctr"/>
            <a:r>
              <a:rPr lang="en-US" sz="3200" dirty="0">
                <a:solidFill>
                  <a:srgbClr val="FF0000"/>
                </a:solidFill>
              </a:rPr>
              <a:t>Motor Functions of the Stomach</a:t>
            </a:r>
            <a:endParaRPr lang="en-IN" sz="3200" dirty="0">
              <a:solidFill>
                <a:srgbClr val="FF0000"/>
              </a:solidFill>
            </a:endParaRPr>
          </a:p>
        </p:txBody>
      </p:sp>
      <p:sp>
        <p:nvSpPr>
          <p:cNvPr id="3" name="Content Placeholder 2">
            <a:extLst>
              <a:ext uri="{FF2B5EF4-FFF2-40B4-BE49-F238E27FC236}">
                <a16:creationId xmlns:a16="http://schemas.microsoft.com/office/drawing/2014/main" id="{B03FC000-5CCA-4821-AA75-0C685F00F6F1}"/>
              </a:ext>
            </a:extLst>
          </p:cNvPr>
          <p:cNvSpPr>
            <a:spLocks noGrp="1"/>
          </p:cNvSpPr>
          <p:nvPr>
            <p:ph idx="1"/>
          </p:nvPr>
        </p:nvSpPr>
        <p:spPr>
          <a:xfrm>
            <a:off x="838200" y="998376"/>
            <a:ext cx="10515600" cy="5178587"/>
          </a:xfrm>
        </p:spPr>
        <p:txBody>
          <a:bodyPr>
            <a:normAutofit/>
          </a:bodyPr>
          <a:lstStyle/>
          <a:p>
            <a:pPr marL="457200" indent="-457200">
              <a:buFont typeface="+mj-lt"/>
              <a:buAutoNum type="arabicPeriod"/>
            </a:pPr>
            <a:r>
              <a:rPr lang="en-US" sz="2400" dirty="0"/>
              <a:t>Storage of large quantities of food.</a:t>
            </a:r>
          </a:p>
          <a:p>
            <a:pPr marL="457200" indent="-457200">
              <a:buFont typeface="+mj-lt"/>
              <a:buAutoNum type="arabicPeriod"/>
            </a:pPr>
            <a:r>
              <a:rPr lang="en-US" sz="2400" dirty="0"/>
              <a:t>Mixing the food with gastric juices forming a semifluid mixture called </a:t>
            </a:r>
            <a:r>
              <a:rPr lang="en-US" sz="2400" i="1" dirty="0">
                <a:solidFill>
                  <a:schemeClr val="accent1"/>
                </a:solidFill>
              </a:rPr>
              <a:t>chyme</a:t>
            </a:r>
            <a:r>
              <a:rPr lang="en-US" sz="2400" dirty="0"/>
              <a:t>.</a:t>
            </a:r>
          </a:p>
          <a:p>
            <a:pPr marL="457200" indent="-457200">
              <a:buFont typeface="+mj-lt"/>
              <a:buAutoNum type="arabicPeriod"/>
            </a:pPr>
            <a:r>
              <a:rPr lang="en-US" sz="2400" dirty="0"/>
              <a:t>Slow emptying of chyme into the small intestine at a suitable rate. Peristaltic waves, in addition to causing mixing in the stomach, also provide a pumping action called the “pyloric pump”. </a:t>
            </a:r>
            <a:r>
              <a:rPr lang="en-US" sz="2400" dirty="0">
                <a:solidFill>
                  <a:schemeClr val="accent1"/>
                </a:solidFill>
              </a:rPr>
              <a:t>Gastrin</a:t>
            </a:r>
            <a:r>
              <a:rPr lang="en-US" sz="2400" dirty="0"/>
              <a:t> plays an excitatory effect on stomach peristalsis.</a:t>
            </a:r>
          </a:p>
          <a:p>
            <a:pPr marL="0" indent="0">
              <a:buNone/>
            </a:pPr>
            <a:r>
              <a:rPr lang="en-US" sz="2400" dirty="0"/>
              <a:t>	However, the more important control of stomach emptying resides in inhibitory feedback signals from the duodenum, including both enterogastric inhibitory nervous feedback reflexes and hormonal feedback by </a:t>
            </a:r>
            <a:r>
              <a:rPr lang="en-US" sz="2400" dirty="0">
                <a:solidFill>
                  <a:schemeClr val="accent1"/>
                </a:solidFill>
              </a:rPr>
              <a:t>CCK</a:t>
            </a:r>
            <a:r>
              <a:rPr lang="en-US" sz="2400" dirty="0"/>
              <a:t> (</a:t>
            </a:r>
            <a:r>
              <a:rPr lang="en-US" sz="2400" dirty="0">
                <a:solidFill>
                  <a:schemeClr val="accent1"/>
                </a:solidFill>
              </a:rPr>
              <a:t>Cholecystokinin</a:t>
            </a:r>
            <a:r>
              <a:rPr lang="en-US" sz="2400" dirty="0"/>
              <a:t>). Other possible inhibitors of stomach emptying are the hormones </a:t>
            </a:r>
            <a:r>
              <a:rPr lang="en-US" sz="2400" dirty="0">
                <a:solidFill>
                  <a:schemeClr val="accent1"/>
                </a:solidFill>
              </a:rPr>
              <a:t>secretin</a:t>
            </a:r>
            <a:r>
              <a:rPr lang="en-US" sz="2400" dirty="0"/>
              <a:t> and </a:t>
            </a:r>
            <a:r>
              <a:rPr lang="en-US" sz="2400" dirty="0">
                <a:solidFill>
                  <a:schemeClr val="accent1"/>
                </a:solidFill>
              </a:rPr>
              <a:t>gastric inhibitory peptide (GIP).</a:t>
            </a:r>
            <a:endParaRPr lang="en-IN" sz="2400" dirty="0">
              <a:solidFill>
                <a:schemeClr val="accent1"/>
              </a:solidFill>
            </a:endParaRPr>
          </a:p>
        </p:txBody>
      </p:sp>
    </p:spTree>
    <p:extLst>
      <p:ext uri="{BB962C8B-B14F-4D97-AF65-F5344CB8AC3E}">
        <p14:creationId xmlns:p14="http://schemas.microsoft.com/office/powerpoint/2010/main" val="3868059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DDF3-A493-484F-8C3C-913C4578D11B}"/>
              </a:ext>
            </a:extLst>
          </p:cNvPr>
          <p:cNvSpPr>
            <a:spLocks noGrp="1"/>
          </p:cNvSpPr>
          <p:nvPr>
            <p:ph type="title"/>
          </p:nvPr>
        </p:nvSpPr>
        <p:spPr>
          <a:xfrm>
            <a:off x="838200" y="365126"/>
            <a:ext cx="10515600" cy="679904"/>
          </a:xfrm>
        </p:spPr>
        <p:txBody>
          <a:bodyPr>
            <a:normAutofit/>
          </a:bodyPr>
          <a:lstStyle/>
          <a:p>
            <a:pPr algn="ctr"/>
            <a:r>
              <a:rPr lang="en-US" sz="3600" dirty="0">
                <a:solidFill>
                  <a:srgbClr val="FF0000"/>
                </a:solidFill>
              </a:rPr>
              <a:t>Physiologic anatomy of the Stomach</a:t>
            </a:r>
            <a:endParaRPr lang="en-IN" sz="3600" dirty="0">
              <a:solidFill>
                <a:srgbClr val="FF0000"/>
              </a:solidFill>
            </a:endParaRPr>
          </a:p>
        </p:txBody>
      </p:sp>
      <p:pic>
        <p:nvPicPr>
          <p:cNvPr id="9" name="Content Placeholder 8">
            <a:extLst>
              <a:ext uri="{FF2B5EF4-FFF2-40B4-BE49-F238E27FC236}">
                <a16:creationId xmlns:a16="http://schemas.microsoft.com/office/drawing/2014/main" id="{86396B77-4D92-4AE9-A6B2-444AFDEA12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3491" y="1825625"/>
            <a:ext cx="5245018" cy="4351338"/>
          </a:xfrm>
        </p:spPr>
      </p:pic>
    </p:spTree>
    <p:extLst>
      <p:ext uri="{BB962C8B-B14F-4D97-AF65-F5344CB8AC3E}">
        <p14:creationId xmlns:p14="http://schemas.microsoft.com/office/powerpoint/2010/main" val="3480575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1029-33EC-4CE4-9BAF-598018E211ED}"/>
              </a:ext>
            </a:extLst>
          </p:cNvPr>
          <p:cNvSpPr>
            <a:spLocks noGrp="1"/>
          </p:cNvSpPr>
          <p:nvPr>
            <p:ph type="title"/>
          </p:nvPr>
        </p:nvSpPr>
        <p:spPr>
          <a:xfrm>
            <a:off x="838200" y="365126"/>
            <a:ext cx="10515600" cy="539944"/>
          </a:xfrm>
        </p:spPr>
        <p:txBody>
          <a:bodyPr>
            <a:normAutofit fontScale="90000"/>
          </a:bodyPr>
          <a:lstStyle/>
          <a:p>
            <a:pPr algn="ctr"/>
            <a:r>
              <a:rPr lang="en-US" sz="3600" dirty="0">
                <a:solidFill>
                  <a:srgbClr val="FF0000"/>
                </a:solidFill>
              </a:rPr>
              <a:t>Movements of the Small Intestine</a:t>
            </a:r>
            <a:endParaRPr lang="en-IN" sz="3600" dirty="0">
              <a:solidFill>
                <a:srgbClr val="FF0000"/>
              </a:solidFill>
            </a:endParaRPr>
          </a:p>
        </p:txBody>
      </p:sp>
      <p:sp>
        <p:nvSpPr>
          <p:cNvPr id="3" name="Content Placeholder 2">
            <a:extLst>
              <a:ext uri="{FF2B5EF4-FFF2-40B4-BE49-F238E27FC236}">
                <a16:creationId xmlns:a16="http://schemas.microsoft.com/office/drawing/2014/main" id="{95048DEC-2106-420A-964C-07D057432A8F}"/>
              </a:ext>
            </a:extLst>
          </p:cNvPr>
          <p:cNvSpPr>
            <a:spLocks noGrp="1"/>
          </p:cNvSpPr>
          <p:nvPr>
            <p:ph idx="1"/>
          </p:nvPr>
        </p:nvSpPr>
        <p:spPr>
          <a:xfrm>
            <a:off x="838200" y="1231641"/>
            <a:ext cx="10515600" cy="4945322"/>
          </a:xfrm>
        </p:spPr>
        <p:txBody>
          <a:bodyPr>
            <a:normAutofit fontScale="92500" lnSpcReduction="10000"/>
          </a:bodyPr>
          <a:lstStyle/>
          <a:p>
            <a:r>
              <a:rPr lang="en-US" dirty="0">
                <a:solidFill>
                  <a:schemeClr val="accent1"/>
                </a:solidFill>
              </a:rPr>
              <a:t>Mixing (Segmentation) Contractions</a:t>
            </a:r>
            <a:r>
              <a:rPr lang="en-US" dirty="0"/>
              <a:t>: Localized concentric contractions along the intestine and lasting a fraction of a minute causing “segmentation” of small intestine. The segmentation contractions “chop” the chyme 2 to 3 times per minute, in this way promoting progressive mixing of the food with secretions of the small intestine.</a:t>
            </a:r>
          </a:p>
          <a:p>
            <a:r>
              <a:rPr lang="en-US" dirty="0">
                <a:solidFill>
                  <a:schemeClr val="accent1"/>
                </a:solidFill>
              </a:rPr>
              <a:t>Propulsive Movements: </a:t>
            </a:r>
            <a:r>
              <a:rPr lang="en-US" dirty="0"/>
              <a:t>Chyme is propelled by peristaltic waves. These can occur in any part of the small intestine, and they move toward the anus at a velocity of 0.5 to 2.0 cm/sec, faster in the proximal intestine and slower in the terminal intestine. Peristaltic movements begin by a so-called gastroenteric reflex that is initiated by distention of the stomach and conducted through the myenteric plexus from the stomach down along the wall of the small intestine. Several hormonal factors like gastrin, CCK, insulin, motilin, and serotonin enhance intestinal motility. Conversely, secretin and glucagon inhibit small intestinal motility.</a:t>
            </a:r>
            <a:endParaRPr lang="en-IN" dirty="0"/>
          </a:p>
        </p:txBody>
      </p:sp>
    </p:spTree>
    <p:extLst>
      <p:ext uri="{BB962C8B-B14F-4D97-AF65-F5344CB8AC3E}">
        <p14:creationId xmlns:p14="http://schemas.microsoft.com/office/powerpoint/2010/main" val="1033866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794B4-7338-4837-844C-5979CEC6BF89}"/>
              </a:ext>
            </a:extLst>
          </p:cNvPr>
          <p:cNvSpPr>
            <a:spLocks noGrp="1"/>
          </p:cNvSpPr>
          <p:nvPr>
            <p:ph type="title"/>
          </p:nvPr>
        </p:nvSpPr>
        <p:spPr>
          <a:xfrm>
            <a:off x="838200" y="365126"/>
            <a:ext cx="10515600" cy="539944"/>
          </a:xfrm>
        </p:spPr>
        <p:txBody>
          <a:bodyPr>
            <a:normAutofit fontScale="90000"/>
          </a:bodyPr>
          <a:lstStyle/>
          <a:p>
            <a:pPr algn="ctr"/>
            <a:r>
              <a:rPr lang="en-US" sz="3600" dirty="0">
                <a:solidFill>
                  <a:srgbClr val="FF0000"/>
                </a:solidFill>
              </a:rPr>
              <a:t>Function of the Ileocecal Valve</a:t>
            </a:r>
            <a:endParaRPr lang="en-IN" sz="3600" dirty="0">
              <a:solidFill>
                <a:srgbClr val="FF0000"/>
              </a:solidFill>
            </a:endParaRPr>
          </a:p>
        </p:txBody>
      </p:sp>
      <p:sp>
        <p:nvSpPr>
          <p:cNvPr id="3" name="Content Placeholder 2">
            <a:extLst>
              <a:ext uri="{FF2B5EF4-FFF2-40B4-BE49-F238E27FC236}">
                <a16:creationId xmlns:a16="http://schemas.microsoft.com/office/drawing/2014/main" id="{97BD0F02-25EB-4D42-AA20-F76427097C41}"/>
              </a:ext>
            </a:extLst>
          </p:cNvPr>
          <p:cNvSpPr>
            <a:spLocks noGrp="1"/>
          </p:cNvSpPr>
          <p:nvPr>
            <p:ph idx="1"/>
          </p:nvPr>
        </p:nvSpPr>
        <p:spPr>
          <a:xfrm>
            <a:off x="838200" y="1129004"/>
            <a:ext cx="10515600" cy="5047959"/>
          </a:xfrm>
        </p:spPr>
        <p:txBody>
          <a:bodyPr/>
          <a:lstStyle/>
          <a:p>
            <a:r>
              <a:rPr lang="en-US" dirty="0"/>
              <a:t>Principal function of the ileocecal valve is to prevent backflow of fecal contents from the colon into the small intestine.</a:t>
            </a:r>
          </a:p>
          <a:p>
            <a:pPr marL="0" indent="0">
              <a:buNone/>
            </a:pPr>
            <a:endParaRPr lang="en-IN" dirty="0"/>
          </a:p>
        </p:txBody>
      </p:sp>
      <p:pic>
        <p:nvPicPr>
          <p:cNvPr id="13" name="Picture 12">
            <a:extLst>
              <a:ext uri="{FF2B5EF4-FFF2-40B4-BE49-F238E27FC236}">
                <a16:creationId xmlns:a16="http://schemas.microsoft.com/office/drawing/2014/main" id="{D91E2737-5DA0-42B4-9FF0-F1BA5D31B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0521" y="2172577"/>
            <a:ext cx="4926565" cy="4523118"/>
          </a:xfrm>
          <a:prstGeom prst="rect">
            <a:avLst/>
          </a:prstGeom>
        </p:spPr>
      </p:pic>
    </p:spTree>
    <p:extLst>
      <p:ext uri="{BB962C8B-B14F-4D97-AF65-F5344CB8AC3E}">
        <p14:creationId xmlns:p14="http://schemas.microsoft.com/office/powerpoint/2010/main" val="878318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F87B-21C7-44F3-AA81-144343D5E6E0}"/>
              </a:ext>
            </a:extLst>
          </p:cNvPr>
          <p:cNvSpPr>
            <a:spLocks noGrp="1"/>
          </p:cNvSpPr>
          <p:nvPr>
            <p:ph type="title"/>
          </p:nvPr>
        </p:nvSpPr>
        <p:spPr>
          <a:xfrm>
            <a:off x="838200" y="365126"/>
            <a:ext cx="10515600" cy="437308"/>
          </a:xfrm>
        </p:spPr>
        <p:txBody>
          <a:bodyPr>
            <a:normAutofit fontScale="90000"/>
          </a:bodyPr>
          <a:lstStyle/>
          <a:p>
            <a:pPr algn="ctr"/>
            <a:r>
              <a:rPr lang="en-US" sz="3600" dirty="0">
                <a:solidFill>
                  <a:srgbClr val="FF0000"/>
                </a:solidFill>
              </a:rPr>
              <a:t>Movements of the Colon</a:t>
            </a:r>
            <a:endParaRPr lang="en-IN" sz="3600" dirty="0">
              <a:solidFill>
                <a:srgbClr val="FF0000"/>
              </a:solidFill>
            </a:endParaRPr>
          </a:p>
        </p:txBody>
      </p:sp>
      <p:sp>
        <p:nvSpPr>
          <p:cNvPr id="3" name="Content Placeholder 2">
            <a:extLst>
              <a:ext uri="{FF2B5EF4-FFF2-40B4-BE49-F238E27FC236}">
                <a16:creationId xmlns:a16="http://schemas.microsoft.com/office/drawing/2014/main" id="{FAC90C0C-0FE8-4E4C-A688-CE01B74E91BC}"/>
              </a:ext>
            </a:extLst>
          </p:cNvPr>
          <p:cNvSpPr>
            <a:spLocks noGrp="1"/>
          </p:cNvSpPr>
          <p:nvPr>
            <p:ph idx="1"/>
          </p:nvPr>
        </p:nvSpPr>
        <p:spPr>
          <a:xfrm>
            <a:off x="838200" y="923731"/>
            <a:ext cx="10515600" cy="5253232"/>
          </a:xfrm>
        </p:spPr>
        <p:txBody>
          <a:bodyPr>
            <a:normAutofit/>
          </a:bodyPr>
          <a:lstStyle/>
          <a:p>
            <a:r>
              <a:rPr lang="en-US" sz="2400" dirty="0"/>
              <a:t>Principal functions of the colon are (1) absorption of water and electrolytes from the chyme to form solid feces and (2) storage of fecal matter until it can be expelled. Movements of the colon are normally very sluggish and have characteristics similar to those of small intestine.</a:t>
            </a:r>
          </a:p>
          <a:p>
            <a:endParaRPr lang="en-IN" sz="2400" dirty="0"/>
          </a:p>
        </p:txBody>
      </p:sp>
      <p:pic>
        <p:nvPicPr>
          <p:cNvPr id="5" name="Picture 4">
            <a:extLst>
              <a:ext uri="{FF2B5EF4-FFF2-40B4-BE49-F238E27FC236}">
                <a16:creationId xmlns:a16="http://schemas.microsoft.com/office/drawing/2014/main" id="{F96F5290-8BD4-4A69-A3A9-DB21BFBEF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3624" y="2317934"/>
            <a:ext cx="4994729" cy="4418768"/>
          </a:xfrm>
          <a:prstGeom prst="rect">
            <a:avLst/>
          </a:prstGeom>
        </p:spPr>
      </p:pic>
    </p:spTree>
    <p:extLst>
      <p:ext uri="{BB962C8B-B14F-4D97-AF65-F5344CB8AC3E}">
        <p14:creationId xmlns:p14="http://schemas.microsoft.com/office/powerpoint/2010/main" val="3509452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661AB-A957-4BD6-AFC9-6AE178162BAB}"/>
              </a:ext>
            </a:extLst>
          </p:cNvPr>
          <p:cNvSpPr>
            <a:spLocks noGrp="1"/>
          </p:cNvSpPr>
          <p:nvPr>
            <p:ph type="title"/>
          </p:nvPr>
        </p:nvSpPr>
        <p:spPr>
          <a:xfrm>
            <a:off x="838200" y="365126"/>
            <a:ext cx="10515600" cy="595928"/>
          </a:xfrm>
        </p:spPr>
        <p:txBody>
          <a:bodyPr>
            <a:normAutofit/>
          </a:bodyPr>
          <a:lstStyle/>
          <a:p>
            <a:pPr algn="ctr"/>
            <a:r>
              <a:rPr lang="en-US" sz="3600" dirty="0">
                <a:solidFill>
                  <a:srgbClr val="FF0000"/>
                </a:solidFill>
              </a:rPr>
              <a:t>Digestion of Carbohydrates</a:t>
            </a:r>
            <a:endParaRPr lang="en-IN" sz="3600" dirty="0">
              <a:solidFill>
                <a:srgbClr val="FF0000"/>
              </a:solidFill>
            </a:endParaRPr>
          </a:p>
        </p:txBody>
      </p:sp>
      <p:sp>
        <p:nvSpPr>
          <p:cNvPr id="3" name="Content Placeholder 2">
            <a:extLst>
              <a:ext uri="{FF2B5EF4-FFF2-40B4-BE49-F238E27FC236}">
                <a16:creationId xmlns:a16="http://schemas.microsoft.com/office/drawing/2014/main" id="{38F0CBCC-A658-4301-8698-060010A1E702}"/>
              </a:ext>
            </a:extLst>
          </p:cNvPr>
          <p:cNvSpPr>
            <a:spLocks noGrp="1"/>
          </p:cNvSpPr>
          <p:nvPr>
            <p:ph idx="1"/>
          </p:nvPr>
        </p:nvSpPr>
        <p:spPr>
          <a:xfrm>
            <a:off x="838200" y="1222310"/>
            <a:ext cx="10515600" cy="4954653"/>
          </a:xfrm>
        </p:spPr>
        <p:txBody>
          <a:bodyPr/>
          <a:lstStyle/>
          <a:p>
            <a:r>
              <a:rPr lang="en-US" dirty="0"/>
              <a:t>During condensation of monosaccharides one hydrogen ion has been removed from one of the monosaccharide, and a hydroxyl ion has been removed from the next one; and the monosaccharides combine with each other at this site of removal. When carbohydrates are digested, the above process is reversed and the carbohydrates are converted into monosaccharides. Specific enzymes in the digestive juices return the hydrogen and hydroxyl ions from water to the polysaccharides. This process is called hydrolysis.</a:t>
            </a:r>
            <a:endParaRPr lang="en-IN" dirty="0"/>
          </a:p>
        </p:txBody>
      </p:sp>
    </p:spTree>
    <p:extLst>
      <p:ext uri="{BB962C8B-B14F-4D97-AF65-F5344CB8AC3E}">
        <p14:creationId xmlns:p14="http://schemas.microsoft.com/office/powerpoint/2010/main" val="20376125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TotalTime>
  <Words>3235</Words>
  <Application>Microsoft Office PowerPoint</Application>
  <PresentationFormat>Widescreen</PresentationFormat>
  <Paragraphs>86</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BatangChe</vt:lpstr>
      <vt:lpstr>Arial</vt:lpstr>
      <vt:lpstr>Calibri</vt:lpstr>
      <vt:lpstr>Calibri Light</vt:lpstr>
      <vt:lpstr>Times New Roman</vt:lpstr>
      <vt:lpstr>Office Theme</vt:lpstr>
      <vt:lpstr>Digestion</vt:lpstr>
      <vt:lpstr>Ingestion</vt:lpstr>
      <vt:lpstr>Swallowing (Deglutition)</vt:lpstr>
      <vt:lpstr>Motor Functions of the Stomach</vt:lpstr>
      <vt:lpstr>Physiologic anatomy of the Stomach</vt:lpstr>
      <vt:lpstr>Movements of the Small Intestine</vt:lpstr>
      <vt:lpstr>Function of the Ileocecal Valve</vt:lpstr>
      <vt:lpstr>Movements of the Colon</vt:lpstr>
      <vt:lpstr>Digestion of Carbohydrates</vt:lpstr>
      <vt:lpstr>Digestion in the Mouth and Stomach</vt:lpstr>
      <vt:lpstr>Digestion in the Small Intestine</vt:lpstr>
      <vt:lpstr>PowerPoint Presentation</vt:lpstr>
      <vt:lpstr>Digestion of Protein </vt:lpstr>
      <vt:lpstr>Digestion of Protein</vt:lpstr>
      <vt:lpstr>Digestion in the Stomach </vt:lpstr>
      <vt:lpstr>Digestion by Pancreatic Secretions </vt:lpstr>
      <vt:lpstr>Digestion by Peptidases in the Enterocytes </vt:lpstr>
      <vt:lpstr>Fig. Diagram of an Enterocyte</vt:lpstr>
      <vt:lpstr>Digestion of Fats </vt:lpstr>
      <vt:lpstr>Digestion in the Intestine </vt:lpstr>
      <vt:lpstr>……continued</vt:lpstr>
      <vt:lpstr>Digestion by Pancreatic Lipase </vt:lpstr>
      <vt:lpstr>Role of Bile Salts to Accelerate Fat Digestion: Formation of Micelles </vt:lpstr>
      <vt:lpstr>Digestion of Cholesterol Esters and Phospholipids </vt:lpstr>
      <vt:lpstr>Anatomical Basis of Absorption </vt:lpstr>
      <vt:lpstr>Fig. Longitudinal section of small intestine.</vt:lpstr>
      <vt:lpstr>Fig. Absorption of sodium through the intestinal epitheliu.</vt:lpstr>
      <vt:lpstr>Absorption of Carbohydrates </vt:lpstr>
      <vt:lpstr>Absorption of Proteins </vt:lpstr>
      <vt:lpstr>Fig. Functional organization of villus. A. Longitudinal section. B. Cross section</vt:lpstr>
      <vt:lpstr>Absorption of Fats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Digestion</dc:title>
  <dc:creator>HP</dc:creator>
  <cp:lastModifiedBy>TANMAY DATTA</cp:lastModifiedBy>
  <cp:revision>29</cp:revision>
  <dcterms:created xsi:type="dcterms:W3CDTF">2021-04-07T03:16:04Z</dcterms:created>
  <dcterms:modified xsi:type="dcterms:W3CDTF">2024-02-01T04:14:18Z</dcterms:modified>
</cp:coreProperties>
</file>