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0EDC-7F30-44D8-8A08-78237AD99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87A6A2-82C9-400F-B4BC-744735F022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BEFA167-6A34-4D41-9357-5EEE39563C0B}"/>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5" name="Footer Placeholder 4">
            <a:extLst>
              <a:ext uri="{FF2B5EF4-FFF2-40B4-BE49-F238E27FC236}">
                <a16:creationId xmlns:a16="http://schemas.microsoft.com/office/drawing/2014/main" id="{55235AA7-FA45-43F2-A1D2-FACDDAA95D5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1D73904-279C-4BC9-89FB-4496490B1DBC}"/>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7885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D5A0-D8B5-4F45-AC3B-942B734D475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74E4E0A-CF83-4525-B87D-946125C87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395A2E-B400-466F-AA6F-DDA8DC5CF2BB}"/>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5" name="Footer Placeholder 4">
            <a:extLst>
              <a:ext uri="{FF2B5EF4-FFF2-40B4-BE49-F238E27FC236}">
                <a16:creationId xmlns:a16="http://schemas.microsoft.com/office/drawing/2014/main" id="{0F0D6F56-5067-46D2-925C-49065E02EA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1F9845-4437-4374-BB6D-B35ADA9F94DB}"/>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62915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ED3693-98AC-48DF-9E8B-59012A8CF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15A8D66-917D-4613-A12F-B413DD4EA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77E643-0D43-4304-B964-A69F199506C8}"/>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5" name="Footer Placeholder 4">
            <a:extLst>
              <a:ext uri="{FF2B5EF4-FFF2-40B4-BE49-F238E27FC236}">
                <a16:creationId xmlns:a16="http://schemas.microsoft.com/office/drawing/2014/main" id="{E2691B2F-3632-4538-A215-7A328CEEAB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5DFFDA-6374-484E-B726-E9F934504F6C}"/>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236361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E9A3-3C59-4400-A2FA-752D46F6972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28BE45-D1BE-4D47-A165-611FC75CD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6D5DF3-2B15-48AE-9658-4DE4251FC98B}"/>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5" name="Footer Placeholder 4">
            <a:extLst>
              <a:ext uri="{FF2B5EF4-FFF2-40B4-BE49-F238E27FC236}">
                <a16:creationId xmlns:a16="http://schemas.microsoft.com/office/drawing/2014/main" id="{BF23A51F-7435-47AC-8C6C-EBBD7DAED1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89DAE3-3909-4A91-9C1E-66F22D0E56E0}"/>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72966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9997-6D4B-40AC-8135-DE364DF6C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541F590-8279-4919-BB3C-D34015C22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566B9-E78F-4950-8DDD-3125BF14EB53}"/>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5" name="Footer Placeholder 4">
            <a:extLst>
              <a:ext uri="{FF2B5EF4-FFF2-40B4-BE49-F238E27FC236}">
                <a16:creationId xmlns:a16="http://schemas.microsoft.com/office/drawing/2014/main" id="{7445D0FD-C071-4E5E-AA2A-871C215FFD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0D91E0-BDD7-4E8F-B2CE-2FBD6F453ADF}"/>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273487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B22-3272-43E2-AEBD-8A77BA15D90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2570997-D05E-469F-9CA9-1FF4F9DDF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4A1D64D-DB71-4EAC-A2E8-D40CAF749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FC141D4-7D8E-46A5-988D-8DFB6949E208}"/>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6" name="Footer Placeholder 5">
            <a:extLst>
              <a:ext uri="{FF2B5EF4-FFF2-40B4-BE49-F238E27FC236}">
                <a16:creationId xmlns:a16="http://schemas.microsoft.com/office/drawing/2014/main" id="{969B59CE-0E42-4490-9051-F9021A4D866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529FCF1-39ED-4471-A520-02A345459C18}"/>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164993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3B45-79B4-4794-9E35-2657480ACC3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7E8FDC-87AE-49ED-B8AB-D01E1EE6A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0A365C-F9C4-47C8-BE36-537B5FFFCC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17FE308-D8D3-412A-BF5E-235B16DA7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055725-2027-404F-B931-1AEDD6DC7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487F67A-66DC-4C23-B749-328A8B014559}"/>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8" name="Footer Placeholder 7">
            <a:extLst>
              <a:ext uri="{FF2B5EF4-FFF2-40B4-BE49-F238E27FC236}">
                <a16:creationId xmlns:a16="http://schemas.microsoft.com/office/drawing/2014/main" id="{B7921A74-EBF6-4F81-B3B6-099FC1A0461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1B0A8C1-0E72-477A-AD8B-F6BCD5AB2E10}"/>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277082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D5AC-C363-4B13-A1C1-411A0251020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18D4FEC-6B20-43AF-86FF-89DC4C67A123}"/>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4" name="Footer Placeholder 3">
            <a:extLst>
              <a:ext uri="{FF2B5EF4-FFF2-40B4-BE49-F238E27FC236}">
                <a16:creationId xmlns:a16="http://schemas.microsoft.com/office/drawing/2014/main" id="{B338F989-CAD8-4BBD-A53A-D9915EF3B3C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150CBD6-41A0-480C-BA88-839B444AB602}"/>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255186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31657-8D9C-4A76-8683-6A2FB8D7DF22}"/>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3" name="Footer Placeholder 2">
            <a:extLst>
              <a:ext uri="{FF2B5EF4-FFF2-40B4-BE49-F238E27FC236}">
                <a16:creationId xmlns:a16="http://schemas.microsoft.com/office/drawing/2014/main" id="{71F6BDC1-9DE7-4FAB-AA31-63F2D3A5C36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E5B5532-CCF5-44B5-9794-B5A650B4C0EC}"/>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94236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A50D-5F89-422A-B541-575C0A6CC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C9705F0-7DE4-4380-9AC6-A989E0C5B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520A75A-A950-4B6D-AE66-125E064AF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5176D-C5D7-4733-8575-4D0BE5446AE5}"/>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6" name="Footer Placeholder 5">
            <a:extLst>
              <a:ext uri="{FF2B5EF4-FFF2-40B4-BE49-F238E27FC236}">
                <a16:creationId xmlns:a16="http://schemas.microsoft.com/office/drawing/2014/main" id="{08D2CB3B-960D-4689-B1E8-626ADF57C7F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4E9B0EF-A35B-4FA8-A60F-37DE3AD7E04B}"/>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76384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C2EA-BFB1-4B7D-B374-424A8C8D4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16659AE-89FB-45DE-927D-89EC5FEB8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5CF2E0E-0200-46F2-BF29-814C0813A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63571-AFA5-481D-AC11-D1E395A0656E}"/>
              </a:ext>
            </a:extLst>
          </p:cNvPr>
          <p:cNvSpPr>
            <a:spLocks noGrp="1"/>
          </p:cNvSpPr>
          <p:nvPr>
            <p:ph type="dt" sz="half" idx="10"/>
          </p:nvPr>
        </p:nvSpPr>
        <p:spPr/>
        <p:txBody>
          <a:bodyPr/>
          <a:lstStyle/>
          <a:p>
            <a:fld id="{D413CB41-8542-4C42-8189-1AF9C5EBA9A7}" type="datetimeFigureOut">
              <a:rPr lang="en-IN" smtClean="0"/>
              <a:t>04-03-2025</a:t>
            </a:fld>
            <a:endParaRPr lang="en-IN"/>
          </a:p>
        </p:txBody>
      </p:sp>
      <p:sp>
        <p:nvSpPr>
          <p:cNvPr id="6" name="Footer Placeholder 5">
            <a:extLst>
              <a:ext uri="{FF2B5EF4-FFF2-40B4-BE49-F238E27FC236}">
                <a16:creationId xmlns:a16="http://schemas.microsoft.com/office/drawing/2014/main" id="{39E41A75-F775-44CC-8B86-6A5142871FC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C7C355-ADF0-4AA4-A502-6845B64836ED}"/>
              </a:ext>
            </a:extLst>
          </p:cNvPr>
          <p:cNvSpPr>
            <a:spLocks noGrp="1"/>
          </p:cNvSpPr>
          <p:nvPr>
            <p:ph type="sldNum" sz="quarter" idx="12"/>
          </p:nvPr>
        </p:nvSpPr>
        <p:spPr/>
        <p:txBody>
          <a:bodyPr/>
          <a:lstStyle/>
          <a:p>
            <a:fld id="{BE4AB263-6F59-4484-AAD9-C1276E4E3D75}" type="slidenum">
              <a:rPr lang="en-IN" smtClean="0"/>
              <a:t>‹#›</a:t>
            </a:fld>
            <a:endParaRPr lang="en-IN"/>
          </a:p>
        </p:txBody>
      </p:sp>
    </p:spTree>
    <p:extLst>
      <p:ext uri="{BB962C8B-B14F-4D97-AF65-F5344CB8AC3E}">
        <p14:creationId xmlns:p14="http://schemas.microsoft.com/office/powerpoint/2010/main" val="165888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941E2-84D0-4DD8-88CA-B9C8B7D48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5CEC26D-BC98-4B0D-9C93-3020F77210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BC738D-6967-4EA5-9358-52B00FCCAD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3CB41-8542-4C42-8189-1AF9C5EBA9A7}" type="datetimeFigureOut">
              <a:rPr lang="en-IN" smtClean="0"/>
              <a:t>04-03-2025</a:t>
            </a:fld>
            <a:endParaRPr lang="en-IN"/>
          </a:p>
        </p:txBody>
      </p:sp>
      <p:sp>
        <p:nvSpPr>
          <p:cNvPr id="5" name="Footer Placeholder 4">
            <a:extLst>
              <a:ext uri="{FF2B5EF4-FFF2-40B4-BE49-F238E27FC236}">
                <a16:creationId xmlns:a16="http://schemas.microsoft.com/office/drawing/2014/main" id="{055F0BBE-E4E5-4237-A6C0-3326FBA83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7BEDF73-DD97-4428-938F-8FD966F28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263-6F59-4484-AAD9-C1276E4E3D75}" type="slidenum">
              <a:rPr lang="en-IN" smtClean="0"/>
              <a:t>‹#›</a:t>
            </a:fld>
            <a:endParaRPr lang="en-IN"/>
          </a:p>
        </p:txBody>
      </p:sp>
    </p:spTree>
    <p:extLst>
      <p:ext uri="{BB962C8B-B14F-4D97-AF65-F5344CB8AC3E}">
        <p14:creationId xmlns:p14="http://schemas.microsoft.com/office/powerpoint/2010/main" val="2527932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7258-D43F-4F77-8ADE-5338EC398BC3}"/>
              </a:ext>
            </a:extLst>
          </p:cNvPr>
          <p:cNvSpPr>
            <a:spLocks noGrp="1"/>
          </p:cNvSpPr>
          <p:nvPr>
            <p:ph type="ctrTitle"/>
          </p:nvPr>
        </p:nvSpPr>
        <p:spPr/>
        <p:txBody>
          <a:bodyPr/>
          <a:lstStyle/>
          <a:p>
            <a:r>
              <a:rPr lang="en-US" b="1" i="1" dirty="0">
                <a:solidFill>
                  <a:srgbClr val="92D050"/>
                </a:solidFill>
                <a:latin typeface="Batang" panose="02030600000101010101" pitchFamily="18" charset="-127"/>
                <a:ea typeface="Batang" panose="02030600000101010101" pitchFamily="18" charset="-127"/>
              </a:rPr>
              <a:t>Gastrulation in Chick</a:t>
            </a:r>
            <a:endParaRPr lang="en-IN" b="1" i="1" dirty="0">
              <a:solidFill>
                <a:srgbClr val="92D050"/>
              </a:solidFill>
              <a:latin typeface="Batang" panose="02030600000101010101" pitchFamily="18" charset="-127"/>
              <a:ea typeface="Batang" panose="02030600000101010101" pitchFamily="18" charset="-127"/>
            </a:endParaRPr>
          </a:p>
        </p:txBody>
      </p:sp>
      <p:sp>
        <p:nvSpPr>
          <p:cNvPr id="3" name="Subtitle 2">
            <a:extLst>
              <a:ext uri="{FF2B5EF4-FFF2-40B4-BE49-F238E27FC236}">
                <a16:creationId xmlns:a16="http://schemas.microsoft.com/office/drawing/2014/main" id="{C582FA64-344D-49A1-8E82-2D7872EDC9CD}"/>
              </a:ext>
            </a:extLst>
          </p:cNvPr>
          <p:cNvSpPr>
            <a:spLocks noGrp="1"/>
          </p:cNvSpPr>
          <p:nvPr>
            <p:ph type="subTitle" idx="1"/>
          </p:nvPr>
        </p:nvSpPr>
        <p:spPr/>
        <p:txBody>
          <a:bodyPr>
            <a:normAutofit lnSpcReduction="10000"/>
          </a:bodyPr>
          <a:lstStyle/>
          <a:p>
            <a:endParaRPr lang="en-US" dirty="0"/>
          </a:p>
          <a:p>
            <a:endParaRPr lang="en-IN" dirty="0"/>
          </a:p>
          <a:p>
            <a:endParaRPr lang="en-IN" dirty="0"/>
          </a:p>
          <a:p>
            <a:pPr algn="r"/>
            <a:r>
              <a:rPr lang="en-IN" b="1" i="1" dirty="0" err="1">
                <a:solidFill>
                  <a:srgbClr val="FF00FF"/>
                </a:solidFill>
                <a:latin typeface="Batang" panose="02030600000101010101" pitchFamily="18" charset="-127"/>
                <a:ea typeface="Batang" panose="02030600000101010101" pitchFamily="18" charset="-127"/>
              </a:rPr>
              <a:t>Dr.</a:t>
            </a:r>
            <a:r>
              <a:rPr lang="en-IN" b="1" i="1" dirty="0">
                <a:solidFill>
                  <a:srgbClr val="FF00FF"/>
                </a:solidFill>
                <a:latin typeface="Batang" panose="02030600000101010101" pitchFamily="18" charset="-127"/>
                <a:ea typeface="Batang" panose="02030600000101010101" pitchFamily="18" charset="-127"/>
              </a:rPr>
              <a:t> Tanmay Datta</a:t>
            </a:r>
          </a:p>
        </p:txBody>
      </p:sp>
    </p:spTree>
    <p:extLst>
      <p:ext uri="{BB962C8B-B14F-4D97-AF65-F5344CB8AC3E}">
        <p14:creationId xmlns:p14="http://schemas.microsoft.com/office/powerpoint/2010/main" val="271137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9D86-6B8C-4EA7-80E7-0FB27A9FDAFB}"/>
              </a:ext>
            </a:extLst>
          </p:cNvPr>
          <p:cNvSpPr>
            <a:spLocks noGrp="1"/>
          </p:cNvSpPr>
          <p:nvPr>
            <p:ph type="title"/>
          </p:nvPr>
        </p:nvSpPr>
        <p:spPr>
          <a:xfrm>
            <a:off x="838200" y="365125"/>
            <a:ext cx="10515600" cy="605259"/>
          </a:xfrm>
        </p:spPr>
        <p:txBody>
          <a:bodyPr>
            <a:normAutofit/>
          </a:bodyPr>
          <a:lstStyle/>
          <a:p>
            <a:pPr algn="ctr"/>
            <a:r>
              <a:rPr lang="en-US" sz="3200" b="1" i="1" dirty="0">
                <a:solidFill>
                  <a:srgbClr val="FF0000"/>
                </a:solidFill>
                <a:latin typeface="Batang" panose="02030600000101010101" pitchFamily="18" charset="-127"/>
                <a:ea typeface="Batang" panose="02030600000101010101" pitchFamily="18" charset="-127"/>
              </a:rPr>
              <a:t>Regression of Primitive Streak</a:t>
            </a:r>
            <a:endParaRPr lang="en-IN" sz="3200" b="1" i="1" dirty="0">
              <a:solidFill>
                <a:srgbClr val="FF0000"/>
              </a:solidFill>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B9748017-76A7-4FB9-8497-079A7AB8A28E}"/>
              </a:ext>
            </a:extLst>
          </p:cNvPr>
          <p:cNvSpPr>
            <a:spLocks noGrp="1"/>
          </p:cNvSpPr>
          <p:nvPr>
            <p:ph idx="1"/>
          </p:nvPr>
        </p:nvSpPr>
        <p:spPr>
          <a:xfrm>
            <a:off x="838200" y="1184988"/>
            <a:ext cx="10515600" cy="4991975"/>
          </a:xfrm>
        </p:spPr>
        <p:txBody>
          <a:bodyPr/>
          <a:lstStyle/>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While mesodermal ingression continues, the primitive streak starts to regress, moving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Hensen’s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node backward. As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Hensen’s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node moves caudally, the posterior region of the notochord is laid down. Finally,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Hensen’s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node regresses to its posterior position, forming the anal region. By this time, all the presumptive endodermal and mesodermal cells have entered the embryo, and the epiblast is composed entirely of presumptive ectodermal cells.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01049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BBC1-7035-4DF6-B543-04F152F4C1C4}"/>
              </a:ext>
            </a:extLst>
          </p:cNvPr>
          <p:cNvSpPr>
            <a:spLocks noGrp="1"/>
          </p:cNvSpPr>
          <p:nvPr>
            <p:ph type="title"/>
          </p:nvPr>
        </p:nvSpPr>
        <p:spPr>
          <a:xfrm>
            <a:off x="838200" y="365126"/>
            <a:ext cx="10515600" cy="530614"/>
          </a:xfrm>
        </p:spPr>
        <p:txBody>
          <a:bodyPr>
            <a:normAutofit/>
          </a:bodyPr>
          <a:lstStyle/>
          <a:p>
            <a:pPr algn="ctr"/>
            <a:r>
              <a:rPr lang="en-US" sz="3200" b="1" i="1" dirty="0">
                <a:solidFill>
                  <a:srgbClr val="FF0000"/>
                </a:solidFill>
                <a:latin typeface="Batang" panose="02030600000101010101" pitchFamily="18" charset="-127"/>
                <a:ea typeface="Batang" panose="02030600000101010101" pitchFamily="18" charset="-127"/>
              </a:rPr>
              <a:t>Epiboly of the Ectoderm</a:t>
            </a:r>
            <a:endParaRPr lang="en-IN" sz="3200" b="1" i="1" dirty="0">
              <a:solidFill>
                <a:srgbClr val="FF0000"/>
              </a:solidFill>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293CCC69-FB20-404B-A8FC-2095E69892D9}"/>
              </a:ext>
            </a:extLst>
          </p:cNvPr>
          <p:cNvSpPr>
            <a:spLocks noGrp="1"/>
          </p:cNvSpPr>
          <p:nvPr>
            <p:ph idx="1"/>
          </p:nvPr>
        </p:nvSpPr>
        <p:spPr>
          <a:xfrm>
            <a:off x="838200" y="1240971"/>
            <a:ext cx="10515600" cy="4935992"/>
          </a:xfrm>
        </p:spPr>
        <p:txBody>
          <a:bodyPr/>
          <a:lstStyle/>
          <a:p>
            <a:pPr algn="just">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While the presumptive endodermal and mesodermal cells are moving inward, the ectodermal precursors proliferate and migrate to surround the yolk by epiboly. The enclosure of the yolk by the ectoderm is enormous task that takes the greater part of four days to complete.</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Thus, as avian gastrulation draws to a close, the ectoderm has surrounded the yolk, the endoderm has replaced the hypoblast, and the mesoderm has positioned itself between these two layers.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60375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03B6-93A3-4768-9D71-DB4785634C5F}"/>
              </a:ext>
            </a:extLst>
          </p:cNvPr>
          <p:cNvSpPr>
            <a:spLocks noGrp="1"/>
          </p:cNvSpPr>
          <p:nvPr>
            <p:ph type="title"/>
          </p:nvPr>
        </p:nvSpPr>
        <p:spPr>
          <a:xfrm>
            <a:off x="838200" y="365126"/>
            <a:ext cx="10515600" cy="315912"/>
          </a:xfrm>
        </p:spPr>
        <p:txBody>
          <a:bodyPr>
            <a:normAutofit fontScale="90000"/>
          </a:bodyPr>
          <a:lstStyle/>
          <a:p>
            <a:pPr algn="ctr"/>
            <a:r>
              <a:rPr lang="en-US" sz="3200" b="1" i="1" dirty="0">
                <a:solidFill>
                  <a:srgbClr val="FF0000"/>
                </a:solidFill>
                <a:latin typeface="Batang" panose="02030600000101010101" pitchFamily="18" charset="-127"/>
                <a:ea typeface="Batang" panose="02030600000101010101" pitchFamily="18" charset="-127"/>
              </a:rPr>
              <a:t>Introduction</a:t>
            </a:r>
            <a:endParaRPr lang="en-IN" sz="3200" b="1" i="1" dirty="0">
              <a:solidFill>
                <a:srgbClr val="FF0000"/>
              </a:solidFill>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1EF6D8E3-C470-4271-BF19-9F8171083F2D}"/>
              </a:ext>
            </a:extLst>
          </p:cNvPr>
          <p:cNvSpPr>
            <a:spLocks noGrp="1"/>
          </p:cNvSpPr>
          <p:nvPr>
            <p:ph idx="1"/>
          </p:nvPr>
        </p:nvSpPr>
        <p:spPr>
          <a:xfrm>
            <a:off x="838200" y="961052"/>
            <a:ext cx="10515600" cy="5531821"/>
          </a:xfrm>
        </p:spPr>
        <p:txBody>
          <a:bodyPr>
            <a:normAutofit fontScale="92500" lnSpcReduction="10000"/>
          </a:bodyPr>
          <a:lstStyle/>
          <a:p>
            <a:pPr marL="0"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gastrulation of chick is very peculiar as the egg is telolecithal and no true archenteron is formed. At the end of cleavage, a flat, disc-shaped shaped blastula is formed, called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discoblastula</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Discoblastula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Above the yolk, the disc-shaped blastula floats. Between the blastula and yolk is a space called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subgerminal cavity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the center of the disc is a one-cell-thick blastoderm, called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area pellucida</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that shed yolk-laden cells in the subgerminal cavity and thus appears comparatively transparent. The peripheral ring of blastoderm that have not shed their deep cells constitutes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area opaca</a:t>
            </a:r>
            <a:r>
              <a:rPr lang="en-US" dirty="0">
                <a:effectLst/>
                <a:latin typeface="Times New Roman" panose="02020603050405020304" pitchFamily="18" charset="0"/>
                <a:ea typeface="Calibri" panose="020F0502020204030204" pitchFamily="34" charset="0"/>
                <a:cs typeface="Times New Roman" panose="02020603050405020304" pitchFamily="18" charset="0"/>
              </a:rPr>
              <a:t>. Between the area pellucida and area opaca is a thin layer of cells called the </a:t>
            </a:r>
            <a:r>
              <a:rPr lang="en-US"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marginal zone</a:t>
            </a:r>
            <a:r>
              <a:rPr lang="en-US" dirty="0">
                <a:effectLst/>
                <a:latin typeface="Times New Roman" panose="02020603050405020304" pitchFamily="18" charset="0"/>
                <a:ea typeface="Calibri" panose="020F0502020204030204" pitchFamily="34" charset="0"/>
                <a:cs typeface="Times New Roman" panose="02020603050405020304" pitchFamily="18" charset="0"/>
              </a:rPr>
              <a:t>. Blastoderms of area pellucida forms the most part of embryo proper. Some of the marginal zone cells become very important in determining cell fate during early chick development.</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05068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805D-ECE7-4D18-A8D3-9C4C7D7FC601}"/>
              </a:ext>
            </a:extLst>
          </p:cNvPr>
          <p:cNvSpPr>
            <a:spLocks noGrp="1"/>
          </p:cNvSpPr>
          <p:nvPr>
            <p:ph type="title"/>
          </p:nvPr>
        </p:nvSpPr>
        <p:spPr>
          <a:xfrm>
            <a:off x="838200" y="365126"/>
            <a:ext cx="10515600" cy="409316"/>
          </a:xfrm>
        </p:spPr>
        <p:txBody>
          <a:bodyPr>
            <a:normAutofit fontScale="90000"/>
          </a:bodyPr>
          <a:lstStyle/>
          <a:p>
            <a:pPr algn="ctr"/>
            <a:r>
              <a:rPr lang="en-US" sz="3200" b="1" i="1" dirty="0">
                <a:solidFill>
                  <a:srgbClr val="FF0000"/>
                </a:solidFill>
                <a:latin typeface="Batang" panose="02030600000101010101" pitchFamily="18" charset="-127"/>
                <a:ea typeface="Batang" panose="02030600000101010101" pitchFamily="18" charset="-127"/>
              </a:rPr>
              <a:t>Formation of Hypoblast and Epiblast</a:t>
            </a:r>
            <a:endParaRPr lang="en-IN" sz="3200" b="1" i="1" dirty="0">
              <a:solidFill>
                <a:srgbClr val="FF0000"/>
              </a:solidFill>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7A28B01E-F659-49CA-8E67-93F859B13E25}"/>
              </a:ext>
            </a:extLst>
          </p:cNvPr>
          <p:cNvSpPr>
            <a:spLocks noGrp="1"/>
          </p:cNvSpPr>
          <p:nvPr>
            <p:ph idx="1"/>
          </p:nvPr>
        </p:nvSpPr>
        <p:spPr>
          <a:xfrm>
            <a:off x="838200" y="774442"/>
            <a:ext cx="10515600" cy="5718432"/>
          </a:xfrm>
        </p:spPr>
        <p:txBody>
          <a:bodyPr>
            <a:normAutofit fontScale="92500" lnSpcReduction="20000"/>
          </a:bodyPr>
          <a:lstStyle/>
          <a:p>
            <a:pPr marL="0"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By the time a hen has laid an egg, the blastoderm contains some 20,000 cells. At this time most of the cells of area pellucida remain at the surface, forming the epiblast, while other cells have delaminated and migrated individually into the subgerminal cavity to form the poly-invagination islands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primary hypoblast</a:t>
            </a:r>
            <a:r>
              <a:rPr lang="en-US" dirty="0">
                <a:effectLst/>
                <a:latin typeface="Times New Roman" panose="02020603050405020304" pitchFamily="18" charset="0"/>
                <a:ea typeface="Calibri" panose="020F0502020204030204" pitchFamily="34" charset="0"/>
                <a:cs typeface="Times New Roman" panose="02020603050405020304" pitchFamily="18" charset="0"/>
              </a:rPr>
              <a:t>). It comprises of separate clusters, each consisting of 5 – 20 cells. Simultaneously, a thickening of sickle-shaped cells, called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Koller’s sickle</a:t>
            </a:r>
            <a:r>
              <a:rPr lang="en-US" dirty="0">
                <a:effectLst/>
                <a:latin typeface="Times New Roman" panose="02020603050405020304" pitchFamily="18" charset="0"/>
                <a:ea typeface="Calibri" panose="020F0502020204030204" pitchFamily="34" charset="0"/>
                <a:cs typeface="Times New Roman" panose="02020603050405020304" pitchFamily="18" charset="0"/>
              </a:rPr>
              <a:t>, form at the posterior margin of the blastoderm. Shortly after forming primary hypoblast, a sheet of cells from Koller’s sickle migrates anteriorly and pushes the primary hypoblast cells anteriorly, thereby forming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secondary hypoblast</a:t>
            </a: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endoblast</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resulting two-layered blastoderm (epiblast and hypoblast) is joined together at the marginal zone of the area opaca, and the space between the layers forms a </a:t>
            </a: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blastocoel.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avian embryo comes entirely from the epiblast. The hypoblast cells form portions of the external membranes, especially the yolk sac and stalk linking the yolk mass to endodermal digestive tube.</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99592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F457-DDE4-42D6-B8CD-4805DDDEE369}"/>
              </a:ext>
            </a:extLst>
          </p:cNvPr>
          <p:cNvSpPr>
            <a:spLocks noGrp="1"/>
          </p:cNvSpPr>
          <p:nvPr>
            <p:ph type="title"/>
          </p:nvPr>
        </p:nvSpPr>
        <p:spPr>
          <a:xfrm>
            <a:off x="838200" y="365126"/>
            <a:ext cx="10515600" cy="315912"/>
          </a:xfrm>
        </p:spPr>
        <p:txBody>
          <a:bodyPr>
            <a:normAutofit fontScale="90000"/>
          </a:bodyPr>
          <a:lstStyle/>
          <a:p>
            <a:r>
              <a:rPr lang="en-US" sz="2800" i="1" dirty="0">
                <a:solidFill>
                  <a:srgbClr val="FF0000"/>
                </a:solidFill>
                <a:latin typeface="Batang" panose="02030600000101010101" pitchFamily="18" charset="-127"/>
                <a:ea typeface="Batang" panose="02030600000101010101" pitchFamily="18" charset="-127"/>
              </a:rPr>
              <a:t>Fig. Formation of three layered blastoderm.</a:t>
            </a:r>
            <a:endParaRPr lang="en-IN" sz="2800" i="1" dirty="0">
              <a:solidFill>
                <a:srgbClr val="FF0000"/>
              </a:solidFill>
              <a:latin typeface="Batang" panose="02030600000101010101" pitchFamily="18" charset="-127"/>
              <a:ea typeface="Batang" panose="02030600000101010101" pitchFamily="18" charset="-127"/>
            </a:endParaRPr>
          </a:p>
        </p:txBody>
      </p:sp>
      <p:pic>
        <p:nvPicPr>
          <p:cNvPr id="5" name="Content Placeholder 4">
            <a:extLst>
              <a:ext uri="{FF2B5EF4-FFF2-40B4-BE49-F238E27FC236}">
                <a16:creationId xmlns:a16="http://schemas.microsoft.com/office/drawing/2014/main" id="{CFC22CAE-A6F2-4F6F-A10E-BCA2AED6DB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2774" y="904875"/>
            <a:ext cx="3446451" cy="5588000"/>
          </a:xfrm>
        </p:spPr>
      </p:pic>
    </p:spTree>
    <p:extLst>
      <p:ext uri="{BB962C8B-B14F-4D97-AF65-F5344CB8AC3E}">
        <p14:creationId xmlns:p14="http://schemas.microsoft.com/office/powerpoint/2010/main" val="153897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02D5-C03D-4EAA-A58B-83A4917D6B68}"/>
              </a:ext>
            </a:extLst>
          </p:cNvPr>
          <p:cNvSpPr>
            <a:spLocks noGrp="1"/>
          </p:cNvSpPr>
          <p:nvPr>
            <p:ph type="title"/>
          </p:nvPr>
        </p:nvSpPr>
        <p:spPr>
          <a:xfrm>
            <a:off x="838200" y="365125"/>
            <a:ext cx="10515600" cy="605259"/>
          </a:xfrm>
        </p:spPr>
        <p:txBody>
          <a:bodyPr>
            <a:normAutofit/>
          </a:bodyPr>
          <a:lstStyle/>
          <a:p>
            <a:pPr algn="ctr"/>
            <a:r>
              <a:rPr lang="en-US" sz="3200" b="1" i="1" dirty="0">
                <a:solidFill>
                  <a:srgbClr val="FF0000"/>
                </a:solidFill>
                <a:latin typeface="Batang" panose="02030600000101010101" pitchFamily="18" charset="-127"/>
                <a:ea typeface="Batang" panose="02030600000101010101" pitchFamily="18" charset="-127"/>
              </a:rPr>
              <a:t>Formation of Primitive Streak</a:t>
            </a:r>
            <a:endParaRPr lang="en-IN" sz="3200" b="1" i="1" dirty="0">
              <a:solidFill>
                <a:srgbClr val="FF0000"/>
              </a:solidFill>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8D5EDB3D-DD67-47BE-BEA2-0F4C3B99764C}"/>
              </a:ext>
            </a:extLst>
          </p:cNvPr>
          <p:cNvSpPr>
            <a:spLocks noGrp="1"/>
          </p:cNvSpPr>
          <p:nvPr>
            <p:ph idx="1"/>
          </p:nvPr>
        </p:nvSpPr>
        <p:spPr>
          <a:xfrm>
            <a:off x="838200" y="1194318"/>
            <a:ext cx="10515600" cy="4982645"/>
          </a:xfrm>
        </p:spPr>
        <p:txBody>
          <a:bodyPr/>
          <a:lstStyle/>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The formation of primitive streak is a major structural characteristic of avian, reptilian and mammalian gastrulation. At 3 to 4 hours of incubation the streak starts as a thickening of the epiblast just anterior to Koller’s sickle. This thickening is initiated by an increase in the height of the cells, then they become globular and motile, and digest away the extracellular matrix. This process allows their intercalation (mediolaterally) and convergent extension. Those cells that initiated streak formation appear to migrate anteriorly and constitute an unchanging cell population that directs the movement of epiblast cells into the streak.</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58450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D107-6CDF-4A8A-BE91-0F53119FBE5E}"/>
              </a:ext>
            </a:extLst>
          </p:cNvPr>
          <p:cNvSpPr>
            <a:spLocks noGrp="1"/>
          </p:cNvSpPr>
          <p:nvPr>
            <p:ph type="title"/>
          </p:nvPr>
        </p:nvSpPr>
        <p:spPr>
          <a:xfrm>
            <a:off x="838200" y="365126"/>
            <a:ext cx="10515600" cy="315912"/>
          </a:xfrm>
        </p:spPr>
        <p:txBody>
          <a:bodyPr>
            <a:normAutofit fontScale="90000"/>
          </a:bodyPr>
          <a:lstStyle/>
          <a:p>
            <a:pPr algn="r"/>
            <a:r>
              <a:rPr lang="en-US" sz="3200" b="1" i="1" dirty="0">
                <a:solidFill>
                  <a:srgbClr val="FF0000"/>
                </a:solidFill>
                <a:latin typeface="Batang" panose="02030600000101010101" pitchFamily="18" charset="-127"/>
                <a:ea typeface="Batang" panose="02030600000101010101" pitchFamily="18" charset="-127"/>
              </a:rPr>
              <a:t>…Continued</a:t>
            </a:r>
            <a:endParaRPr lang="en-IN" sz="3200" b="1" i="1" dirty="0">
              <a:solidFill>
                <a:srgbClr val="FF0000"/>
              </a:solidFill>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B9F1C325-0DB7-4851-AFCE-D779FB99C7D4}"/>
              </a:ext>
            </a:extLst>
          </p:cNvPr>
          <p:cNvSpPr>
            <a:spLocks noGrp="1"/>
          </p:cNvSpPr>
          <p:nvPr>
            <p:ph idx="1"/>
          </p:nvPr>
        </p:nvSpPr>
        <p:spPr>
          <a:xfrm>
            <a:off x="838200" y="1184988"/>
            <a:ext cx="10515600" cy="4991975"/>
          </a:xfrm>
        </p:spPr>
        <p:txBody>
          <a:bodyPr/>
          <a:lstStyle/>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After about 16 hours of incubation the primitive streak becomes very prominent. As the cells converge to form the streak, a depression forms centrally, called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primitive groove</a:t>
            </a:r>
            <a:r>
              <a:rPr lang="en-US" dirty="0">
                <a:effectLst/>
                <a:latin typeface="Times New Roman" panose="02020603050405020304" pitchFamily="18" charset="0"/>
                <a:ea typeface="Calibri" panose="020F0502020204030204" pitchFamily="34" charset="0"/>
                <a:cs typeface="Times New Roman" panose="02020603050405020304" pitchFamily="18" charset="0"/>
              </a:rPr>
              <a:t>. It serves as an opening through which migrating cells pass into the blastocoel. The primitive groove is flanked on both sides by thickened margins called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primitive ridge</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the anterior end of the primitive streak is a regional thickening of cells called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primitive knot</a:t>
            </a: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or </a:t>
            </a:r>
            <a:r>
              <a:rPr lang="en-US"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Hensen’s</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node</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center of this node contains a funnel-shaped depression, called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primitive pit</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through which cells can pass into the blastocoel.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Hensen’s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node is the functional equivalent of the dorsal lip of the amphibian blastopore.</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96661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BAC0B-65C1-4389-AF35-2FC377A30A3B}"/>
              </a:ext>
            </a:extLst>
          </p:cNvPr>
          <p:cNvSpPr>
            <a:spLocks noGrp="1"/>
          </p:cNvSpPr>
          <p:nvPr>
            <p:ph type="title"/>
          </p:nvPr>
        </p:nvSpPr>
        <p:spPr>
          <a:xfrm>
            <a:off x="838200" y="365126"/>
            <a:ext cx="10515600" cy="315912"/>
          </a:xfrm>
        </p:spPr>
        <p:txBody>
          <a:bodyPr>
            <a:normAutofit fontScale="90000"/>
          </a:bodyPr>
          <a:lstStyle/>
          <a:p>
            <a:r>
              <a:rPr lang="en-US" sz="2800" b="1" i="1" dirty="0">
                <a:solidFill>
                  <a:srgbClr val="FF0000"/>
                </a:solidFill>
                <a:latin typeface="Batang" panose="02030600000101010101" pitchFamily="18" charset="-127"/>
                <a:ea typeface="Batang" panose="02030600000101010101" pitchFamily="18" charset="-127"/>
              </a:rPr>
              <a:t>Fig. Different stages of primitive streak.</a:t>
            </a:r>
            <a:endParaRPr lang="en-IN" sz="2800" b="1" i="1" dirty="0">
              <a:solidFill>
                <a:srgbClr val="FF0000"/>
              </a:solidFill>
              <a:latin typeface="Batang" panose="02030600000101010101" pitchFamily="18" charset="-127"/>
              <a:ea typeface="Batang" panose="02030600000101010101" pitchFamily="18" charset="-127"/>
            </a:endParaRPr>
          </a:p>
        </p:txBody>
      </p:sp>
      <p:pic>
        <p:nvPicPr>
          <p:cNvPr id="5" name="Content Placeholder 4">
            <a:extLst>
              <a:ext uri="{FF2B5EF4-FFF2-40B4-BE49-F238E27FC236}">
                <a16:creationId xmlns:a16="http://schemas.microsoft.com/office/drawing/2014/main" id="{68B158BE-A2E3-44AC-BF31-AEE449667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8948" y="960438"/>
            <a:ext cx="3934103" cy="5627687"/>
          </a:xfrm>
        </p:spPr>
      </p:pic>
    </p:spTree>
    <p:extLst>
      <p:ext uri="{BB962C8B-B14F-4D97-AF65-F5344CB8AC3E}">
        <p14:creationId xmlns:p14="http://schemas.microsoft.com/office/powerpoint/2010/main" val="313556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5A21-F247-4CBE-A04B-41F82051D3CE}"/>
              </a:ext>
            </a:extLst>
          </p:cNvPr>
          <p:cNvSpPr>
            <a:spLocks noGrp="1"/>
          </p:cNvSpPr>
          <p:nvPr>
            <p:ph type="title"/>
          </p:nvPr>
        </p:nvSpPr>
        <p:spPr>
          <a:xfrm>
            <a:off x="838200" y="365126"/>
            <a:ext cx="10515600" cy="577266"/>
          </a:xfrm>
        </p:spPr>
        <p:txBody>
          <a:bodyPr>
            <a:normAutofit fontScale="90000"/>
          </a:bodyPr>
          <a:lstStyle/>
          <a:p>
            <a:pPr algn="ctr"/>
            <a:r>
              <a:rPr lang="en-US" sz="2800" b="1" i="1" dirty="0">
                <a:solidFill>
                  <a:srgbClr val="FF0000"/>
                </a:solidFill>
                <a:latin typeface="Batang" panose="02030600000101010101" pitchFamily="18" charset="-127"/>
                <a:ea typeface="Batang" panose="02030600000101010101" pitchFamily="18" charset="-127"/>
              </a:rPr>
              <a:t>Migration of Endoderm and Mesoderm Cells through Primitive Streak</a:t>
            </a:r>
            <a:endParaRPr lang="en-IN" sz="2800" b="1" i="1" dirty="0">
              <a:solidFill>
                <a:srgbClr val="FF0000"/>
              </a:solidFill>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9EE5CF1A-5458-4249-91F3-DCD203A1ED87}"/>
              </a:ext>
            </a:extLst>
          </p:cNvPr>
          <p:cNvSpPr>
            <a:spLocks noGrp="1"/>
          </p:cNvSpPr>
          <p:nvPr>
            <p:ph idx="1"/>
          </p:nvPr>
        </p:nvSpPr>
        <p:spPr>
          <a:xfrm>
            <a:off x="838200" y="1203649"/>
            <a:ext cx="10515600" cy="5206482"/>
          </a:xfrm>
        </p:spPr>
        <p:txBody>
          <a:bodyPr>
            <a:normAutofit fontScale="85000" lnSpcReduction="20000"/>
          </a:bodyPr>
          <a:lstStyle/>
          <a:p>
            <a:pPr marL="0"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As soon as the primitive streak is formed, the epiblast cells start to ingress through it into the blastocoel. The first cells to ingress are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endodermal precursors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As the cells enter the primitive streak, the streak elongates toward the future head region. These cells pass down into the blastocoel, migrate anteriorly and eventually displace the hypoblast cells. The elongation of the primitive streak appears to be coextensive with the anterior migration of secondary hypoblast cells, which ultimately get confined at the anterior portion of the area pellucida, called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germinal crescent</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germinal crescent contains precursor of the germ cells, that later migrate via blood to the gonads. The streak eventually extends to </a:t>
            </a:r>
            <a:r>
              <a:rPr lang="en-US"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60-75 percent </a:t>
            </a:r>
            <a:r>
              <a:rPr lang="en-US" dirty="0">
                <a:effectLst/>
                <a:latin typeface="Times New Roman" panose="02020603050405020304" pitchFamily="18" charset="0"/>
                <a:ea typeface="Calibri" panose="020F0502020204030204" pitchFamily="34" charset="0"/>
                <a:cs typeface="Times New Roman" panose="02020603050405020304" pitchFamily="18" charset="0"/>
              </a:rPr>
              <a:t>of the length of the area pellucida.</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streak thus has a continually changing cell population. Cells migrating through the anterior end pass down into the blastocoel and migrate anteriorly, forming the endoderm, head mesoderm, and notochord; cells passing through the more posterior portions give rise to the majority of mesodermal tissues.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09624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3211-9012-4DE4-858C-1DA86C8FB1FC}"/>
              </a:ext>
            </a:extLst>
          </p:cNvPr>
          <p:cNvSpPr>
            <a:spLocks noGrp="1"/>
          </p:cNvSpPr>
          <p:nvPr>
            <p:ph type="title"/>
          </p:nvPr>
        </p:nvSpPr>
        <p:spPr>
          <a:xfrm>
            <a:off x="838200" y="365125"/>
            <a:ext cx="10515600" cy="455969"/>
          </a:xfrm>
        </p:spPr>
        <p:txBody>
          <a:bodyPr>
            <a:normAutofit fontScale="90000"/>
          </a:bodyPr>
          <a:lstStyle/>
          <a:p>
            <a:pPr algn="r"/>
            <a:r>
              <a:rPr lang="en-US" sz="2800" b="1" i="1" dirty="0">
                <a:solidFill>
                  <a:srgbClr val="FF0000"/>
                </a:solidFill>
                <a:latin typeface="Batang" panose="02030600000101010101" pitchFamily="18" charset="-127"/>
                <a:ea typeface="Batang" panose="02030600000101010101" pitchFamily="18" charset="-127"/>
              </a:rPr>
              <a:t>…Continued</a:t>
            </a:r>
            <a:endParaRPr lang="en-IN" sz="2800" b="1" i="1" dirty="0">
              <a:solidFill>
                <a:srgbClr val="FF0000"/>
              </a:solidFill>
              <a:latin typeface="Batang" panose="02030600000101010101" pitchFamily="18" charset="-127"/>
              <a:ea typeface="Batang" panose="02030600000101010101" pitchFamily="18" charset="-127"/>
            </a:endParaRPr>
          </a:p>
        </p:txBody>
      </p:sp>
      <p:sp>
        <p:nvSpPr>
          <p:cNvPr id="3" name="Content Placeholder 2">
            <a:extLst>
              <a:ext uri="{FF2B5EF4-FFF2-40B4-BE49-F238E27FC236}">
                <a16:creationId xmlns:a16="http://schemas.microsoft.com/office/drawing/2014/main" id="{83C49FC6-C1A3-49BB-AEA9-F0402CFCEE99}"/>
              </a:ext>
            </a:extLst>
          </p:cNvPr>
          <p:cNvSpPr>
            <a:spLocks noGrp="1"/>
          </p:cNvSpPr>
          <p:nvPr>
            <p:ph idx="1"/>
          </p:nvPr>
        </p:nvSpPr>
        <p:spPr>
          <a:xfrm>
            <a:off x="838200" y="1045029"/>
            <a:ext cx="10515600" cy="5447846"/>
          </a:xfrm>
        </p:spPr>
        <p:txBody>
          <a:bodyPr>
            <a:normAutofit fontScale="77500" lnSpcReduction="20000"/>
          </a:bodyPr>
          <a:lstStyle/>
          <a:p>
            <a:pPr marL="0"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first cells to migrate through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Hensen’s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node are destined to become the </a:t>
            </a: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pharyngeal endoderm </a:t>
            </a:r>
            <a:r>
              <a:rPr lang="en-US" dirty="0">
                <a:effectLst/>
                <a:latin typeface="Times New Roman" panose="02020603050405020304" pitchFamily="18" charset="0"/>
                <a:ea typeface="Calibri" panose="020F0502020204030204" pitchFamily="34" charset="0"/>
                <a:cs typeface="Times New Roman" panose="02020603050405020304" pitchFamily="18" charset="0"/>
              </a:rPr>
              <a:t>of foregut. The next cells entering through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Hensen’s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node also move anteriorly, but they remain between the presumptive foregut endoderm and the epiblast to form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head mesenchyme</a:t>
            </a:r>
            <a:r>
              <a:rPr lang="en-U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prechordal plate mesoderm</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next cells migrating through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Hensen’s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node become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chorda- mesoderm</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cells of chordamesoderm that move anteriorly behind the prechordal plate mesoderm to form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head process</a:t>
            </a:r>
            <a:r>
              <a:rPr lang="en-US" dirty="0">
                <a:effectLst/>
                <a:latin typeface="Times New Roman" panose="02020603050405020304" pitchFamily="18" charset="0"/>
                <a:ea typeface="Calibri" panose="020F0502020204030204" pitchFamily="34" charset="0"/>
                <a:cs typeface="Times New Roman" panose="02020603050405020304" pitchFamily="18" charset="0"/>
              </a:rPr>
              <a:t>. The head process will underlie those cells that form the forebrain and midbrain. As the primitive streak regresses,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chordamesodermal</a:t>
            </a:r>
            <a:r>
              <a:rPr lang="en-US" dirty="0">
                <a:effectLst/>
                <a:latin typeface="Times New Roman" panose="02020603050405020304" pitchFamily="18" charset="0"/>
                <a:ea typeface="Calibri" panose="020F0502020204030204" pitchFamily="34" charset="0"/>
                <a:cs typeface="Times New Roman" panose="02020603050405020304" pitchFamily="18" charset="0"/>
              </a:rPr>
              <a:t> cells migrating through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Hensen’s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node become the </a:t>
            </a:r>
            <a:r>
              <a:rPr lang="en-US"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notochord</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Meanwhile, cells continue migrating inwardly through the lateral portion of the primitive streak. As they enter the blastocoel, these cells separate into two layers. The layers join the hypoblast along its midline and displaces the hypoblast cells to the sides. These cells give rise to endodermal organs of the embryo, as well as most of the extraembryonic membranes. The second migrating layer spreads between this endoderm and the epiblast, forming a loose layer of cells. This middle layer forms the mesodermal part of the embryo and mesoderm lining of extraembryonic membrane.</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964657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1181</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Batang</vt:lpstr>
      <vt:lpstr>Arial</vt:lpstr>
      <vt:lpstr>Calibri</vt:lpstr>
      <vt:lpstr>Calibri Light</vt:lpstr>
      <vt:lpstr>Times New Roman</vt:lpstr>
      <vt:lpstr>Office Theme</vt:lpstr>
      <vt:lpstr>Gastrulation in Chick</vt:lpstr>
      <vt:lpstr>Introduction</vt:lpstr>
      <vt:lpstr>Formation of Hypoblast and Epiblast</vt:lpstr>
      <vt:lpstr>Fig. Formation of three layered blastoderm.</vt:lpstr>
      <vt:lpstr>Formation of Primitive Streak</vt:lpstr>
      <vt:lpstr>…Continued</vt:lpstr>
      <vt:lpstr>Fig. Different stages of primitive streak.</vt:lpstr>
      <vt:lpstr>Migration of Endoderm and Mesoderm Cells through Primitive Streak</vt:lpstr>
      <vt:lpstr>…Continued</vt:lpstr>
      <vt:lpstr>Regression of Primitive Streak</vt:lpstr>
      <vt:lpstr>Epiboly of the Ectoderm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Gastrulation in Chick</dc:title>
  <dc:creator>TANMAY DATTA</dc:creator>
  <cp:lastModifiedBy>TANMAY DATTA</cp:lastModifiedBy>
  <cp:revision>8</cp:revision>
  <dcterms:created xsi:type="dcterms:W3CDTF">2021-05-20T12:27:28Z</dcterms:created>
  <dcterms:modified xsi:type="dcterms:W3CDTF">2025-03-04T03:02:09Z</dcterms:modified>
</cp:coreProperties>
</file>