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9505-4D6A-551D-C3E1-192FA5D18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96AE3-57D0-A932-1119-FD39B8110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8A78-716B-5340-06CD-90E8FB66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B77D-5D91-F0C8-59CF-7051FFD8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8751-8F84-79A5-16A3-7A3976AF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413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5E12-D0DF-371E-4756-3A4D4113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1ABF0-B51E-6FF6-02B5-9E5D33B39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EDC5A-95EA-1FA6-9CF8-C0AFD5C2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8E52-6B93-C7B3-FC6E-4EF478BC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ADE5-3626-DB9F-E55C-4F1E2651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96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2EDB2-B929-4202-711F-43B6CC21F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BCBEA-48D1-49FE-BB5B-40C08E3A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9DF1-72E4-907F-2804-5D8E8D17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946A-76AC-D5AF-E185-85A2E23C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E1D4D-00D9-5573-6258-47572802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1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186B-7E8F-D1FF-95CB-A37E645A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3E98-DE2E-0CF6-C8CB-5B849F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0FC0D-2C8B-354C-D848-58AF36A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6B50-E743-C3F8-BF5F-04DB21D6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54714-9DC0-7523-53D3-60D5C8D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6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882B-CE60-786C-5126-5F373885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541B9-54B9-AF43-5D89-6B44C51B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1811B-8BE4-30EB-0F3E-01F88AD5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D4E4-33C0-E96E-15DA-B44E0249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91C0-EAC3-7F94-EEB6-8C1A9B6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94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448F-B723-8D5C-CA6E-61868E83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4A29-3619-E95C-9EC4-B943187AE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57BC-44E1-AA10-8FB7-784D24040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BBCE5-8689-6E6E-2F33-8C810B69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686A6-0C3A-2742-4246-4B1C5FFE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7748-0939-F7FF-5351-75190DC1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83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EFCE-A0C3-EC28-4D48-4C396BED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FA5D1-893A-E7F6-645A-9015B260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58940-63EE-9B2B-2279-28958BD52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66778-73A3-ADF7-FFB1-0469BF230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0365E-7A17-CE5D-70E6-88ED49099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91003-340F-5BF5-A311-C3780F89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02057-346E-4A2A-58E1-199DAC92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4A043-F55B-61F7-F696-EA93E569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34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3CEA-445C-702A-345C-6396DDBC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542A-A5EC-C977-4591-A7BFCA7C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A0AB5-1B02-1793-0EC1-72B5E988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A3DE7-85F7-CCE5-65CD-F7567971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4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5387-6572-4360-1717-4D224EFD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DC03A-7A22-8AD7-CAF1-D749E9FA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B1A39-6D9C-D820-DFFF-2F2B1006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5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A07D-6F71-88A9-662D-FF031AFC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0096C-A117-94F7-D832-7280513A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117E9-4626-66E6-9789-C878755E2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BA270-92D2-AC74-2404-F1D169B1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2C452-448F-C243-BBEC-F89AB8CB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67292-2F4E-2707-2ABF-F1B262A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34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0D14-92BB-FB08-FE01-CF5D12B4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0BBD7-B450-6F6D-5D54-5D8EB932E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87F3B-4910-5795-6E7A-DCD8ED75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D53C2-A1AF-A91E-8F4F-92442474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8ADD2-A81C-633C-AF9D-6D07D242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7CDEA-B5A1-515C-6A2E-F8068F6A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01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1154B-8F6F-6B86-1C55-B2305C05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2519-8447-61C1-B171-295938786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579C5-1B76-2028-0B35-D9748C2A0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32171-3F35-4E96-A5BF-E5824095D4F5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60A9-8DD5-62E3-1BD8-BD1395828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3CB91-A780-B2E6-56B4-3A862652B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897B-D50B-4008-8E4B-B403F88DAB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6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6B2D-D074-A6A3-D14D-61875C58E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Haemopoiesis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6EE2A-EE50-3BFE-3E00-D9352291D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  <a:p>
            <a:r>
              <a:rPr lang="en-IN" dirty="0" err="1">
                <a:solidFill>
                  <a:srgbClr val="FF0000"/>
                </a:solidFill>
              </a:rPr>
              <a:t>Dr.</a:t>
            </a:r>
            <a:r>
              <a:rPr lang="en-IN" dirty="0">
                <a:solidFill>
                  <a:srgbClr val="FF0000"/>
                </a:solidFill>
              </a:rPr>
              <a:t> Tanmay Datta</a:t>
            </a:r>
          </a:p>
        </p:txBody>
      </p:sp>
    </p:spTree>
    <p:extLst>
      <p:ext uri="{BB962C8B-B14F-4D97-AF65-F5344CB8AC3E}">
        <p14:creationId xmlns:p14="http://schemas.microsoft.com/office/powerpoint/2010/main" val="20710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3FF6-BFF4-7AC1-1062-4D78B65A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67"/>
            <a:ext cx="10515600" cy="1866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Erythropoiesis:</a:t>
            </a:r>
            <a:r>
              <a:rPr lang="en-US" sz="3200" b="0" spc="-6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Genesis</a:t>
            </a:r>
            <a:r>
              <a:rPr lang="en-US" sz="3200" b="0" spc="-1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3200" b="0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2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RBC</a:t>
            </a:r>
            <a:b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5CEF-DB48-AE19-3188-5B2C05D4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392"/>
            <a:ext cx="10515600" cy="5234571"/>
          </a:xfrm>
        </p:spPr>
        <p:txBody>
          <a:bodyPr>
            <a:normAutofit lnSpcReduction="10000"/>
          </a:bodyPr>
          <a:lstStyle/>
          <a:p>
            <a:pPr marL="342900" marR="389255" lvl="0" indent="-342900" algn="just">
              <a:lnSpc>
                <a:spcPct val="88000"/>
              </a:lnSpc>
              <a:spcBef>
                <a:spcPts val="1955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first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identified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belonging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series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proerythroblas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t.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Under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appropriate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stimulation,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large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these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CFU-E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cells.</a:t>
            </a:r>
            <a:endParaRPr lang="en-IN" sz="20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7825" lvl="0" indent="-342900" algn="just">
              <a:lnSpc>
                <a:spcPct val="88000"/>
              </a:lnSpc>
              <a:spcBef>
                <a:spcPts val="395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Once</a:t>
            </a:r>
            <a:r>
              <a:rPr lang="en-US" sz="20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proerythroblast</a:t>
            </a:r>
            <a:r>
              <a:rPr lang="en-US" sz="20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has</a:t>
            </a:r>
            <a:r>
              <a:rPr lang="en-US" sz="20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been</a:t>
            </a:r>
            <a:r>
              <a:rPr lang="en-US" sz="20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formed,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</a:t>
            </a:r>
            <a:r>
              <a:rPr lang="en-US" sz="20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divides</a:t>
            </a:r>
            <a:r>
              <a:rPr lang="en-US" sz="20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multiple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times,</a:t>
            </a:r>
            <a:r>
              <a:rPr lang="en-US" sz="20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eventually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forming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many</a:t>
            </a:r>
            <a:r>
              <a:rPr lang="en-US" sz="20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mature</a:t>
            </a:r>
            <a:r>
              <a:rPr lang="en-US" sz="20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z="20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0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cells.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first-generation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0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20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basophil</a:t>
            </a:r>
            <a:r>
              <a:rPr lang="en-US" sz="20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erythroblasts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because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stain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basic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dyes;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time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accumulated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very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little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hemoglobin.</a:t>
            </a:r>
            <a:endParaRPr lang="en-IN" sz="20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91160" lvl="0" indent="-342900" algn="just">
              <a:lnSpc>
                <a:spcPct val="88000"/>
              </a:lnSpc>
              <a:spcBef>
                <a:spcPts val="42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succeeding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generations,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become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filled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hemoglobin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concentration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about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34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cent,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nucleus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condenses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small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size,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final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remnant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absorbed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extruded</a:t>
            </a:r>
            <a:r>
              <a:rPr lang="en-US" sz="20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cell.</a:t>
            </a:r>
            <a:endParaRPr lang="en-IN" sz="20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8460" lvl="0" indent="-342900" algn="just">
              <a:lnSpc>
                <a:spcPct val="87000"/>
              </a:lnSpc>
              <a:spcBef>
                <a:spcPts val="41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At</a:t>
            </a:r>
            <a:r>
              <a:rPr lang="en-US" sz="20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same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time,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endoplasmic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reticulum</a:t>
            </a:r>
            <a:r>
              <a:rPr lang="en-US" sz="20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also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reabsorbed.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at</a:t>
            </a:r>
            <a:r>
              <a:rPr lang="en-US" sz="20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</a:t>
            </a:r>
            <a:r>
              <a:rPr lang="en-US" sz="20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stage</a:t>
            </a:r>
            <a:r>
              <a:rPr lang="en-US" sz="2000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reticulocyte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because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contains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small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amount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basophilic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material,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consisting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remnants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Golgi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apparatus,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mitochondria,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few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other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cytoplasmic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organelles.</a:t>
            </a:r>
            <a:endParaRPr lang="en-IN" sz="20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93065" lvl="0" indent="-342900" algn="just">
              <a:lnSpc>
                <a:spcPct val="86000"/>
              </a:lnSpc>
              <a:spcBef>
                <a:spcPts val="45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During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reticulocyte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stage,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pass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into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capillaries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diapedesis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(squeezing</a:t>
            </a:r>
            <a:r>
              <a:rPr lang="en-US" sz="2000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through</a:t>
            </a:r>
            <a:r>
              <a:rPr lang="en-US" sz="20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pores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capillary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membrane).</a:t>
            </a:r>
            <a:endParaRPr lang="en-IN" sz="20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7825" lvl="0" indent="-342900" algn="just">
              <a:lnSpc>
                <a:spcPct val="88000"/>
              </a:lnSpc>
              <a:spcBef>
                <a:spcPts val="41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remaining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basophilic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material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reticulocyte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normally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disappears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within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2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days,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mature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erythrocyte.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Because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short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life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reticulocytes,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their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concentration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among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all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normally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slightly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less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than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</a:t>
            </a:r>
            <a:r>
              <a:rPr lang="en-US" sz="20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cent.</a:t>
            </a:r>
            <a:endParaRPr lang="en-IN" sz="20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45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E44151-F5F2-A6F0-AAF8-2D4C88D8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248" y="319770"/>
            <a:ext cx="3505504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1502-93CD-9613-E9D4-AFA58875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9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Steps of Erythropoiesis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6ED38BF-02FC-4E1A-1354-B9C469E18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20" y="1539551"/>
            <a:ext cx="10766024" cy="41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8B041-3816-9693-D24A-B44B0257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85" y="2174032"/>
            <a:ext cx="11307915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296-7C15-54B9-875B-81B7E3CA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Regulation of RBC Production – Role of Erythropoietin</a:t>
            </a:r>
            <a:endParaRPr lang="en-IN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C3B0-BDEA-269D-6460-41DED36D6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253"/>
            <a:ext cx="10515600" cy="4758710"/>
          </a:xfrm>
        </p:spPr>
        <p:txBody>
          <a:bodyPr/>
          <a:lstStyle/>
          <a:p>
            <a:pPr marL="342900" lvl="0" indent="-342900" algn="l">
              <a:lnSpc>
                <a:spcPts val="2420"/>
              </a:lnSpc>
              <a:spcBef>
                <a:spcPts val="1975"/>
              </a:spcBef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1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total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mass</a:t>
            </a:r>
            <a:r>
              <a:rPr lang="en-US" sz="2000" spc="-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z="2000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0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circulatory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system</a:t>
            </a:r>
            <a:r>
              <a:rPr lang="en-US" sz="2000" spc="-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-1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regulated</a:t>
            </a:r>
            <a:r>
              <a:rPr lang="en-IN" sz="1100" dirty="0"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narrow</a:t>
            </a:r>
            <a:r>
              <a:rPr lang="en-US" sz="2000" spc="-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limits,</a:t>
            </a:r>
            <a:r>
              <a:rPr lang="en-US" sz="2000" spc="-1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940"/>
              </a:spcBef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1301750" lvl="1" indent="-285750" algn="l">
              <a:lnSpc>
                <a:spcPct val="97000"/>
              </a:lnSpc>
              <a:buSzPts val="2000"/>
              <a:buFont typeface="Calibri" panose="020F0502020204030204" pitchFamily="34" charset="0"/>
              <a:buAutoNum type="arabicParenBoth"/>
              <a:tabLst>
                <a:tab pos="1266190" algn="l"/>
              </a:tabLst>
            </a:pP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n-US" sz="2000" spc="-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adequate</a:t>
            </a:r>
            <a:r>
              <a:rPr lang="en-US" sz="2000" spc="-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number</a:t>
            </a:r>
            <a:r>
              <a:rPr lang="en-US" sz="2000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</a:t>
            </a:r>
            <a:r>
              <a:rPr lang="en-US" sz="2000" spc="-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cells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always</a:t>
            </a:r>
            <a:r>
              <a:rPr lang="en-US" sz="2000" spc="-1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available</a:t>
            </a:r>
            <a:r>
              <a:rPr lang="en-US" sz="2000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2000" spc="-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sufficient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transport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oxygen</a:t>
            </a:r>
            <a:r>
              <a:rPr lang="en-US" sz="2000" spc="-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lungs</a:t>
            </a:r>
            <a:r>
              <a:rPr lang="en-US" sz="20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tissues,</a:t>
            </a:r>
            <a:r>
              <a:rPr lang="en-US" sz="20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yet</a:t>
            </a:r>
            <a:endParaRPr lang="en-IN" sz="11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920"/>
              </a:spcBef>
              <a:buNone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SzPts val="2000"/>
              <a:buFont typeface="Calibri" panose="020F0502020204030204" pitchFamily="34" charset="0"/>
              <a:buAutoNum type="arabicParenBoth"/>
              <a:tabLst>
                <a:tab pos="1266190" algn="l"/>
              </a:tabLst>
            </a:pP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-1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cells</a:t>
            </a:r>
            <a:r>
              <a:rPr lang="en-US" sz="2000" spc="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en-US" sz="2000" spc="-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become</a:t>
            </a:r>
            <a:r>
              <a:rPr lang="en-US" sz="2000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en-US" sz="2000" spc="-1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numerous</a:t>
            </a:r>
            <a:r>
              <a:rPr lang="en-US" sz="20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n-US" sz="2000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en-US" sz="2000" spc="-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impede</a:t>
            </a:r>
            <a:r>
              <a:rPr lang="en-US" sz="2000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blood</a:t>
            </a:r>
            <a:r>
              <a:rPr lang="en-US" sz="2000" spc="-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flow.</a:t>
            </a:r>
            <a:endParaRPr lang="en-IN" sz="11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40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AA9A-F691-831D-DD1A-E3A607B8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23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Tissue Oxygenation &amp; RBC Production</a:t>
            </a:r>
            <a:endParaRPr lang="en-IN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E222-5D38-ABC1-2158-B2CC0C7D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955"/>
            <a:ext cx="10515600" cy="4880008"/>
          </a:xfrm>
        </p:spPr>
        <p:txBody>
          <a:bodyPr>
            <a:normAutofit fontScale="92500" lnSpcReduction="10000"/>
          </a:bodyPr>
          <a:lstStyle/>
          <a:p>
            <a:pPr marL="342900" marR="379730" lvl="0" indent="-342900" algn="just">
              <a:lnSpc>
                <a:spcPct val="97000"/>
              </a:lnSpc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condition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quantity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oxygen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transported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decrease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ordinarily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increases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rate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445"/>
              </a:spcBef>
              <a:spcAft>
                <a:spcPts val="0"/>
              </a:spcAft>
              <a:buSzPts val="1900"/>
              <a:buFont typeface="Calibri" panose="020F0502020204030204" pitchFamily="34" charset="0"/>
              <a:buAutoNum type="arabicPeriod"/>
              <a:tabLst>
                <a:tab pos="1066165" algn="l"/>
              </a:tabLst>
            </a:pP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anemic</a:t>
            </a:r>
            <a:r>
              <a:rPr lang="en-US" spc="-1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condition</a:t>
            </a:r>
            <a:r>
              <a:rPr lang="en-US" spc="-1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due</a:t>
            </a:r>
            <a:r>
              <a:rPr lang="en-US" spc="-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hemorrhage</a:t>
            </a:r>
            <a:r>
              <a:rPr lang="en-US" spc="-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n-US" spc="-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en-US" spc="-1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condition</a:t>
            </a:r>
            <a:endParaRPr lang="en-IN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490"/>
              </a:spcBef>
              <a:spcAft>
                <a:spcPts val="0"/>
              </a:spcAft>
              <a:buSzPts val="1900"/>
              <a:buFont typeface="Calibri" panose="020F0502020204030204" pitchFamily="34" charset="0"/>
              <a:buAutoNum type="arabicPeriod"/>
              <a:tabLst>
                <a:tab pos="1066165" algn="l"/>
              </a:tabLst>
            </a:pP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destruction</a:t>
            </a:r>
            <a:r>
              <a:rPr lang="en-US" spc="-1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major</a:t>
            </a:r>
            <a:r>
              <a:rPr lang="en-US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portions</a:t>
            </a:r>
            <a:r>
              <a:rPr lang="en-US" spc="-1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bone</a:t>
            </a:r>
            <a:r>
              <a:rPr lang="en-US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marrow</a:t>
            </a:r>
            <a:r>
              <a:rPr lang="en-US" spc="-1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en-US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en-US" spc="-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means</a:t>
            </a:r>
            <a:endParaRPr lang="en-IN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392430" lvl="0" indent="-342900" algn="just">
              <a:lnSpc>
                <a:spcPct val="97000"/>
              </a:lnSpc>
              <a:spcBef>
                <a:spcPts val="450"/>
              </a:spcBef>
              <a:spcAft>
                <a:spcPts val="0"/>
              </a:spcAft>
              <a:buSzPts val="1900"/>
              <a:buFont typeface="Calibri" panose="020F0502020204030204" pitchFamily="34" charset="0"/>
              <a:buAutoNum type="arabicPeriod"/>
              <a:tabLst>
                <a:tab pos="1066165" algn="l"/>
              </a:tabLst>
            </a:pP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altitudes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quantity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oxygen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greatly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decreased</a:t>
            </a:r>
            <a:endParaRPr lang="en-IN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391160" lvl="0" indent="-342900" algn="just">
              <a:lnSpc>
                <a:spcPct val="97000"/>
              </a:lnSpc>
              <a:spcBef>
                <a:spcPts val="545"/>
              </a:spcBef>
              <a:spcAft>
                <a:spcPts val="0"/>
              </a:spcAft>
              <a:buSzPts val="1900"/>
              <a:buFont typeface="Calibri" panose="020F0502020204030204" pitchFamily="34" charset="0"/>
              <a:buAutoNum type="arabicPeriod"/>
              <a:tabLst>
                <a:tab pos="866775" algn="l"/>
                <a:tab pos="1045845" algn="l"/>
              </a:tabLst>
            </a:pP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Various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diseases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circulation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decreased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blood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flow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through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peripheral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vessels,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particularly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those</a:t>
            </a:r>
            <a:r>
              <a:rPr lang="en-US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cause</a:t>
            </a:r>
            <a:r>
              <a:rPr lang="en-US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failure</a:t>
            </a:r>
            <a:r>
              <a:rPr lang="en-US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oxygen</a:t>
            </a:r>
            <a:r>
              <a:rPr lang="en-US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absorption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blood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passes</a:t>
            </a:r>
            <a:r>
              <a:rPr lang="en-US" spc="-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through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lungs.</a:t>
            </a:r>
            <a:endParaRPr lang="en-IN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66775" marR="379730" indent="1487170" algn="just">
              <a:lnSpc>
                <a:spcPct val="97000"/>
              </a:lnSpc>
              <a:spcBef>
                <a:spcPts val="485"/>
              </a:spcBef>
              <a:spcAft>
                <a:spcPts val="0"/>
              </a:spcAft>
            </a:pPr>
            <a:r>
              <a:rPr lang="en-US" b="1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Tissue</a:t>
            </a:r>
            <a:r>
              <a:rPr lang="en-US" dirty="0">
                <a:solidFill>
                  <a:srgbClr val="6F2F9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hypoxia</a:t>
            </a:r>
            <a:r>
              <a:rPr lang="en-US" dirty="0">
                <a:solidFill>
                  <a:srgbClr val="6F2F9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above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conditions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production,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resultant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hematocrit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usually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blood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volume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well.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382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4E12-094E-ACEA-5432-5BAE34B0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21"/>
            <a:ext cx="10515600" cy="69856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Erythropoietin Mechanism to Produce RBC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3332DD-109B-BE90-30A5-9150D7CD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906" y="1063690"/>
            <a:ext cx="4436317" cy="54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4040-B1FC-3C6F-F16A-055F187D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5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Erythropoietin Stimulation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4261-BB73-9B82-E352-5C299A0D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057290"/>
          </a:xfrm>
        </p:spPr>
        <p:txBody>
          <a:bodyPr>
            <a:normAutofit fontScale="92500" lnSpcReduction="10000"/>
          </a:bodyPr>
          <a:lstStyle/>
          <a:p>
            <a:pPr marL="342900" marR="379730" lvl="0" indent="-342900" algn="just">
              <a:lnSpc>
                <a:spcPct val="87000"/>
              </a:lnSpc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absence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hypoxia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little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effect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stimulating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production.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But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when</a:t>
            </a:r>
            <a:r>
              <a:rPr lang="en-US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system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functional,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hypoxia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marked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increase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turn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enhances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until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hypoxia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relieved.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1000" lvl="0" indent="-342900" algn="just">
              <a:lnSpc>
                <a:spcPct val="88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Renal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well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nonrenal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sensor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sends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signal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kidneys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(renal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tubular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epithelial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cells)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produce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&amp;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secrete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under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low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oxygen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state.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93700" lvl="0" indent="-342900" algn="just">
              <a:lnSpc>
                <a:spcPct val="88000"/>
              </a:lnSpc>
              <a:spcBef>
                <a:spcPts val="4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glycoprotein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hormone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molecular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weight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about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34,000.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91795" lvl="0" indent="-342900" algn="just">
              <a:lnSpc>
                <a:spcPct val="88000"/>
              </a:lnSpc>
              <a:spcBef>
                <a:spcPts val="4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normal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person,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about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90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cent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erythropoietin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kidneys;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remainder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mainly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liver.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231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140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Both</a:t>
            </a:r>
            <a:r>
              <a:rPr lang="en-US" spc="1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norepinephrine</a:t>
            </a:r>
            <a:r>
              <a:rPr lang="en-US" spc="1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2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epinephrine</a:t>
            </a:r>
            <a:r>
              <a:rPr lang="en-US" spc="1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1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prostaglandins</a:t>
            </a:r>
            <a:r>
              <a:rPr lang="en-US" spc="1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stimulate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866775" algn="just">
              <a:lnSpc>
                <a:spcPts val="2310"/>
              </a:lnSpc>
            </a:pP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erythropoietin</a:t>
            </a:r>
            <a:r>
              <a:rPr lang="en-US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80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D19D-8E9D-B146-17E7-E02C9BE5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Leukopoiesis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1EF0-6BE1-2FC6-205F-DC9609D7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leukocytes,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also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mobile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units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body’s protective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system.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partially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(granulocytes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monocytes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few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lymphocytes)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partially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(lymphocytes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plasma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cells).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After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formation,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transported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3200" b="1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parts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body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where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3200" b="1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needed.</a:t>
            </a:r>
            <a:endParaRPr lang="en-IN" sz="3200" b="1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389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4B5F-3A1A-4EEE-5324-F7657638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Leukopoiesis</a:t>
            </a:r>
            <a:endParaRPr lang="en-IN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9332-470C-8135-BB49-3181C3BF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6"/>
            <a:ext cx="10515600" cy="4861347"/>
          </a:xfrm>
        </p:spPr>
        <p:txBody>
          <a:bodyPr>
            <a:normAutofit fontScale="92500" lnSpcReduction="10000"/>
          </a:bodyPr>
          <a:lstStyle/>
          <a:p>
            <a:pPr marL="342900" marR="379730" lvl="0" indent="-342900" algn="just">
              <a:lnSpc>
                <a:spcPct val="97000"/>
              </a:lnSpc>
              <a:spcBef>
                <a:spcPts val="2015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Apart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those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two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major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lineages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myelocytic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lymphocytic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lineages.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445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140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1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granulocytes</a:t>
            </a:r>
            <a:r>
              <a:rPr lang="en-US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-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monocytes</a:t>
            </a:r>
            <a:r>
              <a:rPr lang="en-US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-1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only</a:t>
            </a:r>
            <a:r>
              <a:rPr lang="en-US" spc="-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-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1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8460" lvl="0" indent="-342900" algn="just">
              <a:lnSpc>
                <a:spcPct val="97000"/>
              </a:lnSpc>
              <a:spcBef>
                <a:spcPts val="525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Lymphocytes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plasma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mainly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various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lymphogenous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tissues—especially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glands,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spleen,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thymus,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tonsils,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various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pockets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lymphoid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0365" lvl="0" indent="-342900" algn="just">
              <a:lnSpc>
                <a:spcPct val="97000"/>
              </a:lnSpc>
              <a:spcBef>
                <a:spcPts val="485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stored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until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needed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circulatory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system.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Then,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arises,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various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released.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4175" lvl="0" indent="-342900" algn="just">
              <a:lnSpc>
                <a:spcPct val="97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lymphocytes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-1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mostly</a:t>
            </a:r>
            <a:r>
              <a:rPr lang="en-US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stored</a:t>
            </a:r>
            <a:r>
              <a:rPr lang="en-US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various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lymphoid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tissues,</a:t>
            </a:r>
            <a:r>
              <a:rPr lang="en-US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except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small</a:t>
            </a:r>
            <a:r>
              <a:rPr lang="en-US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temporarily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being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transported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936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44DB-A83E-8B2A-B25B-CB1CA156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62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C467-48BF-F54E-D8E1-93EB80B9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359"/>
            <a:ext cx="10515600" cy="5122604"/>
          </a:xfrm>
        </p:spPr>
        <p:txBody>
          <a:bodyPr/>
          <a:lstStyle/>
          <a:p>
            <a:pPr marL="2362835" marR="2227580" algn="ctr">
              <a:lnSpc>
                <a:spcPts val="4940"/>
              </a:lnSpc>
              <a:spcAft>
                <a:spcPts val="0"/>
              </a:spcAft>
            </a:pPr>
            <a:r>
              <a:rPr lang="en-US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HAEMOPOIESIS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151255" lvl="0" indent="-342900" algn="l">
              <a:lnSpc>
                <a:spcPct val="97000"/>
              </a:lnSpc>
              <a:spcBef>
                <a:spcPts val="36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General</a:t>
            </a:r>
            <a:r>
              <a:rPr lang="en-US" spc="-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term</a:t>
            </a:r>
            <a:r>
              <a:rPr lang="en-US" spc="-1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</a:t>
            </a:r>
            <a:r>
              <a:rPr lang="en-US" spc="-2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-1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-2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Haemopoietic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spcBef>
                <a:spcPts val="7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140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</a:t>
            </a:r>
            <a:r>
              <a:rPr lang="en-US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includes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438910">
              <a:spcBef>
                <a:spcPts val="675"/>
              </a:spcBef>
              <a:spcAft>
                <a:spcPts val="0"/>
              </a:spcAft>
            </a:pPr>
            <a:r>
              <a:rPr lang="en-US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Erytropoiesis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54580">
              <a:spcBef>
                <a:spcPts val="675"/>
              </a:spcBef>
              <a:spcAft>
                <a:spcPts val="0"/>
              </a:spcAft>
            </a:pP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Leucopoiesis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269615">
              <a:spcBef>
                <a:spcPts val="750"/>
              </a:spcBef>
              <a:spcAft>
                <a:spcPts val="0"/>
              </a:spcAft>
            </a:pP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Thrombopoiesis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760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FAE9-0596-61FD-6A00-F7F11394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Different Cell Types of Myelocyte Series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DEE0-852A-E267-FAA9-C4798E90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706"/>
            <a:ext cx="10515600" cy="5169257"/>
          </a:xfrm>
        </p:spPr>
        <p:txBody>
          <a:bodyPr>
            <a:noAutofit/>
          </a:bodyPr>
          <a:lstStyle/>
          <a:p>
            <a:pPr marL="328295" marR="6885305">
              <a:lnSpc>
                <a:spcPct val="98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myeloblast;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28295" marR="6885305">
              <a:lnSpc>
                <a:spcPct val="98000"/>
              </a:lnSpc>
              <a:spcAft>
                <a:spcPts val="0"/>
              </a:spcAft>
            </a:pPr>
            <a:r>
              <a:rPr lang="en-US" sz="24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400" b="1" spc="-1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promyelocyte;</a:t>
            </a:r>
          </a:p>
          <a:p>
            <a:pPr marL="328295" marR="6885305">
              <a:lnSpc>
                <a:spcPct val="98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spc="-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megakaryocyte;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28295">
              <a:lnSpc>
                <a:spcPts val="218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neutrophil</a:t>
            </a:r>
            <a:r>
              <a:rPr lang="en-US" sz="2400" spc="-1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myelocyte;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28295" marR="5149850" algn="just">
              <a:lnSpc>
                <a:spcPct val="96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neutrophil</a:t>
            </a:r>
            <a:r>
              <a:rPr lang="en-US" sz="2400" spc="-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metamyelocyte;</a:t>
            </a:r>
          </a:p>
          <a:p>
            <a:pPr marL="328295" marR="5149850" algn="just">
              <a:lnSpc>
                <a:spcPct val="96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“band”</a:t>
            </a:r>
            <a:r>
              <a:rPr lang="en-US" sz="2400" b="1" spc="-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neutrophil</a:t>
            </a:r>
            <a:r>
              <a:rPr lang="en-US" sz="2400" spc="-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metamyelocyte;</a:t>
            </a:r>
          </a:p>
          <a:p>
            <a:pPr marL="328295" marR="5149850" algn="just">
              <a:lnSpc>
                <a:spcPct val="96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polymorphonuclear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neutrophil;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3570" marR="5159375" indent="-342900">
              <a:lnSpc>
                <a:spcPct val="97000"/>
              </a:lnSpc>
              <a:spcBef>
                <a:spcPts val="45"/>
              </a:spcBef>
              <a:spcAft>
                <a:spcPts val="0"/>
              </a:spcAft>
              <a:buAutoNum type="arabicPeriod" startAt="8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eosinophil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myelocyte;</a:t>
            </a:r>
          </a:p>
          <a:p>
            <a:pPr marL="623570" marR="5159375" indent="-342900">
              <a:lnSpc>
                <a:spcPct val="97000"/>
              </a:lnSpc>
              <a:spcBef>
                <a:spcPts val="45"/>
              </a:spcBef>
              <a:spcAft>
                <a:spcPts val="0"/>
              </a:spcAft>
              <a:buAutoNum type="arabicPeriod" startAt="8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eosinophil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metamyelocyte;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3570" marR="5159375" indent="-342900">
              <a:lnSpc>
                <a:spcPct val="97000"/>
              </a:lnSpc>
              <a:spcBef>
                <a:spcPts val="45"/>
              </a:spcBef>
              <a:spcAft>
                <a:spcPts val="0"/>
              </a:spcAft>
              <a:buAutoNum type="arabicPeriod" startAt="8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polymorphonuclear</a:t>
            </a:r>
            <a:r>
              <a:rPr lang="en-US" sz="2400" spc="-1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eosinophil;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23570" marR="5159375" indent="-342900">
              <a:lnSpc>
                <a:spcPct val="97000"/>
              </a:lnSpc>
              <a:spcBef>
                <a:spcPts val="45"/>
              </a:spcBef>
              <a:spcAft>
                <a:spcPts val="0"/>
              </a:spcAft>
              <a:buAutoNum type="arabicPeriod" startAt="8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basophil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myelocyte;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polymorphonuclearbasophil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13–16,stages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monocyte</a:t>
            </a:r>
            <a:r>
              <a:rPr lang="en-US" sz="2400" spc="-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2224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79F0C6-3A22-A2C5-922D-A36F3397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9" y="127773"/>
            <a:ext cx="4905051" cy="65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2E4CF-EAB5-8E05-F920-EB1749C6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64" y="182598"/>
            <a:ext cx="4615072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5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49B12-591E-225C-4A9E-B1779A52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47" y="75542"/>
            <a:ext cx="4581332" cy="64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F49A-2173-DA7F-E6DF-BEB33A0D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Control of White Blood Cell Production</a:t>
            </a:r>
            <a:endParaRPr lang="en-IN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A9B0E-DC64-493A-675F-BB4C83CA9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 lnSpcReduction="10000"/>
          </a:bodyPr>
          <a:lstStyle/>
          <a:p>
            <a:pPr marL="342900" marR="374015" lvl="0" indent="-342900" algn="just">
              <a:lnSpc>
                <a:spcPct val="97000"/>
              </a:lnSpc>
              <a:spcBef>
                <a:spcPts val="29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increased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granulocytes</a:t>
            </a:r>
            <a:r>
              <a:rPr lang="en-US" sz="2400" spc="0" dirty="0">
                <a:solidFill>
                  <a:srgbClr val="6F2F9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monocytes</a:t>
            </a:r>
            <a:r>
              <a:rPr lang="en-US" sz="2400" spc="0" dirty="0">
                <a:solidFill>
                  <a:srgbClr val="6F2F9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mainly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three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colony-stimulating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factors,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GM-CSF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granulocyte-monocyte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colony-stimulating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factor)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stimulates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production;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other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two,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G-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CSF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colony-stimulating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factor)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M-CSF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stimulating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factor)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stimulate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respectively.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2905" lvl="0" indent="-342900" algn="just">
              <a:lnSpc>
                <a:spcPct val="97000"/>
              </a:lnSpc>
              <a:spcBef>
                <a:spcPts val="53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These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activated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macrophage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inflamed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tissues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2745" lvl="0" indent="-342900" algn="just">
              <a:lnSpc>
                <a:spcPct val="97000"/>
              </a:lnSpc>
              <a:spcBef>
                <a:spcPts val="545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combination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TNF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tumor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necrosis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factor)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IL-1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interleukin-1)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colony-stimulating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provides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powerful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feedback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mechanism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begins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tissue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inflammation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proceeds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large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defensive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help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remove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inflammation.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393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A5258-E245-9968-5639-594E76EB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4" y="147278"/>
            <a:ext cx="4968648" cy="63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2AAE0-B5EE-3CE7-BC39-8868AC05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16" y="227042"/>
            <a:ext cx="5802821" cy="62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4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E64B-F64B-5081-C6B8-E854C6D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Thrombopoiesis: Genesis of Platelets</a:t>
            </a:r>
            <a:endParaRPr lang="en-IN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5E2B-65C6-7525-FEAD-F6A082D7C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6"/>
            <a:ext cx="10515600" cy="4861347"/>
          </a:xfrm>
        </p:spPr>
        <p:txBody>
          <a:bodyPr>
            <a:normAutofit/>
          </a:bodyPr>
          <a:lstStyle/>
          <a:p>
            <a:pPr marL="342900" marR="382270" lvl="0" indent="-342900" algn="just">
              <a:lnSpc>
                <a:spcPct val="97000"/>
              </a:lnSpc>
              <a:spcBef>
                <a:spcPts val="183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Platelets</a:t>
            </a:r>
            <a:r>
              <a:rPr lang="en-US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(also</a:t>
            </a:r>
            <a:r>
              <a:rPr lang="en-US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thrombocytes)</a:t>
            </a:r>
            <a:r>
              <a:rPr lang="en-US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-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minute</a:t>
            </a:r>
            <a:r>
              <a:rPr lang="en-US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discs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pc="-1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4</a:t>
            </a:r>
            <a:r>
              <a:rPr lang="en-US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micrometers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diameter.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9095" lvl="0" indent="-342900" algn="just">
              <a:lnSpc>
                <a:spcPct val="97000"/>
              </a:lnSpc>
              <a:spcBef>
                <a:spcPts val="47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formed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megakaryocytes,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extremely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large</a:t>
            </a:r>
            <a:r>
              <a:rPr lang="en-US" spc="-10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hematopoietic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series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0365" lvl="0" indent="-342900" algn="just">
              <a:lnSpc>
                <a:spcPct val="97000"/>
              </a:lnSpc>
              <a:spcBef>
                <a:spcPts val="55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megakaryocytes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fragment</a:t>
            </a:r>
            <a:r>
              <a:rPr lang="en-US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into</a:t>
            </a:r>
            <a:r>
              <a:rPr lang="en-US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minute</a:t>
            </a:r>
            <a:r>
              <a:rPr lang="en-US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platelets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either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soon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after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entering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blood,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especially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squeeze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through</a:t>
            </a:r>
            <a:r>
              <a:rPr lang="en-US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capillaries.</a:t>
            </a:r>
            <a:endParaRPr lang="en-IN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2420"/>
              </a:lnSpc>
              <a:spcBef>
                <a:spcPts val="445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2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normal</a:t>
            </a:r>
            <a:r>
              <a:rPr lang="en-US" spc="2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concentration</a:t>
            </a:r>
            <a:r>
              <a:rPr lang="en-US" spc="2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pc="2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platelets</a:t>
            </a:r>
            <a:r>
              <a:rPr lang="en-US" spc="2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pc="2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pc="2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pc="2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pc="2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between</a:t>
            </a:r>
            <a:r>
              <a:rPr lang="en-US" spc="1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150,000</a:t>
            </a:r>
            <a:r>
              <a:rPr lang="en-IN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300,000</a:t>
            </a:r>
            <a:r>
              <a:rPr lang="en-US" spc="-2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</a:t>
            </a:r>
            <a:r>
              <a:rPr lang="en-US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microliter.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186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2A2CC-DA92-EA24-9E3C-344D0777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49" y="33932"/>
            <a:ext cx="5057192" cy="65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4055-F7D8-9BA1-C713-6D393C80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Site of </a:t>
            </a:r>
            <a:r>
              <a:rPr lang="en-US" dirty="0" err="1">
                <a:solidFill>
                  <a:srgbClr val="00B050"/>
                </a:solidFill>
              </a:rPr>
              <a:t>Haemopoiesis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D70A-17CA-DAC5-CD41-65DF1249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963"/>
            <a:ext cx="10515600" cy="4908000"/>
          </a:xfrm>
        </p:spPr>
        <p:txBody>
          <a:bodyPr/>
          <a:lstStyle/>
          <a:p>
            <a:pPr marL="742950" marR="1336040" lvl="1" indent="-285750" algn="l">
              <a:lnSpc>
                <a:spcPct val="97000"/>
              </a:lnSpc>
              <a:spcBef>
                <a:spcPts val="4750"/>
              </a:spcBef>
              <a:spcAft>
                <a:spcPts val="0"/>
              </a:spcAft>
              <a:buClr>
                <a:srgbClr val="E46C09"/>
              </a:buClr>
              <a:buSzPts val="3100"/>
              <a:buFont typeface="Wingdings" panose="05000000000000000000" pitchFamily="2" charset="2"/>
              <a:buChar char=""/>
              <a:tabLst>
                <a:tab pos="1838325" algn="l"/>
                <a:tab pos="3117215" algn="l"/>
              </a:tabLst>
            </a:pP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3</a:t>
            </a:r>
            <a:r>
              <a:rPr lang="en-US" sz="2800" b="1" spc="-30" baseline="3000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rd</a:t>
            </a:r>
            <a:r>
              <a:rPr lang="en-US" sz="2800" spc="-11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week</a:t>
            </a:r>
            <a:r>
              <a:rPr lang="en-US" sz="2800" spc="-17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800" spc="-9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intra-uterine</a:t>
            </a:r>
            <a:r>
              <a:rPr lang="en-US" sz="2800" spc="-18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life</a:t>
            </a:r>
            <a:r>
              <a:rPr lang="en-US" sz="2800" spc="-12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–area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 err="1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vasculosa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yolk</a:t>
            </a:r>
          </a:p>
          <a:p>
            <a:pPr marL="457200" marR="1336040" lvl="1" indent="0" algn="l">
              <a:lnSpc>
                <a:spcPct val="97000"/>
              </a:lnSpc>
              <a:spcBef>
                <a:spcPts val="4750"/>
              </a:spcBef>
              <a:spcAft>
                <a:spcPts val="0"/>
              </a:spcAft>
              <a:buClr>
                <a:srgbClr val="E46C09"/>
              </a:buClr>
              <a:buSzPts val="3100"/>
              <a:buNone/>
              <a:tabLst>
                <a:tab pos="1838325" algn="l"/>
                <a:tab pos="3117215" algn="l"/>
              </a:tabLst>
            </a:pPr>
            <a:endParaRPr lang="en-US" sz="2800" b="1" spc="-30" dirty="0">
              <a:solidFill>
                <a:srgbClr val="E46C09"/>
              </a:solidFill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1905000" lvl="1" indent="-285750" algn="l">
              <a:lnSpc>
                <a:spcPct val="97000"/>
              </a:lnSpc>
              <a:spcBef>
                <a:spcPts val="830"/>
              </a:spcBef>
              <a:spcAft>
                <a:spcPts val="0"/>
              </a:spcAft>
              <a:buClr>
                <a:srgbClr val="E46C09"/>
              </a:buClr>
              <a:buSzPts val="3100"/>
              <a:buFont typeface="Wingdings" panose="05000000000000000000" pitchFamily="2" charset="2"/>
              <a:buChar char=""/>
              <a:tabLst>
                <a:tab pos="1800860" algn="l"/>
              </a:tabLst>
            </a:pP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en-US" sz="2800" spc="-3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liver</a:t>
            </a:r>
            <a:r>
              <a:rPr lang="en-US" sz="2800" spc="-20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&amp;</a:t>
            </a:r>
            <a:r>
              <a:rPr lang="en-US" sz="2800" spc="-5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Spleen</a:t>
            </a:r>
            <a:r>
              <a:rPr lang="en-US" sz="2800" spc="-14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 3</a:t>
            </a:r>
            <a:r>
              <a:rPr lang="en-US" sz="2800" b="1" spc="-30" baseline="3000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rd</a:t>
            </a:r>
            <a:r>
              <a:rPr lang="en-US" sz="2800" spc="-10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month</a:t>
            </a:r>
            <a:r>
              <a:rPr lang="en-US" sz="2800" spc="-10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intra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–uterine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life</a:t>
            </a:r>
          </a:p>
          <a:p>
            <a:pPr marL="457200" marR="1905000" lvl="1" indent="0" algn="l">
              <a:lnSpc>
                <a:spcPct val="97000"/>
              </a:lnSpc>
              <a:spcBef>
                <a:spcPts val="830"/>
              </a:spcBef>
              <a:spcAft>
                <a:spcPts val="0"/>
              </a:spcAft>
              <a:buClr>
                <a:srgbClr val="E46C09"/>
              </a:buClr>
              <a:buSzPts val="3100"/>
              <a:buNone/>
              <a:tabLst>
                <a:tab pos="1800860" algn="l"/>
              </a:tabLst>
            </a:pPr>
            <a:endParaRPr lang="en-IN" sz="2800" spc="-3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1622425" lvl="1" indent="-285750" algn="l">
              <a:lnSpc>
                <a:spcPct val="97000"/>
              </a:lnSpc>
              <a:spcBef>
                <a:spcPts val="755"/>
              </a:spcBef>
              <a:spcAft>
                <a:spcPts val="0"/>
              </a:spcAft>
              <a:buClr>
                <a:srgbClr val="E46C09"/>
              </a:buClr>
              <a:buSzPts val="3100"/>
              <a:buFont typeface="Wingdings" panose="05000000000000000000" pitchFamily="2" charset="2"/>
              <a:buChar char=""/>
            </a:pP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Bone</a:t>
            </a:r>
            <a:r>
              <a:rPr lang="en-US" sz="2800" spc="-1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marrow-5</a:t>
            </a:r>
            <a:r>
              <a:rPr lang="en-US" sz="2800" b="1" spc="-30" baseline="3000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th</a:t>
            </a:r>
            <a:r>
              <a:rPr lang="en-US" sz="2800" spc="-6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month</a:t>
            </a:r>
            <a:r>
              <a:rPr lang="en-US" sz="2800" spc="-21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800" spc="-11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intra-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uterine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life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&amp;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after</a:t>
            </a:r>
            <a:r>
              <a:rPr lang="en-US" sz="2800" spc="-3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2800" b="1" spc="-30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birth</a:t>
            </a:r>
            <a:endParaRPr lang="en-IN" sz="2800" spc="-3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36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298B-F8E6-67CC-1BBE-2ABC78D1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0A97C2-A2B9-6F32-F121-7D43BE5DF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805" y="1114747"/>
            <a:ext cx="5503538" cy="44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AC08-6E75-69A6-740F-4334C5A8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Bone Marrow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96E8-B176-FFFB-299D-CDEC90BE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342900" marR="1290955" lvl="0" indent="-342900" algn="just">
              <a:lnSpc>
                <a:spcPct val="88000"/>
              </a:lnSpc>
              <a:spcBef>
                <a:spcPts val="293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600200" algn="l"/>
              </a:tabLst>
            </a:pPr>
            <a:r>
              <a:rPr lang="en-US" spc="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RED</a:t>
            </a:r>
            <a:r>
              <a:rPr lang="en-US" spc="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</a:t>
            </a:r>
            <a:r>
              <a:rPr lang="en-US" spc="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 active,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found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inside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all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bones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till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the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age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20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years,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most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it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replaced</a:t>
            </a:r>
            <a:r>
              <a:rPr lang="en-US" spc="-7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by</a:t>
            </a:r>
            <a:r>
              <a:rPr lang="en-US" spc="-1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yellow</a:t>
            </a:r>
            <a:r>
              <a:rPr lang="en-US" spc="-8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marrow.</a:t>
            </a:r>
            <a:r>
              <a:rPr lang="en-US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adult</a:t>
            </a:r>
            <a:r>
              <a:rPr lang="en-US" spc="-9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pattern</a:t>
            </a:r>
            <a:r>
              <a:rPr lang="en-US" spc="-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distribution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-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cranial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bones,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vertebrae,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pelvic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bones,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ribs,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sternum,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upper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ends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femur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&amp;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humerus.</a:t>
            </a:r>
            <a:endParaRPr lang="en-IN" spc="35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spcBef>
                <a:spcPts val="885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292225" lvl="0" indent="-342900" algn="just">
              <a:lnSpc>
                <a:spcPct val="88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600200" algn="l"/>
              </a:tabLst>
            </a:pPr>
            <a:r>
              <a:rPr lang="en-US" spc="35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YELLOW</a:t>
            </a:r>
            <a:r>
              <a:rPr lang="en-US" spc="-60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solidFill>
                  <a:srgbClr val="E46C09"/>
                </a:solidFill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</a:t>
            </a:r>
            <a:r>
              <a:rPr lang="en-US" spc="-45" dirty="0">
                <a:solidFill>
                  <a:srgbClr val="E46C09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 inactive,</a:t>
            </a:r>
            <a:r>
              <a:rPr lang="en-US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filled</a:t>
            </a:r>
            <a:r>
              <a:rPr lang="en-US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with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fatty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tissue,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demand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become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active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converted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into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red</a:t>
            </a:r>
            <a:r>
              <a:rPr lang="en-US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</a:t>
            </a:r>
            <a:r>
              <a:rPr lang="en-US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producing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blood</a:t>
            </a:r>
            <a:r>
              <a:rPr lang="en-US" spc="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pc="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cells.</a:t>
            </a:r>
            <a:endParaRPr lang="en-IN" spc="35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477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7F7D-5636-A95C-B910-225F1BFF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6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Haemopoietic Stem Cells</a:t>
            </a:r>
            <a:endParaRPr lang="en-IN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4F36-A4BB-31F1-9846-7D55DA04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5187918"/>
          </a:xfrm>
        </p:spPr>
        <p:txBody>
          <a:bodyPr>
            <a:normAutofit lnSpcReduction="10000"/>
          </a:bodyPr>
          <a:lstStyle/>
          <a:p>
            <a:pPr marL="342900" marR="37973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All t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begin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their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lives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single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pluripotential</a:t>
            </a:r>
            <a:r>
              <a:rPr lang="en-US" sz="2400" spc="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hematopoietic</a:t>
            </a:r>
            <a:r>
              <a:rPr lang="en-US" sz="2400" spc="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9255" lvl="0" indent="-342900" algn="just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  <a:tab pos="923290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 division,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small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portion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remains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exactly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like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original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pluripotential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retained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marrow,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although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their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diminish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age.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96875" lvl="0" indent="-342900" algn="just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Most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reproduced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however,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start new differentiation.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3540" lvl="0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intermediate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stage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very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much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like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pluripotential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even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though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already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become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particular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z="2400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9255" lvl="0" indent="-342900" algn="just">
              <a:lnSpc>
                <a:spcPct val="90000"/>
              </a:lnSpc>
              <a:spcBef>
                <a:spcPts val="44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5505" algn="l"/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culture,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colonies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specific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cells.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erythrocytes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colony-forming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unit–erythrocyte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abbreviation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CFU-E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used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designate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cell.</a:t>
            </a:r>
            <a:r>
              <a:rPr lang="en-US" sz="2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Likewise,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colony-forming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units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granulocytes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monocytes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designation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CFU-GM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forth.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774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D547-CF14-36D8-ED46-E4938864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Haemopoietic Stem Cells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C910B-3A44-295C-BF13-F4887E1C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392"/>
            <a:ext cx="10515600" cy="5430416"/>
          </a:xfrm>
        </p:spPr>
        <p:txBody>
          <a:bodyPr>
            <a:normAutofit fontScale="92500" lnSpcReduction="10000"/>
          </a:bodyPr>
          <a:lstStyle/>
          <a:p>
            <a:pPr marL="342900" marR="383540" lvl="0" indent="-342900" algn="just">
              <a:lnSpc>
                <a:spcPct val="88000"/>
              </a:lnSpc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reproduction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controlled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multiple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proteins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inducers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5285" lvl="0" indent="-342900" algn="just">
              <a:lnSpc>
                <a:spcPct val="87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  <a:tab pos="923290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	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Four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major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been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described,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each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having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characteristics.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these,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interleukin-3,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promotes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reproduction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virtually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whereas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others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only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specific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types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2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140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1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-1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inducers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promote</a:t>
            </a:r>
            <a:r>
              <a:rPr lang="en-US" sz="2400" spc="-1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but</a:t>
            </a:r>
            <a:r>
              <a:rPr lang="en-US" sz="2400" spc="-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not</a:t>
            </a:r>
            <a:r>
              <a:rPr lang="en-US" sz="2400" spc="-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differentiation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1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74650" lvl="0" indent="-342900" algn="just">
              <a:lnSpc>
                <a:spcPct val="87000"/>
              </a:lnSpc>
              <a:spcBef>
                <a:spcPts val="49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function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another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proteins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differentiation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inducers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Each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these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committed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stem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differentiate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more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steps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toward</a:t>
            </a:r>
            <a:r>
              <a:rPr lang="en-US" sz="24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final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adult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4175" lvl="0" indent="-342900" algn="just">
              <a:lnSpc>
                <a:spcPct val="88000"/>
              </a:lnSpc>
              <a:spcBef>
                <a:spcPts val="44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differentiation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itself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controlled</a:t>
            </a:r>
            <a:r>
              <a:rPr lang="en-US" sz="24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factors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outside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bone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marrow.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instance,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4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case</a:t>
            </a:r>
            <a:r>
              <a:rPr lang="en-US" sz="2400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erythrocytes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(red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cells),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exposure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low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oxygen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time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results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induction,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differentiation,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production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greatly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increased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erythrocytes.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380365" lvl="0" indent="-342900" algn="just">
              <a:lnSpc>
                <a:spcPct val="87000"/>
              </a:lnSpc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66775" algn="l"/>
                <a:tab pos="923290" algn="l"/>
              </a:tabLst>
            </a:pP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	In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case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some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infectious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diseases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growth,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differentiation,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eventual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formation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specific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types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blood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cells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4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needed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combat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each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spc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infection.</a:t>
            </a:r>
            <a:endParaRPr lang="en-IN" sz="2400" spc="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528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CF4F-D712-8331-90F5-9F28B371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Formation of Different Type of Blood Cells from Pluripotent Hematopoietic Stem Cells in Bone Marrow</a:t>
            </a:r>
            <a:endParaRPr lang="en-IN" sz="2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F30B9F-17C9-60C3-F1EA-8964185AF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368" y="1129004"/>
            <a:ext cx="5607698" cy="54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3C37-6E34-EA32-A94D-54B7DC9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Cell Renewal</a:t>
            </a:r>
            <a:endParaRPr lang="en-IN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6D28-FA85-AF1F-2799-86EA53FD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988"/>
            <a:ext cx="10515600" cy="4991975"/>
          </a:xfrm>
        </p:spPr>
        <p:txBody>
          <a:bodyPr/>
          <a:lstStyle/>
          <a:p>
            <a:pPr marL="342900" marR="481965" lvl="0" indent="-342900" algn="l">
              <a:lnSpc>
                <a:spcPct val="97000"/>
              </a:lnSpc>
              <a:spcBef>
                <a:spcPts val="474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"/>
              <a:tabLst>
                <a:tab pos="865505" algn="l"/>
                <a:tab pos="866775" algn="l"/>
              </a:tabLst>
            </a:pP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Progenitor</a:t>
            </a:r>
            <a:r>
              <a:rPr lang="en-US" sz="3200" spc="-20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cells</a:t>
            </a:r>
            <a:r>
              <a:rPr lang="en-US" sz="3200" spc="-1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en-US" sz="32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en-US" sz="3200" spc="-1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between</a:t>
            </a:r>
            <a:r>
              <a:rPr lang="en-US" sz="3200" spc="-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committed</a:t>
            </a:r>
            <a:r>
              <a:rPr lang="en-US" sz="3200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stem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cells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&amp;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blast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cells.</a:t>
            </a:r>
            <a:endParaRPr lang="en-IN" sz="3200" spc="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629410">
              <a:spcBef>
                <a:spcPts val="765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Eg.</a:t>
            </a:r>
            <a:r>
              <a:rPr lang="en-US" sz="3200" spc="-2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Progenitor</a:t>
            </a:r>
            <a:r>
              <a:rPr lang="en-US" sz="3200" spc="-2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3200" spc="-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erythrocytic</a:t>
            </a:r>
            <a:r>
              <a:rPr lang="en-US" sz="3200" spc="-1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583565" lvl="0" indent="-342900" algn="l">
              <a:lnSpc>
                <a:spcPct val="97000"/>
              </a:lnSpc>
              <a:spcBef>
                <a:spcPts val="74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"/>
              <a:tabLst>
                <a:tab pos="865505" algn="l"/>
                <a:tab pos="866775" algn="l"/>
              </a:tabLst>
            </a:pP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Blast</a:t>
            </a:r>
            <a:r>
              <a:rPr lang="en-US" sz="32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cells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–immature</a:t>
            </a:r>
            <a:r>
              <a:rPr lang="en-US" sz="32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cells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found</a:t>
            </a:r>
            <a:r>
              <a:rPr lang="en-US" sz="3200" spc="-1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the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early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stages</a:t>
            </a:r>
            <a:r>
              <a:rPr lang="en-US" sz="3200" spc="-8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3200" spc="-1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development,</a:t>
            </a:r>
            <a:r>
              <a:rPr lang="en-US" sz="3200" spc="-2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normally</a:t>
            </a:r>
            <a:r>
              <a:rPr lang="en-US" sz="3200" spc="-1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not</a:t>
            </a:r>
            <a:r>
              <a:rPr lang="en-US" sz="3200" spc="-1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found</a:t>
            </a:r>
            <a:r>
              <a:rPr lang="en-US" sz="3200" spc="-2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peripheral</a:t>
            </a:r>
            <a:r>
              <a:rPr lang="en-US" sz="3200" spc="-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blood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but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only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en-US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bone</a:t>
            </a:r>
            <a:r>
              <a:rPr lang="en-US" sz="32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en-US" sz="32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marrow</a:t>
            </a:r>
            <a:endParaRPr lang="en-IN" sz="3200" spc="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66775" indent="762635">
              <a:lnSpc>
                <a:spcPct val="97000"/>
              </a:lnSpc>
              <a:spcBef>
                <a:spcPts val="83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Eg.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erythroblast,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myeloblast,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megakaryoblast,</a:t>
            </a:r>
            <a:r>
              <a:rPr lang="en-US" sz="3200" spc="-1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lymphoblast,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monoblast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301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1648</Words>
  <Application>Microsoft Office PowerPoint</Application>
  <PresentationFormat>Widescreen</PresentationFormat>
  <Paragraphs>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Haemopoiesis</vt:lpstr>
      <vt:lpstr>PowerPoint Presentation</vt:lpstr>
      <vt:lpstr>Site of Haemopoiesis</vt:lpstr>
      <vt:lpstr>PowerPoint Presentation</vt:lpstr>
      <vt:lpstr>Bone Marrow</vt:lpstr>
      <vt:lpstr>Haemopoietic Stem Cells</vt:lpstr>
      <vt:lpstr>Haemopoietic Stem Cells</vt:lpstr>
      <vt:lpstr>Formation of Different Type of Blood Cells from Pluripotent Hematopoietic Stem Cells in Bone Marrow</vt:lpstr>
      <vt:lpstr>Cell Renewal</vt:lpstr>
      <vt:lpstr>Erythropoiesis: Genesis of RBC </vt:lpstr>
      <vt:lpstr>PowerPoint Presentation</vt:lpstr>
      <vt:lpstr>Steps of Erythropoiesis</vt:lpstr>
      <vt:lpstr>PowerPoint Presentation</vt:lpstr>
      <vt:lpstr>Regulation of RBC Production – Role of Erythropoietin</vt:lpstr>
      <vt:lpstr>Tissue Oxygenation &amp; RBC Production</vt:lpstr>
      <vt:lpstr>Erythropoietin Mechanism to Produce RBC</vt:lpstr>
      <vt:lpstr>Erythropoietin Stimulation</vt:lpstr>
      <vt:lpstr>Leukopoiesis</vt:lpstr>
      <vt:lpstr>Leukopoiesis</vt:lpstr>
      <vt:lpstr>Different Cell Types of Myelocyte Series</vt:lpstr>
      <vt:lpstr>PowerPoint Presentation</vt:lpstr>
      <vt:lpstr>PowerPoint Presentation</vt:lpstr>
      <vt:lpstr>PowerPoint Presentation</vt:lpstr>
      <vt:lpstr>Control of White Blood Cell Production</vt:lpstr>
      <vt:lpstr>PowerPoint Presentation</vt:lpstr>
      <vt:lpstr>PowerPoint Presentation</vt:lpstr>
      <vt:lpstr>Thrombopoiesis: Genesis of Platelets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Haemopoiesis</dc:title>
  <dc:creator>TANMAY DATTA</dc:creator>
  <cp:lastModifiedBy>TANMAY DATTA</cp:lastModifiedBy>
  <cp:revision>1</cp:revision>
  <dcterms:created xsi:type="dcterms:W3CDTF">2024-03-09T03:21:21Z</dcterms:created>
  <dcterms:modified xsi:type="dcterms:W3CDTF">2024-03-09T04:33:10Z</dcterms:modified>
</cp:coreProperties>
</file>