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69" r:id="rId5"/>
    <p:sldId id="259" r:id="rId6"/>
    <p:sldId id="270" r:id="rId7"/>
    <p:sldId id="271" r:id="rId8"/>
    <p:sldId id="260" r:id="rId9"/>
    <p:sldId id="272" r:id="rId10"/>
    <p:sldId id="273" r:id="rId11"/>
    <p:sldId id="261" r:id="rId12"/>
    <p:sldId id="274" r:id="rId13"/>
    <p:sldId id="275" r:id="rId14"/>
    <p:sldId id="276" r:id="rId15"/>
    <p:sldId id="278" r:id="rId16"/>
    <p:sldId id="277" r:id="rId17"/>
    <p:sldId id="263" r:id="rId18"/>
    <p:sldId id="279" r:id="rId19"/>
    <p:sldId id="280" r:id="rId20"/>
    <p:sldId id="264" r:id="rId21"/>
    <p:sldId id="266" r:id="rId22"/>
    <p:sldId id="281" r:id="rId23"/>
    <p:sldId id="262" r:id="rId24"/>
    <p:sldId id="282" r:id="rId25"/>
    <p:sldId id="265" r:id="rId26"/>
    <p:sldId id="283" r:id="rId27"/>
    <p:sldId id="258" r:id="rId28"/>
    <p:sldId id="284" r:id="rId29"/>
    <p:sldId id="285" r:id="rId30"/>
    <p:sldId id="286" r:id="rId31"/>
    <p:sldId id="287" r:id="rId32"/>
    <p:sldId id="288" r:id="rId33"/>
    <p:sldId id="289" r:id="rId34"/>
    <p:sldId id="290" r:id="rId35"/>
    <p:sldId id="2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C788-075C-4DAA-8599-3D52F12E70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8973B43-EF19-414A-B106-DF2EE41C9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CD66393-E21A-4263-911E-39C020435CD7}"/>
              </a:ext>
            </a:extLst>
          </p:cNvPr>
          <p:cNvSpPr>
            <a:spLocks noGrp="1"/>
          </p:cNvSpPr>
          <p:nvPr>
            <p:ph type="dt" sz="half" idx="10"/>
          </p:nvPr>
        </p:nvSpPr>
        <p:spPr/>
        <p:txBody>
          <a:bodyPr/>
          <a:lstStyle/>
          <a:p>
            <a:fld id="{8DB38801-E861-4288-91E0-FFDC2ABE0009}" type="datetimeFigureOut">
              <a:rPr lang="en-IN" smtClean="0"/>
              <a:t>02-05-2024</a:t>
            </a:fld>
            <a:endParaRPr lang="en-IN"/>
          </a:p>
        </p:txBody>
      </p:sp>
      <p:sp>
        <p:nvSpPr>
          <p:cNvPr id="5" name="Footer Placeholder 4">
            <a:extLst>
              <a:ext uri="{FF2B5EF4-FFF2-40B4-BE49-F238E27FC236}">
                <a16:creationId xmlns:a16="http://schemas.microsoft.com/office/drawing/2014/main" id="{2623888B-1166-4F2C-B829-FBDAE6D879D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CD3BD6F-BD45-4E71-ABD1-8BC0FFAF7910}"/>
              </a:ext>
            </a:extLst>
          </p:cNvPr>
          <p:cNvSpPr>
            <a:spLocks noGrp="1"/>
          </p:cNvSpPr>
          <p:nvPr>
            <p:ph type="sldNum" sz="quarter" idx="12"/>
          </p:nvPr>
        </p:nvSpPr>
        <p:spPr/>
        <p:txBody>
          <a:bodyPr/>
          <a:lstStyle/>
          <a:p>
            <a:fld id="{213097C7-51BE-4648-A5C0-B731BEBF314B}" type="slidenum">
              <a:rPr lang="en-IN" smtClean="0"/>
              <a:t>‹#›</a:t>
            </a:fld>
            <a:endParaRPr lang="en-IN"/>
          </a:p>
        </p:txBody>
      </p:sp>
    </p:spTree>
    <p:extLst>
      <p:ext uri="{BB962C8B-B14F-4D97-AF65-F5344CB8AC3E}">
        <p14:creationId xmlns:p14="http://schemas.microsoft.com/office/powerpoint/2010/main" val="195367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B1CF-01E8-4CD0-9FBA-D0E98CC6DEE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2C4A9F1-9AE1-4F44-BB2D-98D8B64941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0EC169B-25BA-4E57-8C75-EDE3811F25AD}"/>
              </a:ext>
            </a:extLst>
          </p:cNvPr>
          <p:cNvSpPr>
            <a:spLocks noGrp="1"/>
          </p:cNvSpPr>
          <p:nvPr>
            <p:ph type="dt" sz="half" idx="10"/>
          </p:nvPr>
        </p:nvSpPr>
        <p:spPr/>
        <p:txBody>
          <a:bodyPr/>
          <a:lstStyle/>
          <a:p>
            <a:fld id="{8DB38801-E861-4288-91E0-FFDC2ABE0009}" type="datetimeFigureOut">
              <a:rPr lang="en-IN" smtClean="0"/>
              <a:t>02-05-2024</a:t>
            </a:fld>
            <a:endParaRPr lang="en-IN"/>
          </a:p>
        </p:txBody>
      </p:sp>
      <p:sp>
        <p:nvSpPr>
          <p:cNvPr id="5" name="Footer Placeholder 4">
            <a:extLst>
              <a:ext uri="{FF2B5EF4-FFF2-40B4-BE49-F238E27FC236}">
                <a16:creationId xmlns:a16="http://schemas.microsoft.com/office/drawing/2014/main" id="{828E28E9-6CF5-4D65-907F-899CD1352EF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3C0DEE8-7B8A-48BD-A7CD-6054499B0247}"/>
              </a:ext>
            </a:extLst>
          </p:cNvPr>
          <p:cNvSpPr>
            <a:spLocks noGrp="1"/>
          </p:cNvSpPr>
          <p:nvPr>
            <p:ph type="sldNum" sz="quarter" idx="12"/>
          </p:nvPr>
        </p:nvSpPr>
        <p:spPr/>
        <p:txBody>
          <a:bodyPr/>
          <a:lstStyle/>
          <a:p>
            <a:fld id="{213097C7-51BE-4648-A5C0-B731BEBF314B}" type="slidenum">
              <a:rPr lang="en-IN" smtClean="0"/>
              <a:t>‹#›</a:t>
            </a:fld>
            <a:endParaRPr lang="en-IN"/>
          </a:p>
        </p:txBody>
      </p:sp>
    </p:spTree>
    <p:extLst>
      <p:ext uri="{BB962C8B-B14F-4D97-AF65-F5344CB8AC3E}">
        <p14:creationId xmlns:p14="http://schemas.microsoft.com/office/powerpoint/2010/main" val="298373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CC396-9D25-4288-97C7-B9E8F6B29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1F99361-227C-40E5-8053-3271BFE228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AA7DD26-942A-4774-8ECC-FFC269F53BD7}"/>
              </a:ext>
            </a:extLst>
          </p:cNvPr>
          <p:cNvSpPr>
            <a:spLocks noGrp="1"/>
          </p:cNvSpPr>
          <p:nvPr>
            <p:ph type="dt" sz="half" idx="10"/>
          </p:nvPr>
        </p:nvSpPr>
        <p:spPr/>
        <p:txBody>
          <a:bodyPr/>
          <a:lstStyle/>
          <a:p>
            <a:fld id="{8DB38801-E861-4288-91E0-FFDC2ABE0009}" type="datetimeFigureOut">
              <a:rPr lang="en-IN" smtClean="0"/>
              <a:t>02-05-2024</a:t>
            </a:fld>
            <a:endParaRPr lang="en-IN"/>
          </a:p>
        </p:txBody>
      </p:sp>
      <p:sp>
        <p:nvSpPr>
          <p:cNvPr id="5" name="Footer Placeholder 4">
            <a:extLst>
              <a:ext uri="{FF2B5EF4-FFF2-40B4-BE49-F238E27FC236}">
                <a16:creationId xmlns:a16="http://schemas.microsoft.com/office/drawing/2014/main" id="{BD1ED96D-3856-4242-90FB-5B53B5BF002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69262AC-F3C1-4B17-848B-67C0F624C1A3}"/>
              </a:ext>
            </a:extLst>
          </p:cNvPr>
          <p:cNvSpPr>
            <a:spLocks noGrp="1"/>
          </p:cNvSpPr>
          <p:nvPr>
            <p:ph type="sldNum" sz="quarter" idx="12"/>
          </p:nvPr>
        </p:nvSpPr>
        <p:spPr/>
        <p:txBody>
          <a:bodyPr/>
          <a:lstStyle/>
          <a:p>
            <a:fld id="{213097C7-51BE-4648-A5C0-B731BEBF314B}" type="slidenum">
              <a:rPr lang="en-IN" smtClean="0"/>
              <a:t>‹#›</a:t>
            </a:fld>
            <a:endParaRPr lang="en-IN"/>
          </a:p>
        </p:txBody>
      </p:sp>
    </p:spTree>
    <p:extLst>
      <p:ext uri="{BB962C8B-B14F-4D97-AF65-F5344CB8AC3E}">
        <p14:creationId xmlns:p14="http://schemas.microsoft.com/office/powerpoint/2010/main" val="326367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E734-516A-4543-9A70-4B6F350319E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2E09872-30D6-4DE7-B9F7-DBFAF6F84B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6BD15C4-0C20-44EF-9DCA-79B856FFC74E}"/>
              </a:ext>
            </a:extLst>
          </p:cNvPr>
          <p:cNvSpPr>
            <a:spLocks noGrp="1"/>
          </p:cNvSpPr>
          <p:nvPr>
            <p:ph type="dt" sz="half" idx="10"/>
          </p:nvPr>
        </p:nvSpPr>
        <p:spPr/>
        <p:txBody>
          <a:bodyPr/>
          <a:lstStyle/>
          <a:p>
            <a:fld id="{8DB38801-E861-4288-91E0-FFDC2ABE0009}" type="datetimeFigureOut">
              <a:rPr lang="en-IN" smtClean="0"/>
              <a:t>02-05-2024</a:t>
            </a:fld>
            <a:endParaRPr lang="en-IN"/>
          </a:p>
        </p:txBody>
      </p:sp>
      <p:sp>
        <p:nvSpPr>
          <p:cNvPr id="5" name="Footer Placeholder 4">
            <a:extLst>
              <a:ext uri="{FF2B5EF4-FFF2-40B4-BE49-F238E27FC236}">
                <a16:creationId xmlns:a16="http://schemas.microsoft.com/office/drawing/2014/main" id="{E3517AB4-2579-415F-9D63-71F27B999C5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7184E1E-2240-45B1-B40A-2FDA0B19C18E}"/>
              </a:ext>
            </a:extLst>
          </p:cNvPr>
          <p:cNvSpPr>
            <a:spLocks noGrp="1"/>
          </p:cNvSpPr>
          <p:nvPr>
            <p:ph type="sldNum" sz="quarter" idx="12"/>
          </p:nvPr>
        </p:nvSpPr>
        <p:spPr/>
        <p:txBody>
          <a:bodyPr/>
          <a:lstStyle/>
          <a:p>
            <a:fld id="{213097C7-51BE-4648-A5C0-B731BEBF314B}" type="slidenum">
              <a:rPr lang="en-IN" smtClean="0"/>
              <a:t>‹#›</a:t>
            </a:fld>
            <a:endParaRPr lang="en-IN"/>
          </a:p>
        </p:txBody>
      </p:sp>
    </p:spTree>
    <p:extLst>
      <p:ext uri="{BB962C8B-B14F-4D97-AF65-F5344CB8AC3E}">
        <p14:creationId xmlns:p14="http://schemas.microsoft.com/office/powerpoint/2010/main" val="920410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C4FC-9BA4-4082-B6B1-BBBC534C51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A4E9914-D243-42D1-82A0-F9E9B7EC2D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58B2F0-5D1A-48CD-914E-959390462A40}"/>
              </a:ext>
            </a:extLst>
          </p:cNvPr>
          <p:cNvSpPr>
            <a:spLocks noGrp="1"/>
          </p:cNvSpPr>
          <p:nvPr>
            <p:ph type="dt" sz="half" idx="10"/>
          </p:nvPr>
        </p:nvSpPr>
        <p:spPr/>
        <p:txBody>
          <a:bodyPr/>
          <a:lstStyle/>
          <a:p>
            <a:fld id="{8DB38801-E861-4288-91E0-FFDC2ABE0009}" type="datetimeFigureOut">
              <a:rPr lang="en-IN" smtClean="0"/>
              <a:t>02-05-2024</a:t>
            </a:fld>
            <a:endParaRPr lang="en-IN"/>
          </a:p>
        </p:txBody>
      </p:sp>
      <p:sp>
        <p:nvSpPr>
          <p:cNvPr id="5" name="Footer Placeholder 4">
            <a:extLst>
              <a:ext uri="{FF2B5EF4-FFF2-40B4-BE49-F238E27FC236}">
                <a16:creationId xmlns:a16="http://schemas.microsoft.com/office/drawing/2014/main" id="{A8D5EB74-679B-4D0A-894F-F25DCF7CC78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0F13B5-1B17-4750-963A-349D144ED62F}"/>
              </a:ext>
            </a:extLst>
          </p:cNvPr>
          <p:cNvSpPr>
            <a:spLocks noGrp="1"/>
          </p:cNvSpPr>
          <p:nvPr>
            <p:ph type="sldNum" sz="quarter" idx="12"/>
          </p:nvPr>
        </p:nvSpPr>
        <p:spPr/>
        <p:txBody>
          <a:bodyPr/>
          <a:lstStyle/>
          <a:p>
            <a:fld id="{213097C7-51BE-4648-A5C0-B731BEBF314B}" type="slidenum">
              <a:rPr lang="en-IN" smtClean="0"/>
              <a:t>‹#›</a:t>
            </a:fld>
            <a:endParaRPr lang="en-IN"/>
          </a:p>
        </p:txBody>
      </p:sp>
    </p:spTree>
    <p:extLst>
      <p:ext uri="{BB962C8B-B14F-4D97-AF65-F5344CB8AC3E}">
        <p14:creationId xmlns:p14="http://schemas.microsoft.com/office/powerpoint/2010/main" val="984937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68C3F-7D62-4A10-AA80-6E436E96DA4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475B05A-56A1-4DDB-A82F-773BE6CE24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ACA8318-CA6C-45C1-B5B2-F69820F209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539F886-76DC-4C3C-8F01-EAB124C37DF3}"/>
              </a:ext>
            </a:extLst>
          </p:cNvPr>
          <p:cNvSpPr>
            <a:spLocks noGrp="1"/>
          </p:cNvSpPr>
          <p:nvPr>
            <p:ph type="dt" sz="half" idx="10"/>
          </p:nvPr>
        </p:nvSpPr>
        <p:spPr/>
        <p:txBody>
          <a:bodyPr/>
          <a:lstStyle/>
          <a:p>
            <a:fld id="{8DB38801-E861-4288-91E0-FFDC2ABE0009}" type="datetimeFigureOut">
              <a:rPr lang="en-IN" smtClean="0"/>
              <a:t>02-05-2024</a:t>
            </a:fld>
            <a:endParaRPr lang="en-IN"/>
          </a:p>
        </p:txBody>
      </p:sp>
      <p:sp>
        <p:nvSpPr>
          <p:cNvPr id="6" name="Footer Placeholder 5">
            <a:extLst>
              <a:ext uri="{FF2B5EF4-FFF2-40B4-BE49-F238E27FC236}">
                <a16:creationId xmlns:a16="http://schemas.microsoft.com/office/drawing/2014/main" id="{33069C00-520E-4C48-A8FD-535F89B0188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14A2C11-59B2-4EFE-9E57-5614878223F8}"/>
              </a:ext>
            </a:extLst>
          </p:cNvPr>
          <p:cNvSpPr>
            <a:spLocks noGrp="1"/>
          </p:cNvSpPr>
          <p:nvPr>
            <p:ph type="sldNum" sz="quarter" idx="12"/>
          </p:nvPr>
        </p:nvSpPr>
        <p:spPr/>
        <p:txBody>
          <a:bodyPr/>
          <a:lstStyle/>
          <a:p>
            <a:fld id="{213097C7-51BE-4648-A5C0-B731BEBF314B}" type="slidenum">
              <a:rPr lang="en-IN" smtClean="0"/>
              <a:t>‹#›</a:t>
            </a:fld>
            <a:endParaRPr lang="en-IN"/>
          </a:p>
        </p:txBody>
      </p:sp>
    </p:spTree>
    <p:extLst>
      <p:ext uri="{BB962C8B-B14F-4D97-AF65-F5344CB8AC3E}">
        <p14:creationId xmlns:p14="http://schemas.microsoft.com/office/powerpoint/2010/main" val="3744887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7AC6F-BA2B-49B1-9029-89C9A04D166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2C1C92D-99BB-4DEA-987B-8F506266A3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D9CB1C-8C8E-4156-824E-B64935663D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8C2F3C9-B7ED-4502-96FC-3FC22F4A0D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284FED-5505-4669-8C36-3929046963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D8657AF-E5E6-4DA4-95B8-82D7C78142A0}"/>
              </a:ext>
            </a:extLst>
          </p:cNvPr>
          <p:cNvSpPr>
            <a:spLocks noGrp="1"/>
          </p:cNvSpPr>
          <p:nvPr>
            <p:ph type="dt" sz="half" idx="10"/>
          </p:nvPr>
        </p:nvSpPr>
        <p:spPr/>
        <p:txBody>
          <a:bodyPr/>
          <a:lstStyle/>
          <a:p>
            <a:fld id="{8DB38801-E861-4288-91E0-FFDC2ABE0009}" type="datetimeFigureOut">
              <a:rPr lang="en-IN" smtClean="0"/>
              <a:t>02-05-2024</a:t>
            </a:fld>
            <a:endParaRPr lang="en-IN"/>
          </a:p>
        </p:txBody>
      </p:sp>
      <p:sp>
        <p:nvSpPr>
          <p:cNvPr id="8" name="Footer Placeholder 7">
            <a:extLst>
              <a:ext uri="{FF2B5EF4-FFF2-40B4-BE49-F238E27FC236}">
                <a16:creationId xmlns:a16="http://schemas.microsoft.com/office/drawing/2014/main" id="{7D8C6ED0-CC65-45BA-9340-B9D299E153C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81EC0566-1EE4-4026-A088-65805838E930}"/>
              </a:ext>
            </a:extLst>
          </p:cNvPr>
          <p:cNvSpPr>
            <a:spLocks noGrp="1"/>
          </p:cNvSpPr>
          <p:nvPr>
            <p:ph type="sldNum" sz="quarter" idx="12"/>
          </p:nvPr>
        </p:nvSpPr>
        <p:spPr/>
        <p:txBody>
          <a:bodyPr/>
          <a:lstStyle/>
          <a:p>
            <a:fld id="{213097C7-51BE-4648-A5C0-B731BEBF314B}" type="slidenum">
              <a:rPr lang="en-IN" smtClean="0"/>
              <a:t>‹#›</a:t>
            </a:fld>
            <a:endParaRPr lang="en-IN"/>
          </a:p>
        </p:txBody>
      </p:sp>
    </p:spTree>
    <p:extLst>
      <p:ext uri="{BB962C8B-B14F-4D97-AF65-F5344CB8AC3E}">
        <p14:creationId xmlns:p14="http://schemas.microsoft.com/office/powerpoint/2010/main" val="414838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80D29-FA91-48C8-9FEC-CED65480476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17ABC51-433E-47BD-BA7B-C6F943D1844D}"/>
              </a:ext>
            </a:extLst>
          </p:cNvPr>
          <p:cNvSpPr>
            <a:spLocks noGrp="1"/>
          </p:cNvSpPr>
          <p:nvPr>
            <p:ph type="dt" sz="half" idx="10"/>
          </p:nvPr>
        </p:nvSpPr>
        <p:spPr/>
        <p:txBody>
          <a:bodyPr/>
          <a:lstStyle/>
          <a:p>
            <a:fld id="{8DB38801-E861-4288-91E0-FFDC2ABE0009}" type="datetimeFigureOut">
              <a:rPr lang="en-IN" smtClean="0"/>
              <a:t>02-05-2024</a:t>
            </a:fld>
            <a:endParaRPr lang="en-IN"/>
          </a:p>
        </p:txBody>
      </p:sp>
      <p:sp>
        <p:nvSpPr>
          <p:cNvPr id="4" name="Footer Placeholder 3">
            <a:extLst>
              <a:ext uri="{FF2B5EF4-FFF2-40B4-BE49-F238E27FC236}">
                <a16:creationId xmlns:a16="http://schemas.microsoft.com/office/drawing/2014/main" id="{4A3F327D-E5FC-404E-A900-A70B476CFB4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0A36B3A-B4F0-431B-BEBA-7F9279F04348}"/>
              </a:ext>
            </a:extLst>
          </p:cNvPr>
          <p:cNvSpPr>
            <a:spLocks noGrp="1"/>
          </p:cNvSpPr>
          <p:nvPr>
            <p:ph type="sldNum" sz="quarter" idx="12"/>
          </p:nvPr>
        </p:nvSpPr>
        <p:spPr/>
        <p:txBody>
          <a:bodyPr/>
          <a:lstStyle/>
          <a:p>
            <a:fld id="{213097C7-51BE-4648-A5C0-B731BEBF314B}" type="slidenum">
              <a:rPr lang="en-IN" smtClean="0"/>
              <a:t>‹#›</a:t>
            </a:fld>
            <a:endParaRPr lang="en-IN"/>
          </a:p>
        </p:txBody>
      </p:sp>
    </p:spTree>
    <p:extLst>
      <p:ext uri="{BB962C8B-B14F-4D97-AF65-F5344CB8AC3E}">
        <p14:creationId xmlns:p14="http://schemas.microsoft.com/office/powerpoint/2010/main" val="344776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4A5CC0-44CF-4A1B-A7D0-9BA200A29663}"/>
              </a:ext>
            </a:extLst>
          </p:cNvPr>
          <p:cNvSpPr>
            <a:spLocks noGrp="1"/>
          </p:cNvSpPr>
          <p:nvPr>
            <p:ph type="dt" sz="half" idx="10"/>
          </p:nvPr>
        </p:nvSpPr>
        <p:spPr/>
        <p:txBody>
          <a:bodyPr/>
          <a:lstStyle/>
          <a:p>
            <a:fld id="{8DB38801-E861-4288-91E0-FFDC2ABE0009}" type="datetimeFigureOut">
              <a:rPr lang="en-IN" smtClean="0"/>
              <a:t>02-05-2024</a:t>
            </a:fld>
            <a:endParaRPr lang="en-IN"/>
          </a:p>
        </p:txBody>
      </p:sp>
      <p:sp>
        <p:nvSpPr>
          <p:cNvPr id="3" name="Footer Placeholder 2">
            <a:extLst>
              <a:ext uri="{FF2B5EF4-FFF2-40B4-BE49-F238E27FC236}">
                <a16:creationId xmlns:a16="http://schemas.microsoft.com/office/drawing/2014/main" id="{3D940601-8510-4F5A-ABB7-E9628CADA3D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F549C6B-B6B5-457D-80B2-351D88A79FE5}"/>
              </a:ext>
            </a:extLst>
          </p:cNvPr>
          <p:cNvSpPr>
            <a:spLocks noGrp="1"/>
          </p:cNvSpPr>
          <p:nvPr>
            <p:ph type="sldNum" sz="quarter" idx="12"/>
          </p:nvPr>
        </p:nvSpPr>
        <p:spPr/>
        <p:txBody>
          <a:bodyPr/>
          <a:lstStyle/>
          <a:p>
            <a:fld id="{213097C7-51BE-4648-A5C0-B731BEBF314B}" type="slidenum">
              <a:rPr lang="en-IN" smtClean="0"/>
              <a:t>‹#›</a:t>
            </a:fld>
            <a:endParaRPr lang="en-IN"/>
          </a:p>
        </p:txBody>
      </p:sp>
    </p:spTree>
    <p:extLst>
      <p:ext uri="{BB962C8B-B14F-4D97-AF65-F5344CB8AC3E}">
        <p14:creationId xmlns:p14="http://schemas.microsoft.com/office/powerpoint/2010/main" val="930566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A587-4ABC-4AD4-9732-BDBD08022C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38ED09D-F7F2-4D42-8A23-1455806386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EA9D920-643E-4749-A587-96789C896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D8F6B-8C1E-4E33-BB76-83CFE8F377AB}"/>
              </a:ext>
            </a:extLst>
          </p:cNvPr>
          <p:cNvSpPr>
            <a:spLocks noGrp="1"/>
          </p:cNvSpPr>
          <p:nvPr>
            <p:ph type="dt" sz="half" idx="10"/>
          </p:nvPr>
        </p:nvSpPr>
        <p:spPr/>
        <p:txBody>
          <a:bodyPr/>
          <a:lstStyle/>
          <a:p>
            <a:fld id="{8DB38801-E861-4288-91E0-FFDC2ABE0009}" type="datetimeFigureOut">
              <a:rPr lang="en-IN" smtClean="0"/>
              <a:t>02-05-2024</a:t>
            </a:fld>
            <a:endParaRPr lang="en-IN"/>
          </a:p>
        </p:txBody>
      </p:sp>
      <p:sp>
        <p:nvSpPr>
          <p:cNvPr id="6" name="Footer Placeholder 5">
            <a:extLst>
              <a:ext uri="{FF2B5EF4-FFF2-40B4-BE49-F238E27FC236}">
                <a16:creationId xmlns:a16="http://schemas.microsoft.com/office/drawing/2014/main" id="{96984A81-715B-4421-8CF9-5BE731D47A8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A5E8584-E8F1-4750-B1E9-0773C013A3D5}"/>
              </a:ext>
            </a:extLst>
          </p:cNvPr>
          <p:cNvSpPr>
            <a:spLocks noGrp="1"/>
          </p:cNvSpPr>
          <p:nvPr>
            <p:ph type="sldNum" sz="quarter" idx="12"/>
          </p:nvPr>
        </p:nvSpPr>
        <p:spPr/>
        <p:txBody>
          <a:bodyPr/>
          <a:lstStyle/>
          <a:p>
            <a:fld id="{213097C7-51BE-4648-A5C0-B731BEBF314B}" type="slidenum">
              <a:rPr lang="en-IN" smtClean="0"/>
              <a:t>‹#›</a:t>
            </a:fld>
            <a:endParaRPr lang="en-IN"/>
          </a:p>
        </p:txBody>
      </p:sp>
    </p:spTree>
    <p:extLst>
      <p:ext uri="{BB962C8B-B14F-4D97-AF65-F5344CB8AC3E}">
        <p14:creationId xmlns:p14="http://schemas.microsoft.com/office/powerpoint/2010/main" val="3092820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CCD6-D3AD-44A9-AACC-E15A05BE5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273D012-B293-4970-B4DD-37B9FA9DF0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522979C-9E41-464E-AEBD-BC5EA7D31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AE633-BCCE-4366-9DED-C1094AE8ADE1}"/>
              </a:ext>
            </a:extLst>
          </p:cNvPr>
          <p:cNvSpPr>
            <a:spLocks noGrp="1"/>
          </p:cNvSpPr>
          <p:nvPr>
            <p:ph type="dt" sz="half" idx="10"/>
          </p:nvPr>
        </p:nvSpPr>
        <p:spPr/>
        <p:txBody>
          <a:bodyPr/>
          <a:lstStyle/>
          <a:p>
            <a:fld id="{8DB38801-E861-4288-91E0-FFDC2ABE0009}" type="datetimeFigureOut">
              <a:rPr lang="en-IN" smtClean="0"/>
              <a:t>02-05-2024</a:t>
            </a:fld>
            <a:endParaRPr lang="en-IN"/>
          </a:p>
        </p:txBody>
      </p:sp>
      <p:sp>
        <p:nvSpPr>
          <p:cNvPr id="6" name="Footer Placeholder 5">
            <a:extLst>
              <a:ext uri="{FF2B5EF4-FFF2-40B4-BE49-F238E27FC236}">
                <a16:creationId xmlns:a16="http://schemas.microsoft.com/office/drawing/2014/main" id="{9B421896-2305-4864-A13D-8E7C344CD5D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816B252-4662-41AB-8E93-E1F2C8481D75}"/>
              </a:ext>
            </a:extLst>
          </p:cNvPr>
          <p:cNvSpPr>
            <a:spLocks noGrp="1"/>
          </p:cNvSpPr>
          <p:nvPr>
            <p:ph type="sldNum" sz="quarter" idx="12"/>
          </p:nvPr>
        </p:nvSpPr>
        <p:spPr/>
        <p:txBody>
          <a:bodyPr/>
          <a:lstStyle/>
          <a:p>
            <a:fld id="{213097C7-51BE-4648-A5C0-B731BEBF314B}" type="slidenum">
              <a:rPr lang="en-IN" smtClean="0"/>
              <a:t>‹#›</a:t>
            </a:fld>
            <a:endParaRPr lang="en-IN"/>
          </a:p>
        </p:txBody>
      </p:sp>
    </p:spTree>
    <p:extLst>
      <p:ext uri="{BB962C8B-B14F-4D97-AF65-F5344CB8AC3E}">
        <p14:creationId xmlns:p14="http://schemas.microsoft.com/office/powerpoint/2010/main" val="4132833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2A35B8-73BC-4782-85B5-AD2DA486FE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118DC4F-A629-41B1-BCAF-C5DB1CA73F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ABACF54-EF5F-4105-8D0C-A5FE4D0501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B38801-E861-4288-91E0-FFDC2ABE0009}" type="datetimeFigureOut">
              <a:rPr lang="en-IN" smtClean="0"/>
              <a:t>02-05-2024</a:t>
            </a:fld>
            <a:endParaRPr lang="en-IN"/>
          </a:p>
        </p:txBody>
      </p:sp>
      <p:sp>
        <p:nvSpPr>
          <p:cNvPr id="5" name="Footer Placeholder 4">
            <a:extLst>
              <a:ext uri="{FF2B5EF4-FFF2-40B4-BE49-F238E27FC236}">
                <a16:creationId xmlns:a16="http://schemas.microsoft.com/office/drawing/2014/main" id="{4891DC8D-AC74-4C1C-9FD5-733D2B6E8C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0DE909D-D31E-4B1B-BE03-0D9E052FD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3097C7-51BE-4648-A5C0-B731BEBF314B}" type="slidenum">
              <a:rPr lang="en-IN" smtClean="0"/>
              <a:t>‹#›</a:t>
            </a:fld>
            <a:endParaRPr lang="en-IN"/>
          </a:p>
        </p:txBody>
      </p:sp>
    </p:spTree>
    <p:extLst>
      <p:ext uri="{BB962C8B-B14F-4D97-AF65-F5344CB8AC3E}">
        <p14:creationId xmlns:p14="http://schemas.microsoft.com/office/powerpoint/2010/main" val="2779574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2C5C-998E-494D-AF93-BA107AAF6B7E}"/>
              </a:ext>
            </a:extLst>
          </p:cNvPr>
          <p:cNvSpPr>
            <a:spLocks noGrp="1"/>
          </p:cNvSpPr>
          <p:nvPr>
            <p:ph type="ctrTitle"/>
          </p:nvPr>
        </p:nvSpPr>
        <p:spPr/>
        <p:txBody>
          <a:bodyPr>
            <a:normAutofit/>
          </a:bodyPr>
          <a:lstStyle/>
          <a:p>
            <a:r>
              <a:rPr lang="en-US" sz="8000" dirty="0">
                <a:solidFill>
                  <a:srgbClr val="FF0000"/>
                </a:solidFill>
                <a:latin typeface="Bahnschrift Condensed" panose="020B0502040204020203" pitchFamily="34" charset="0"/>
              </a:rPr>
              <a:t>Structure of Kidney</a:t>
            </a:r>
            <a:endParaRPr lang="en-IN" sz="8000" dirty="0">
              <a:solidFill>
                <a:srgbClr val="FF0000"/>
              </a:solidFill>
              <a:latin typeface="Bahnschrift Condensed" panose="020B0502040204020203" pitchFamily="34" charset="0"/>
            </a:endParaRPr>
          </a:p>
        </p:txBody>
      </p:sp>
      <p:sp>
        <p:nvSpPr>
          <p:cNvPr id="3" name="Subtitle 2">
            <a:extLst>
              <a:ext uri="{FF2B5EF4-FFF2-40B4-BE49-F238E27FC236}">
                <a16:creationId xmlns:a16="http://schemas.microsoft.com/office/drawing/2014/main" id="{AC1AF3EA-0E07-43A8-9220-9083FD9A6B27}"/>
              </a:ext>
            </a:extLst>
          </p:cNvPr>
          <p:cNvSpPr>
            <a:spLocks noGrp="1"/>
          </p:cNvSpPr>
          <p:nvPr>
            <p:ph type="subTitle" idx="1"/>
          </p:nvPr>
        </p:nvSpPr>
        <p:spPr/>
        <p:txBody>
          <a:bodyPr/>
          <a:lstStyle/>
          <a:p>
            <a:endParaRPr lang="en-US" dirty="0"/>
          </a:p>
          <a:p>
            <a:endParaRPr lang="en-IN" dirty="0"/>
          </a:p>
          <a:p>
            <a:pPr algn="r"/>
            <a:r>
              <a:rPr lang="en-IN" sz="3600" b="1" i="1" dirty="0" err="1">
                <a:solidFill>
                  <a:srgbClr val="00B0F0"/>
                </a:solidFill>
                <a:latin typeface="Aptos Narrow" panose="020B0004020202020204" pitchFamily="34" charset="0"/>
              </a:rPr>
              <a:t>Dr.</a:t>
            </a:r>
            <a:r>
              <a:rPr lang="en-IN" sz="3600" b="1" i="1" dirty="0">
                <a:solidFill>
                  <a:srgbClr val="00B0F0"/>
                </a:solidFill>
                <a:latin typeface="Aptos Narrow" panose="020B0004020202020204" pitchFamily="34" charset="0"/>
              </a:rPr>
              <a:t> Tanmay Datta</a:t>
            </a:r>
          </a:p>
        </p:txBody>
      </p:sp>
    </p:spTree>
    <p:extLst>
      <p:ext uri="{BB962C8B-B14F-4D97-AF65-F5344CB8AC3E}">
        <p14:creationId xmlns:p14="http://schemas.microsoft.com/office/powerpoint/2010/main" val="3872407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2512-3013-154B-A71D-4740539E1699}"/>
              </a:ext>
            </a:extLst>
          </p:cNvPr>
          <p:cNvSpPr>
            <a:spLocks noGrp="1"/>
          </p:cNvSpPr>
          <p:nvPr>
            <p:ph type="title"/>
          </p:nvPr>
        </p:nvSpPr>
        <p:spPr>
          <a:xfrm>
            <a:off x="838200" y="365125"/>
            <a:ext cx="10515600" cy="605259"/>
          </a:xfrm>
        </p:spPr>
        <p:txBody>
          <a:bodyPr>
            <a:normAutofit/>
          </a:bodyPr>
          <a:lstStyle/>
          <a:p>
            <a:pPr algn="ctr"/>
            <a:r>
              <a:rPr lang="en-US" sz="3600" dirty="0">
                <a:solidFill>
                  <a:srgbClr val="FF0000"/>
                </a:solidFill>
              </a:rPr>
              <a:t>Glomerular Capillary Membrane</a:t>
            </a:r>
            <a:endParaRPr lang="en-IN" sz="3600" dirty="0">
              <a:solidFill>
                <a:srgbClr val="FF0000"/>
              </a:solidFill>
            </a:endParaRPr>
          </a:p>
        </p:txBody>
      </p:sp>
      <p:sp>
        <p:nvSpPr>
          <p:cNvPr id="3" name="Content Placeholder 2">
            <a:extLst>
              <a:ext uri="{FF2B5EF4-FFF2-40B4-BE49-F238E27FC236}">
                <a16:creationId xmlns:a16="http://schemas.microsoft.com/office/drawing/2014/main" id="{53619649-2A3E-8560-CD45-5352859435D1}"/>
              </a:ext>
            </a:extLst>
          </p:cNvPr>
          <p:cNvSpPr>
            <a:spLocks noGrp="1"/>
          </p:cNvSpPr>
          <p:nvPr>
            <p:ph idx="1"/>
          </p:nvPr>
        </p:nvSpPr>
        <p:spPr>
          <a:xfrm>
            <a:off x="838200" y="970384"/>
            <a:ext cx="10515600" cy="5598367"/>
          </a:xfrm>
        </p:spPr>
        <p:txBody>
          <a:bodyPr/>
          <a:lstStyle/>
          <a:p>
            <a:r>
              <a:rPr lang="en-US" dirty="0"/>
              <a:t>Except usual two major layers in other capillaries, glomerular capillary membrane has three layers: (1) the endothelium, (basement membrane, and (3) a layer of epithelial cells (</a:t>
            </a:r>
            <a:r>
              <a:rPr lang="en-US" dirty="0">
                <a:solidFill>
                  <a:schemeClr val="accent1"/>
                </a:solidFill>
              </a:rPr>
              <a:t>podocytes</a:t>
            </a:r>
            <a:r>
              <a:rPr lang="en-US" dirty="0"/>
              <a:t>) surrounding the outer surface of the capillary basement membrane.</a:t>
            </a:r>
          </a:p>
          <a:p>
            <a:r>
              <a:rPr lang="en-US" dirty="0"/>
              <a:t>Fenestrations of endothelium are relatively large and richly endowed with fixed negative charges that hinder the passage of proteins.</a:t>
            </a:r>
          </a:p>
          <a:p>
            <a:r>
              <a:rPr lang="en-US" dirty="0"/>
              <a:t>Basement membrane is a meshwork of collagen and proteoglycan fibrillae. It also prevents filtration of plasma proteins, because of strong negative electrical charges associated with proteoglycans.</a:t>
            </a:r>
          </a:p>
          <a:p>
            <a:r>
              <a:rPr lang="en-IN" dirty="0"/>
              <a:t>Podocytes with long foot-like processes and </a:t>
            </a:r>
            <a:r>
              <a:rPr lang="en-IN" dirty="0">
                <a:solidFill>
                  <a:schemeClr val="accent1"/>
                </a:solidFill>
              </a:rPr>
              <a:t>stilt pores </a:t>
            </a:r>
            <a:r>
              <a:rPr lang="en-IN" dirty="0"/>
              <a:t>in between, encircle the outer surface of capillaries. It also has negative charges.</a:t>
            </a:r>
          </a:p>
          <a:p>
            <a:r>
              <a:rPr lang="en-IN" dirty="0"/>
              <a:t>Thus, all layers of glomerular capillary provide a barrier to filtration of plasma proteins.</a:t>
            </a:r>
          </a:p>
        </p:txBody>
      </p:sp>
    </p:spTree>
    <p:extLst>
      <p:ext uri="{BB962C8B-B14F-4D97-AF65-F5344CB8AC3E}">
        <p14:creationId xmlns:p14="http://schemas.microsoft.com/office/powerpoint/2010/main" val="3956473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D027-3C78-44B2-A224-11805986102E}"/>
              </a:ext>
            </a:extLst>
          </p:cNvPr>
          <p:cNvSpPr>
            <a:spLocks noGrp="1"/>
          </p:cNvSpPr>
          <p:nvPr>
            <p:ph type="title"/>
          </p:nvPr>
        </p:nvSpPr>
        <p:spPr>
          <a:xfrm>
            <a:off x="838200" y="365126"/>
            <a:ext cx="10515600" cy="437308"/>
          </a:xfrm>
        </p:spPr>
        <p:txBody>
          <a:bodyPr>
            <a:normAutofit fontScale="90000"/>
          </a:bodyPr>
          <a:lstStyle/>
          <a:p>
            <a:r>
              <a:rPr lang="en-US" sz="2800" dirty="0">
                <a:solidFill>
                  <a:srgbClr val="FF0000"/>
                </a:solidFill>
              </a:rPr>
              <a:t>Glomerulus</a:t>
            </a:r>
            <a:endParaRPr lang="en-IN" sz="2800" dirty="0">
              <a:solidFill>
                <a:srgbClr val="FF0000"/>
              </a:solidFill>
            </a:endParaRPr>
          </a:p>
        </p:txBody>
      </p:sp>
      <p:pic>
        <p:nvPicPr>
          <p:cNvPr id="5" name="Content Placeholder 4">
            <a:extLst>
              <a:ext uri="{FF2B5EF4-FFF2-40B4-BE49-F238E27FC236}">
                <a16:creationId xmlns:a16="http://schemas.microsoft.com/office/drawing/2014/main" id="{F475D03B-556C-44AB-803C-5BE15D6E73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8939" y="465418"/>
            <a:ext cx="4562669" cy="6565987"/>
          </a:xfrm>
        </p:spPr>
      </p:pic>
    </p:spTree>
    <p:extLst>
      <p:ext uri="{BB962C8B-B14F-4D97-AF65-F5344CB8AC3E}">
        <p14:creationId xmlns:p14="http://schemas.microsoft.com/office/powerpoint/2010/main" val="293858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1044-3147-78AF-B01D-FF45CD008739}"/>
              </a:ext>
            </a:extLst>
          </p:cNvPr>
          <p:cNvSpPr>
            <a:spLocks noGrp="1"/>
          </p:cNvSpPr>
          <p:nvPr>
            <p:ph type="title"/>
          </p:nvPr>
        </p:nvSpPr>
        <p:spPr>
          <a:xfrm>
            <a:off x="838200" y="365125"/>
            <a:ext cx="10515600" cy="577267"/>
          </a:xfrm>
        </p:spPr>
        <p:txBody>
          <a:bodyPr>
            <a:normAutofit fontScale="90000"/>
          </a:bodyPr>
          <a:lstStyle/>
          <a:p>
            <a:pPr algn="ctr"/>
            <a:r>
              <a:rPr lang="en-US" sz="3600" dirty="0">
                <a:solidFill>
                  <a:srgbClr val="FF0000"/>
                </a:solidFill>
              </a:rPr>
              <a:t>Determination of the GFR</a:t>
            </a:r>
            <a:endParaRPr lang="en-IN" sz="3600" dirty="0">
              <a:solidFill>
                <a:srgbClr val="FF0000"/>
              </a:solidFill>
            </a:endParaRPr>
          </a:p>
        </p:txBody>
      </p:sp>
      <p:sp>
        <p:nvSpPr>
          <p:cNvPr id="3" name="Content Placeholder 2">
            <a:extLst>
              <a:ext uri="{FF2B5EF4-FFF2-40B4-BE49-F238E27FC236}">
                <a16:creationId xmlns:a16="http://schemas.microsoft.com/office/drawing/2014/main" id="{48493261-AE6C-C523-4319-223BFDFD1787}"/>
              </a:ext>
            </a:extLst>
          </p:cNvPr>
          <p:cNvSpPr>
            <a:spLocks noGrp="1"/>
          </p:cNvSpPr>
          <p:nvPr>
            <p:ph idx="1"/>
          </p:nvPr>
        </p:nvSpPr>
        <p:spPr>
          <a:xfrm>
            <a:off x="838200" y="1119673"/>
            <a:ext cx="10515600" cy="5057290"/>
          </a:xfrm>
        </p:spPr>
        <p:txBody>
          <a:bodyPr/>
          <a:lstStyle/>
          <a:p>
            <a:pPr algn="just"/>
            <a:r>
              <a:rPr lang="en-US" dirty="0"/>
              <a:t>GFR = </a:t>
            </a:r>
            <a:r>
              <a:rPr lang="en-US" dirty="0" err="1"/>
              <a:t>Kf</a:t>
            </a:r>
            <a:r>
              <a:rPr lang="en-US" dirty="0"/>
              <a:t> × (glomerular hydrostatic pressure – Bowman’s capsule hydrostatic pressure – colloid osmotic pressure of the glomerular capillary plasma proteins + colloid osmotic pressure of the proteins in Bowman’s capsule.</a:t>
            </a:r>
          </a:p>
          <a:p>
            <a:r>
              <a:rPr lang="en-US" dirty="0"/>
              <a:t>Net filtration pressure = 60 -18 – 32 + 0</a:t>
            </a:r>
          </a:p>
          <a:p>
            <a:r>
              <a:rPr lang="en-US" dirty="0"/>
              <a:t>Glomerular hydrostatic pressure is determined by three variables, each of which is under physiologic control: (1) arterial pressure, (2) afferent arteriolar resistance, and (3) efferent arteriolar resistance.</a:t>
            </a:r>
            <a:endParaRPr lang="en-IN" dirty="0"/>
          </a:p>
        </p:txBody>
      </p:sp>
    </p:spTree>
    <p:extLst>
      <p:ext uri="{BB962C8B-B14F-4D97-AF65-F5344CB8AC3E}">
        <p14:creationId xmlns:p14="http://schemas.microsoft.com/office/powerpoint/2010/main" val="1625647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B609-B821-20AD-A83F-920C6AC53CA7}"/>
              </a:ext>
            </a:extLst>
          </p:cNvPr>
          <p:cNvSpPr>
            <a:spLocks noGrp="1"/>
          </p:cNvSpPr>
          <p:nvPr>
            <p:ph type="title"/>
          </p:nvPr>
        </p:nvSpPr>
        <p:spPr>
          <a:xfrm>
            <a:off x="838200" y="365126"/>
            <a:ext cx="10515600" cy="595928"/>
          </a:xfrm>
        </p:spPr>
        <p:txBody>
          <a:bodyPr>
            <a:normAutofit/>
          </a:bodyPr>
          <a:lstStyle/>
          <a:p>
            <a:pPr algn="ctr"/>
            <a:r>
              <a:rPr lang="en-US" sz="3600" dirty="0">
                <a:solidFill>
                  <a:srgbClr val="FF0000"/>
                </a:solidFill>
              </a:rPr>
              <a:t>Physiologic Control of Glomerular Filtration</a:t>
            </a:r>
            <a:endParaRPr lang="en-IN" sz="3600" dirty="0">
              <a:solidFill>
                <a:srgbClr val="FF0000"/>
              </a:solidFill>
            </a:endParaRPr>
          </a:p>
        </p:txBody>
      </p:sp>
      <p:sp>
        <p:nvSpPr>
          <p:cNvPr id="3" name="Content Placeholder 2">
            <a:extLst>
              <a:ext uri="{FF2B5EF4-FFF2-40B4-BE49-F238E27FC236}">
                <a16:creationId xmlns:a16="http://schemas.microsoft.com/office/drawing/2014/main" id="{7C16062F-A6D6-1E1A-1B11-0239BA5A7404}"/>
              </a:ext>
            </a:extLst>
          </p:cNvPr>
          <p:cNvSpPr>
            <a:spLocks noGrp="1"/>
          </p:cNvSpPr>
          <p:nvPr>
            <p:ph idx="1"/>
          </p:nvPr>
        </p:nvSpPr>
        <p:spPr>
          <a:xfrm>
            <a:off x="838200" y="1240970"/>
            <a:ext cx="10515600" cy="5439747"/>
          </a:xfrm>
        </p:spPr>
        <p:txBody>
          <a:bodyPr/>
          <a:lstStyle/>
          <a:p>
            <a:r>
              <a:rPr lang="en-US" dirty="0"/>
              <a:t>Strong activation of the </a:t>
            </a:r>
            <a:r>
              <a:rPr lang="en-US" dirty="0">
                <a:solidFill>
                  <a:schemeClr val="accent1"/>
                </a:solidFill>
              </a:rPr>
              <a:t>renal sympathetic nerves </a:t>
            </a:r>
            <a:r>
              <a:rPr lang="en-US" dirty="0"/>
              <a:t>can constrict the renal arterioles and decrease renal blood flow and GFR.</a:t>
            </a:r>
          </a:p>
          <a:p>
            <a:r>
              <a:rPr lang="en-US" dirty="0">
                <a:solidFill>
                  <a:schemeClr val="accent1"/>
                </a:solidFill>
              </a:rPr>
              <a:t>Hormonal and Autacoid Control of Renal Circulation</a:t>
            </a:r>
            <a:r>
              <a:rPr lang="en-US" dirty="0"/>
              <a:t>:</a:t>
            </a:r>
          </a:p>
          <a:p>
            <a:pPr marL="0" indent="0" algn="just">
              <a:buNone/>
            </a:pPr>
            <a:r>
              <a:rPr lang="en-US" dirty="0"/>
              <a:t>	</a:t>
            </a:r>
            <a:r>
              <a:rPr lang="en-US" dirty="0">
                <a:solidFill>
                  <a:schemeClr val="accent1"/>
                </a:solidFill>
              </a:rPr>
              <a:t>Norepinephrine, Epinephrine, and Endothelin Constrict Renal Blood Vessels and Decrease GFR</a:t>
            </a:r>
            <a:r>
              <a:rPr lang="en-US" dirty="0"/>
              <a:t>. Endothelin is a peptide vasoconstrictor that can be released by damaged vascular endothelial cells of the kidneys as well as by other tissues.</a:t>
            </a:r>
          </a:p>
          <a:p>
            <a:pPr marL="0" indent="0" algn="just">
              <a:buNone/>
            </a:pPr>
            <a:r>
              <a:rPr lang="en-US" dirty="0">
                <a:solidFill>
                  <a:schemeClr val="accent1"/>
                </a:solidFill>
              </a:rPr>
              <a:t>Angiotensin II </a:t>
            </a:r>
            <a:r>
              <a:rPr lang="en-US" dirty="0"/>
              <a:t>Constricts Efferent Arterioles. This powerful vasoconstrictor is a circulating hormone/autacoid that is formed in the kidneys and in the systemic circulation.</a:t>
            </a:r>
          </a:p>
          <a:p>
            <a:pPr marL="0" indent="0" algn="just">
              <a:buNone/>
            </a:pPr>
            <a:r>
              <a:rPr lang="en-US" dirty="0"/>
              <a:t>Increased Angiotensin II formation usually occurs in circumstances associated with decreased arterial pressure or volume depletion.</a:t>
            </a:r>
          </a:p>
          <a:p>
            <a:pPr marL="0" indent="0" algn="just">
              <a:buNone/>
            </a:pPr>
            <a:endParaRPr lang="en-IN" dirty="0"/>
          </a:p>
        </p:txBody>
      </p:sp>
    </p:spTree>
    <p:extLst>
      <p:ext uri="{BB962C8B-B14F-4D97-AF65-F5344CB8AC3E}">
        <p14:creationId xmlns:p14="http://schemas.microsoft.com/office/powerpoint/2010/main" val="1262166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1CDE-2B8A-09BC-361B-E98DE3AE071E}"/>
              </a:ext>
            </a:extLst>
          </p:cNvPr>
          <p:cNvSpPr>
            <a:spLocks noGrp="1"/>
          </p:cNvSpPr>
          <p:nvPr>
            <p:ph type="title"/>
          </p:nvPr>
        </p:nvSpPr>
        <p:spPr>
          <a:xfrm>
            <a:off x="838200" y="365126"/>
            <a:ext cx="10515600" cy="595928"/>
          </a:xfrm>
        </p:spPr>
        <p:txBody>
          <a:bodyPr>
            <a:normAutofit/>
          </a:bodyPr>
          <a:lstStyle/>
          <a:p>
            <a:pPr algn="ctr"/>
            <a:r>
              <a:rPr lang="en-US" sz="3600" dirty="0">
                <a:solidFill>
                  <a:srgbClr val="FF0000"/>
                </a:solidFill>
              </a:rPr>
              <a:t>Hormonal and Autacoid Control of Renal Circulation</a:t>
            </a:r>
            <a:endParaRPr lang="en-IN" sz="3600" dirty="0">
              <a:solidFill>
                <a:srgbClr val="FF0000"/>
              </a:solidFill>
            </a:endParaRPr>
          </a:p>
        </p:txBody>
      </p:sp>
      <p:sp>
        <p:nvSpPr>
          <p:cNvPr id="3" name="Content Placeholder 2">
            <a:extLst>
              <a:ext uri="{FF2B5EF4-FFF2-40B4-BE49-F238E27FC236}">
                <a16:creationId xmlns:a16="http://schemas.microsoft.com/office/drawing/2014/main" id="{C501A7D3-B828-355A-F28F-FCA26D5317C3}"/>
              </a:ext>
            </a:extLst>
          </p:cNvPr>
          <p:cNvSpPr>
            <a:spLocks noGrp="1"/>
          </p:cNvSpPr>
          <p:nvPr>
            <p:ph idx="1"/>
          </p:nvPr>
        </p:nvSpPr>
        <p:spPr>
          <a:xfrm>
            <a:off x="838200" y="1250302"/>
            <a:ext cx="10515600" cy="4926661"/>
          </a:xfrm>
        </p:spPr>
        <p:txBody>
          <a:bodyPr/>
          <a:lstStyle/>
          <a:p>
            <a:r>
              <a:rPr lang="en-US" dirty="0">
                <a:solidFill>
                  <a:schemeClr val="accent1"/>
                </a:solidFill>
              </a:rPr>
              <a:t>Endothelial derived Nitric Oxide Decreases Renal Vascular Resistance and Increases GFR.</a:t>
            </a:r>
          </a:p>
          <a:p>
            <a:r>
              <a:rPr lang="en-US" dirty="0">
                <a:solidFill>
                  <a:schemeClr val="accent1"/>
                </a:solidFill>
              </a:rPr>
              <a:t>Prostaglandins</a:t>
            </a:r>
            <a:r>
              <a:rPr lang="en-US" dirty="0"/>
              <a:t> (</a:t>
            </a:r>
            <a:r>
              <a:rPr lang="en-US" b="0" i="0" dirty="0">
                <a:solidFill>
                  <a:srgbClr val="4D5156"/>
                </a:solidFill>
                <a:effectLst/>
                <a:highlight>
                  <a:srgbClr val="FFFFFF"/>
                </a:highlight>
                <a:latin typeface="arial" panose="020B0604020202020204" pitchFamily="34" charset="0"/>
              </a:rPr>
              <a:t>Prostaglandins are a group of physiologically active lipid compounds called eicosanoids that have diverse hormone-like effects in animals. Prostaglandins have been found in almost every tissue in humans and other animals. They are derived enzymatically from the fatty acid arachidonic acid.)</a:t>
            </a:r>
            <a:r>
              <a:rPr lang="en-US" dirty="0"/>
              <a:t> </a:t>
            </a:r>
            <a:r>
              <a:rPr lang="en-US" dirty="0">
                <a:solidFill>
                  <a:schemeClr val="accent1"/>
                </a:solidFill>
              </a:rPr>
              <a:t>and Bradykinin </a:t>
            </a:r>
            <a:r>
              <a:rPr lang="en-US" dirty="0"/>
              <a:t>(</a:t>
            </a:r>
            <a:r>
              <a:rPr lang="en-US" b="0" i="0" dirty="0">
                <a:solidFill>
                  <a:srgbClr val="4D5156"/>
                </a:solidFill>
                <a:effectLst/>
                <a:highlight>
                  <a:srgbClr val="FFFFFF"/>
                </a:highlight>
                <a:latin typeface="arial" panose="020B0604020202020204" pitchFamily="34" charset="0"/>
              </a:rPr>
              <a:t>Bradykinin is a peptide that promotes inflammation. It causes arterioles to dilate via the release of prostacyclin, nitric oxide, and endothelium-derived hyperpolarizing factor) </a:t>
            </a:r>
            <a:r>
              <a:rPr lang="en-US" dirty="0"/>
              <a:t> </a:t>
            </a:r>
            <a:r>
              <a:rPr lang="en-US" dirty="0">
                <a:solidFill>
                  <a:schemeClr val="accent1"/>
                </a:solidFill>
              </a:rPr>
              <a:t>Tend to Increase GFR</a:t>
            </a:r>
            <a:r>
              <a:rPr lang="en-US" dirty="0"/>
              <a:t>.</a:t>
            </a:r>
            <a:endParaRPr lang="en-IN" dirty="0"/>
          </a:p>
        </p:txBody>
      </p:sp>
    </p:spTree>
    <p:extLst>
      <p:ext uri="{BB962C8B-B14F-4D97-AF65-F5344CB8AC3E}">
        <p14:creationId xmlns:p14="http://schemas.microsoft.com/office/powerpoint/2010/main" val="3869364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3292-DF1F-5D66-82FF-3D8F22E007C7}"/>
              </a:ext>
            </a:extLst>
          </p:cNvPr>
          <p:cNvSpPr>
            <a:spLocks noGrp="1"/>
          </p:cNvSpPr>
          <p:nvPr>
            <p:ph type="title"/>
          </p:nvPr>
        </p:nvSpPr>
        <p:spPr>
          <a:xfrm>
            <a:off x="838200" y="365126"/>
            <a:ext cx="10515600" cy="567936"/>
          </a:xfrm>
        </p:spPr>
        <p:txBody>
          <a:bodyPr>
            <a:normAutofit fontScale="90000"/>
          </a:bodyPr>
          <a:lstStyle/>
          <a:p>
            <a:pPr algn="ctr"/>
            <a:r>
              <a:rPr lang="en-US" sz="3600" dirty="0">
                <a:solidFill>
                  <a:srgbClr val="FF0000"/>
                </a:solidFill>
              </a:rPr>
              <a:t>Macula Densa</a:t>
            </a:r>
            <a:endParaRPr lang="en-IN" sz="3600" dirty="0">
              <a:solidFill>
                <a:srgbClr val="FF0000"/>
              </a:solidFill>
            </a:endParaRPr>
          </a:p>
        </p:txBody>
      </p:sp>
      <p:sp>
        <p:nvSpPr>
          <p:cNvPr id="3" name="Content Placeholder 2">
            <a:extLst>
              <a:ext uri="{FF2B5EF4-FFF2-40B4-BE49-F238E27FC236}">
                <a16:creationId xmlns:a16="http://schemas.microsoft.com/office/drawing/2014/main" id="{5399E84B-421A-6D95-3C56-9858EDDFB87D}"/>
              </a:ext>
            </a:extLst>
          </p:cNvPr>
          <p:cNvSpPr>
            <a:spLocks noGrp="1"/>
          </p:cNvSpPr>
          <p:nvPr>
            <p:ph idx="1"/>
          </p:nvPr>
        </p:nvSpPr>
        <p:spPr>
          <a:xfrm>
            <a:off x="838200" y="1352939"/>
            <a:ext cx="10515600" cy="4824024"/>
          </a:xfrm>
        </p:spPr>
        <p:txBody>
          <a:bodyPr/>
          <a:lstStyle/>
          <a:p>
            <a:pPr algn="just"/>
            <a:r>
              <a:rPr lang="en-US" dirty="0"/>
              <a:t>The juxtaglomerular complex consists of macula densa cells in the initial portion of the distal tubule and juxtaglomerular cells in the walls of the afferent and efferent arterioles. </a:t>
            </a:r>
          </a:p>
          <a:p>
            <a:pPr algn="just"/>
            <a:r>
              <a:rPr lang="en-US" dirty="0"/>
              <a:t>The macula densa is a specialized group of epithelial cells in the distal tubules that comes in close contact with the afferent and efferent arterioles.</a:t>
            </a:r>
          </a:p>
          <a:p>
            <a:pPr algn="just"/>
            <a:r>
              <a:rPr lang="en-US" dirty="0"/>
              <a:t>The macula densa cells contain Golgi apparatus directed toward the arterioles, suggesting that these cells may be secreting a substance toward the arterioles.</a:t>
            </a:r>
            <a:endParaRPr lang="en-IN" dirty="0"/>
          </a:p>
        </p:txBody>
      </p:sp>
    </p:spTree>
    <p:extLst>
      <p:ext uri="{BB962C8B-B14F-4D97-AF65-F5344CB8AC3E}">
        <p14:creationId xmlns:p14="http://schemas.microsoft.com/office/powerpoint/2010/main" val="2097059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AF68-9419-32C8-0284-2DF8FCF081AD}"/>
              </a:ext>
            </a:extLst>
          </p:cNvPr>
          <p:cNvSpPr>
            <a:spLocks noGrp="1"/>
          </p:cNvSpPr>
          <p:nvPr>
            <p:ph type="title"/>
          </p:nvPr>
        </p:nvSpPr>
        <p:spPr>
          <a:xfrm>
            <a:off x="838200" y="365125"/>
            <a:ext cx="10515600" cy="250695"/>
          </a:xfrm>
        </p:spPr>
        <p:txBody>
          <a:bodyPr>
            <a:normAutofit fontScale="90000"/>
          </a:bodyPr>
          <a:lstStyle/>
          <a:p>
            <a:pPr algn="ctr"/>
            <a:r>
              <a:rPr lang="en-US" sz="3600" dirty="0">
                <a:solidFill>
                  <a:srgbClr val="FF0000"/>
                </a:solidFill>
              </a:rPr>
              <a:t>Autoregulation of GFR</a:t>
            </a:r>
            <a:endParaRPr lang="en-IN" sz="3600" dirty="0">
              <a:solidFill>
                <a:srgbClr val="FF0000"/>
              </a:solidFill>
            </a:endParaRPr>
          </a:p>
        </p:txBody>
      </p:sp>
      <p:pic>
        <p:nvPicPr>
          <p:cNvPr id="4" name="Content Placeholder 3">
            <a:extLst>
              <a:ext uri="{FF2B5EF4-FFF2-40B4-BE49-F238E27FC236}">
                <a16:creationId xmlns:a16="http://schemas.microsoft.com/office/drawing/2014/main" id="{7E098274-6936-7DCE-BF15-D45810DB3086}"/>
              </a:ext>
            </a:extLst>
          </p:cNvPr>
          <p:cNvPicPr>
            <a:picLocks noGrp="1" noChangeAspect="1"/>
          </p:cNvPicPr>
          <p:nvPr>
            <p:ph idx="1"/>
          </p:nvPr>
        </p:nvPicPr>
        <p:blipFill>
          <a:blip r:embed="rId2"/>
          <a:stretch>
            <a:fillRect/>
          </a:stretch>
        </p:blipFill>
        <p:spPr>
          <a:xfrm>
            <a:off x="3490190" y="718457"/>
            <a:ext cx="4967266" cy="5887131"/>
          </a:xfrm>
          <a:prstGeom prst="rect">
            <a:avLst/>
          </a:prstGeom>
        </p:spPr>
      </p:pic>
    </p:spTree>
    <p:extLst>
      <p:ext uri="{BB962C8B-B14F-4D97-AF65-F5344CB8AC3E}">
        <p14:creationId xmlns:p14="http://schemas.microsoft.com/office/powerpoint/2010/main" val="1349562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6EE8-6521-4FF4-A0C0-17251789D088}"/>
              </a:ext>
            </a:extLst>
          </p:cNvPr>
          <p:cNvSpPr>
            <a:spLocks noGrp="1"/>
          </p:cNvSpPr>
          <p:nvPr>
            <p:ph type="title"/>
          </p:nvPr>
        </p:nvSpPr>
        <p:spPr>
          <a:xfrm>
            <a:off x="838200" y="365125"/>
            <a:ext cx="10515600" cy="390655"/>
          </a:xfrm>
        </p:spPr>
        <p:txBody>
          <a:bodyPr>
            <a:normAutofit fontScale="90000"/>
          </a:bodyPr>
          <a:lstStyle/>
          <a:p>
            <a:r>
              <a:rPr lang="en-US" sz="2800" dirty="0">
                <a:solidFill>
                  <a:srgbClr val="FF0000"/>
                </a:solidFill>
              </a:rPr>
              <a:t>Juxta-glomerular apparatus</a:t>
            </a:r>
            <a:endParaRPr lang="en-IN" sz="2800" dirty="0">
              <a:solidFill>
                <a:srgbClr val="FF0000"/>
              </a:solidFill>
            </a:endParaRPr>
          </a:p>
        </p:txBody>
      </p:sp>
      <p:pic>
        <p:nvPicPr>
          <p:cNvPr id="5" name="Content Placeholder 4">
            <a:extLst>
              <a:ext uri="{FF2B5EF4-FFF2-40B4-BE49-F238E27FC236}">
                <a16:creationId xmlns:a16="http://schemas.microsoft.com/office/drawing/2014/main" id="{321F065B-2D19-450C-A70A-5FEB99307F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3579" y="895350"/>
            <a:ext cx="4204842" cy="5700713"/>
          </a:xfrm>
        </p:spPr>
      </p:pic>
    </p:spTree>
    <p:extLst>
      <p:ext uri="{BB962C8B-B14F-4D97-AF65-F5344CB8AC3E}">
        <p14:creationId xmlns:p14="http://schemas.microsoft.com/office/powerpoint/2010/main" val="4139515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6760-6BDC-3E7C-92DE-C0510B77F0EB}"/>
              </a:ext>
            </a:extLst>
          </p:cNvPr>
          <p:cNvSpPr>
            <a:spLocks noGrp="1"/>
          </p:cNvSpPr>
          <p:nvPr>
            <p:ph type="title"/>
          </p:nvPr>
        </p:nvSpPr>
        <p:spPr>
          <a:xfrm>
            <a:off x="838200" y="365126"/>
            <a:ext cx="10515600" cy="353332"/>
          </a:xfrm>
        </p:spPr>
        <p:txBody>
          <a:bodyPr>
            <a:normAutofit fontScale="90000"/>
          </a:bodyPr>
          <a:lstStyle/>
          <a:p>
            <a:pPr algn="ctr"/>
            <a:r>
              <a:rPr lang="en-US" sz="3600" dirty="0">
                <a:solidFill>
                  <a:srgbClr val="FF0000"/>
                </a:solidFill>
              </a:rPr>
              <a:t>Tubular Reabsorption</a:t>
            </a:r>
            <a:endParaRPr lang="en-IN" sz="3600" dirty="0">
              <a:solidFill>
                <a:srgbClr val="FF0000"/>
              </a:solidFill>
            </a:endParaRPr>
          </a:p>
        </p:txBody>
      </p:sp>
      <p:sp>
        <p:nvSpPr>
          <p:cNvPr id="3" name="Content Placeholder 2">
            <a:extLst>
              <a:ext uri="{FF2B5EF4-FFF2-40B4-BE49-F238E27FC236}">
                <a16:creationId xmlns:a16="http://schemas.microsoft.com/office/drawing/2014/main" id="{DDB61ABF-394A-D73D-D434-584F58F6C1A4}"/>
              </a:ext>
            </a:extLst>
          </p:cNvPr>
          <p:cNvSpPr>
            <a:spLocks noGrp="1"/>
          </p:cNvSpPr>
          <p:nvPr>
            <p:ph idx="1"/>
          </p:nvPr>
        </p:nvSpPr>
        <p:spPr>
          <a:xfrm>
            <a:off x="838200" y="839755"/>
            <a:ext cx="10515600" cy="5887615"/>
          </a:xfrm>
        </p:spPr>
        <p:txBody>
          <a:bodyPr>
            <a:normAutofit fontScale="92500"/>
          </a:bodyPr>
          <a:lstStyle/>
          <a:p>
            <a:r>
              <a:rPr lang="en-US" dirty="0"/>
              <a:t>Includes passive and active mechanisms.</a:t>
            </a:r>
          </a:p>
          <a:p>
            <a:r>
              <a:rPr lang="en-US" dirty="0">
                <a:solidFill>
                  <a:schemeClr val="accent1"/>
                </a:solidFill>
              </a:rPr>
              <a:t>Primary Active Transport </a:t>
            </a:r>
            <a:r>
              <a:rPr lang="en-US" dirty="0"/>
              <a:t>through the tubular membrane is linked to hydrolysis of ATP.</a:t>
            </a:r>
          </a:p>
          <a:p>
            <a:pPr lvl="1"/>
            <a:r>
              <a:rPr lang="en-US" dirty="0"/>
              <a:t>Sodium diffuses across the luminal membrane into the cell down an electrochemical gradient established by the Na-K ATPase pump on the basolateral side of the membrane.</a:t>
            </a:r>
          </a:p>
          <a:p>
            <a:pPr lvl="1"/>
            <a:r>
              <a:rPr lang="en-US" dirty="0"/>
              <a:t>Na is transported across the basolateral membrane against an electrochemical gradient by the Na-K ATPase pump.</a:t>
            </a:r>
          </a:p>
          <a:p>
            <a:pPr lvl="1"/>
            <a:r>
              <a:rPr lang="en-US" dirty="0"/>
              <a:t>Na, water and other substances are reabsorbed from the interstitial fluid into the peritubular capillaries by ultrafiltration, a passive process driven by the hydrostatic and colloid osmotic pressure gradients.</a:t>
            </a:r>
          </a:p>
          <a:p>
            <a:pPr marL="457200" lvl="1" indent="0">
              <a:buNone/>
            </a:pPr>
            <a:r>
              <a:rPr lang="en-US" dirty="0"/>
              <a:t>In </a:t>
            </a:r>
            <a:r>
              <a:rPr lang="en-US" dirty="0">
                <a:solidFill>
                  <a:schemeClr val="accent1"/>
                </a:solidFill>
              </a:rPr>
              <a:t>Secondary Active Transport</a:t>
            </a:r>
            <a:r>
              <a:rPr lang="en-US" dirty="0"/>
              <a:t>, two or more substances (for instance, sodium and glucose) interact with a specific membrane protein and are transported together down its electrochemical gradient. In the same way, secondary active transport enables uphill movement of other substances (e.g., hydrogen ions) involving </a:t>
            </a:r>
            <a:r>
              <a:rPr lang="en-US" dirty="0">
                <a:solidFill>
                  <a:schemeClr val="accent1"/>
                </a:solidFill>
              </a:rPr>
              <a:t>counter-transport</a:t>
            </a:r>
            <a:r>
              <a:rPr lang="en-US" dirty="0"/>
              <a:t>.</a:t>
            </a:r>
          </a:p>
          <a:p>
            <a:pPr marL="457200" lvl="1" indent="0">
              <a:buNone/>
            </a:pPr>
            <a:r>
              <a:rPr lang="en-US" dirty="0"/>
              <a:t>Some parts of tubule, especially the proximal tubule, resorb large molecules such as proteins by </a:t>
            </a:r>
            <a:r>
              <a:rPr lang="en-US" dirty="0">
                <a:solidFill>
                  <a:schemeClr val="accent1"/>
                </a:solidFill>
              </a:rPr>
              <a:t>pinocytosis</a:t>
            </a:r>
            <a:r>
              <a:rPr lang="en-US" dirty="0"/>
              <a:t>.</a:t>
            </a:r>
          </a:p>
          <a:p>
            <a:pPr marL="457200" lvl="1" indent="0">
              <a:buNone/>
            </a:pPr>
            <a:endParaRPr lang="en-IN" dirty="0"/>
          </a:p>
        </p:txBody>
      </p:sp>
    </p:spTree>
    <p:extLst>
      <p:ext uri="{BB962C8B-B14F-4D97-AF65-F5344CB8AC3E}">
        <p14:creationId xmlns:p14="http://schemas.microsoft.com/office/powerpoint/2010/main" val="1536170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A3F2-E484-9144-797F-4D4168317B91}"/>
              </a:ext>
            </a:extLst>
          </p:cNvPr>
          <p:cNvSpPr>
            <a:spLocks noGrp="1"/>
          </p:cNvSpPr>
          <p:nvPr>
            <p:ph type="title"/>
          </p:nvPr>
        </p:nvSpPr>
        <p:spPr>
          <a:xfrm>
            <a:off x="838200" y="365126"/>
            <a:ext cx="10515600" cy="567936"/>
          </a:xfrm>
        </p:spPr>
        <p:txBody>
          <a:bodyPr>
            <a:normAutofit fontScale="90000"/>
          </a:bodyPr>
          <a:lstStyle/>
          <a:p>
            <a:pPr algn="ctr"/>
            <a:r>
              <a:rPr lang="en-US" sz="3600" dirty="0">
                <a:solidFill>
                  <a:srgbClr val="FF0000"/>
                </a:solidFill>
              </a:rPr>
              <a:t>Reabsorption and Secretion along Proximal Tubule</a:t>
            </a:r>
            <a:endParaRPr lang="en-IN" sz="3600" dirty="0">
              <a:solidFill>
                <a:srgbClr val="FF0000"/>
              </a:solidFill>
            </a:endParaRPr>
          </a:p>
        </p:txBody>
      </p:sp>
      <p:sp>
        <p:nvSpPr>
          <p:cNvPr id="3" name="Content Placeholder 2">
            <a:extLst>
              <a:ext uri="{FF2B5EF4-FFF2-40B4-BE49-F238E27FC236}">
                <a16:creationId xmlns:a16="http://schemas.microsoft.com/office/drawing/2014/main" id="{B187FACA-ED4D-C59D-28E0-A184D1024E1C}"/>
              </a:ext>
            </a:extLst>
          </p:cNvPr>
          <p:cNvSpPr>
            <a:spLocks noGrp="1"/>
          </p:cNvSpPr>
          <p:nvPr>
            <p:ph idx="1"/>
          </p:nvPr>
        </p:nvSpPr>
        <p:spPr>
          <a:xfrm>
            <a:off x="838200" y="1045029"/>
            <a:ext cx="10515600" cy="5131934"/>
          </a:xfrm>
        </p:spPr>
        <p:txBody>
          <a:bodyPr>
            <a:normAutofit fontScale="92500" lnSpcReduction="10000"/>
          </a:bodyPr>
          <a:lstStyle/>
          <a:p>
            <a:r>
              <a:rPr lang="en-US" dirty="0"/>
              <a:t>Proximal tubules have a high capacity for active and passive reabsorption.</a:t>
            </a:r>
          </a:p>
          <a:p>
            <a:r>
              <a:rPr lang="en-US" dirty="0"/>
              <a:t>The Na-K ATPase pump provides the major force for reabsorption of NaCl and water throughout the proximal tubule.</a:t>
            </a:r>
          </a:p>
          <a:p>
            <a:r>
              <a:rPr lang="en-US" dirty="0"/>
              <a:t>The secretion of hydrogen ions into the tubular lumen is an important step in the removal of bicarbonate ions.</a:t>
            </a:r>
          </a:p>
          <a:p>
            <a:r>
              <a:rPr lang="en-US" dirty="0"/>
              <a:t>In the first half of the PT, Na is reabsorbed by co-transport along with glucose, amino acids, and other solutes. But in the second half, little glucose and amino acids remain to be reabsorbed. Instead, sodium is now reabsorbed mainly with chloride ions.</a:t>
            </a:r>
          </a:p>
          <a:p>
            <a:r>
              <a:rPr lang="en-US" dirty="0"/>
              <a:t>Important site for secretion of organic acids and bases such as oxalate, urate, and catecholamines.</a:t>
            </a:r>
          </a:p>
          <a:p>
            <a:r>
              <a:rPr lang="en-US" dirty="0"/>
              <a:t>The total solute concentration remains essentially same all along the PT because of the extremely high permeability of this part to water.</a:t>
            </a:r>
            <a:endParaRPr lang="en-IN" dirty="0"/>
          </a:p>
        </p:txBody>
      </p:sp>
    </p:spTree>
    <p:extLst>
      <p:ext uri="{BB962C8B-B14F-4D97-AF65-F5344CB8AC3E}">
        <p14:creationId xmlns:p14="http://schemas.microsoft.com/office/powerpoint/2010/main" val="10400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D14A-43F6-6ECA-434E-CEDBD0E19346}"/>
              </a:ext>
            </a:extLst>
          </p:cNvPr>
          <p:cNvSpPr>
            <a:spLocks noGrp="1"/>
          </p:cNvSpPr>
          <p:nvPr>
            <p:ph type="title"/>
          </p:nvPr>
        </p:nvSpPr>
        <p:spPr>
          <a:xfrm>
            <a:off x="838200" y="365125"/>
            <a:ext cx="10515600" cy="549275"/>
          </a:xfrm>
        </p:spPr>
        <p:txBody>
          <a:bodyPr>
            <a:normAutofit fontScale="90000"/>
          </a:bodyPr>
          <a:lstStyle/>
          <a:p>
            <a:pPr algn="ctr"/>
            <a:r>
              <a:rPr lang="en-US" dirty="0">
                <a:solidFill>
                  <a:srgbClr val="FF0000"/>
                </a:solidFill>
              </a:rPr>
              <a:t>Major Functions of Kidney</a:t>
            </a:r>
            <a:endParaRPr lang="en-IN" dirty="0">
              <a:solidFill>
                <a:srgbClr val="FF0000"/>
              </a:solidFill>
            </a:endParaRPr>
          </a:p>
        </p:txBody>
      </p:sp>
      <p:sp>
        <p:nvSpPr>
          <p:cNvPr id="3" name="Content Placeholder 2">
            <a:extLst>
              <a:ext uri="{FF2B5EF4-FFF2-40B4-BE49-F238E27FC236}">
                <a16:creationId xmlns:a16="http://schemas.microsoft.com/office/drawing/2014/main" id="{170B7CC6-278D-4411-A4D1-2C2F0238602F}"/>
              </a:ext>
            </a:extLst>
          </p:cNvPr>
          <p:cNvSpPr>
            <a:spLocks noGrp="1"/>
          </p:cNvSpPr>
          <p:nvPr>
            <p:ph idx="1"/>
          </p:nvPr>
        </p:nvSpPr>
        <p:spPr>
          <a:xfrm>
            <a:off x="838200" y="1175657"/>
            <a:ext cx="10515600" cy="5317218"/>
          </a:xfrm>
        </p:spPr>
        <p:txBody>
          <a:bodyPr/>
          <a:lstStyle/>
          <a:p>
            <a:r>
              <a:rPr lang="en-US" dirty="0"/>
              <a:t>Excretion of metabolic wastes (urea from amino acids, creatinine from muscle creatine, uric acid from nucleic acid, etc.) &amp; foreign chemicals.</a:t>
            </a:r>
          </a:p>
          <a:p>
            <a:r>
              <a:rPr lang="en-US" dirty="0"/>
              <a:t>Regulation of water and electrolyte balance.</a:t>
            </a:r>
          </a:p>
          <a:p>
            <a:r>
              <a:rPr lang="en-US" dirty="0"/>
              <a:t>Regulation of arterial pressure.</a:t>
            </a:r>
          </a:p>
          <a:p>
            <a:r>
              <a:rPr lang="en-US" dirty="0"/>
              <a:t>Regulation of acid-base balance.</a:t>
            </a:r>
          </a:p>
          <a:p>
            <a:r>
              <a:rPr lang="en-US" dirty="0"/>
              <a:t>Regulation of Erythrocyte production: Secrete </a:t>
            </a:r>
            <a:r>
              <a:rPr lang="en-US" i="1" dirty="0">
                <a:solidFill>
                  <a:schemeClr val="accent1"/>
                </a:solidFill>
              </a:rPr>
              <a:t>erythropoietin</a:t>
            </a:r>
            <a:r>
              <a:rPr lang="en-US" dirty="0"/>
              <a:t> (stimulated by hypoxia), which stimulates the production of RBC.</a:t>
            </a:r>
          </a:p>
          <a:p>
            <a:r>
              <a:rPr lang="en-IN" dirty="0"/>
              <a:t>regulation of 1,25-Dihydroxyvitamin D3 production.</a:t>
            </a:r>
          </a:p>
          <a:p>
            <a:r>
              <a:rPr lang="en-IN" dirty="0"/>
              <a:t>Secretion, metabolism and excretion of hormones.</a:t>
            </a:r>
          </a:p>
          <a:p>
            <a:r>
              <a:rPr lang="en-IN" dirty="0"/>
              <a:t>Gluconeogenesis.</a:t>
            </a:r>
          </a:p>
        </p:txBody>
      </p:sp>
    </p:spTree>
    <p:extLst>
      <p:ext uri="{BB962C8B-B14F-4D97-AF65-F5344CB8AC3E}">
        <p14:creationId xmlns:p14="http://schemas.microsoft.com/office/powerpoint/2010/main" val="3690763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9876-6C7E-4A90-9F22-10452F7BC8B2}"/>
              </a:ext>
            </a:extLst>
          </p:cNvPr>
          <p:cNvSpPr>
            <a:spLocks noGrp="1"/>
          </p:cNvSpPr>
          <p:nvPr>
            <p:ph type="title"/>
          </p:nvPr>
        </p:nvSpPr>
        <p:spPr>
          <a:xfrm>
            <a:off x="838200" y="365125"/>
            <a:ext cx="10515600" cy="390655"/>
          </a:xfrm>
        </p:spPr>
        <p:txBody>
          <a:bodyPr>
            <a:normAutofit fontScale="90000"/>
          </a:bodyPr>
          <a:lstStyle/>
          <a:p>
            <a:r>
              <a:rPr lang="en-US" sz="2800" dirty="0">
                <a:solidFill>
                  <a:srgbClr val="FF0000"/>
                </a:solidFill>
              </a:rPr>
              <a:t>Absorption of urea</a:t>
            </a:r>
            <a:endParaRPr lang="en-IN" sz="2800" dirty="0">
              <a:solidFill>
                <a:srgbClr val="FF0000"/>
              </a:solidFill>
            </a:endParaRPr>
          </a:p>
        </p:txBody>
      </p:sp>
      <p:pic>
        <p:nvPicPr>
          <p:cNvPr id="5" name="Content Placeholder 4">
            <a:extLst>
              <a:ext uri="{FF2B5EF4-FFF2-40B4-BE49-F238E27FC236}">
                <a16:creationId xmlns:a16="http://schemas.microsoft.com/office/drawing/2014/main" id="{D12ECF2B-1A14-4528-BB29-F3169896FA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3543" y="444384"/>
            <a:ext cx="4189445" cy="5968949"/>
          </a:xfrm>
        </p:spPr>
      </p:pic>
    </p:spTree>
    <p:extLst>
      <p:ext uri="{BB962C8B-B14F-4D97-AF65-F5344CB8AC3E}">
        <p14:creationId xmlns:p14="http://schemas.microsoft.com/office/powerpoint/2010/main" val="2953500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F1C04-63E1-4356-B543-7737565E0DA8}"/>
              </a:ext>
            </a:extLst>
          </p:cNvPr>
          <p:cNvSpPr>
            <a:spLocks noGrp="1"/>
          </p:cNvSpPr>
          <p:nvPr>
            <p:ph type="title"/>
          </p:nvPr>
        </p:nvSpPr>
        <p:spPr>
          <a:xfrm>
            <a:off x="838200" y="365126"/>
            <a:ext cx="10515600" cy="315912"/>
          </a:xfrm>
        </p:spPr>
        <p:txBody>
          <a:bodyPr>
            <a:normAutofit fontScale="90000"/>
          </a:bodyPr>
          <a:lstStyle/>
          <a:p>
            <a:pPr algn="ctr"/>
            <a:r>
              <a:rPr lang="en-US" sz="3200" dirty="0">
                <a:solidFill>
                  <a:srgbClr val="FF0000"/>
                </a:solidFill>
              </a:rPr>
              <a:t>Transport Characteristic of Proximal Tubule</a:t>
            </a:r>
            <a:endParaRPr lang="en-IN" sz="3200" dirty="0">
              <a:solidFill>
                <a:srgbClr val="FF0000"/>
              </a:solidFill>
            </a:endParaRPr>
          </a:p>
        </p:txBody>
      </p:sp>
      <p:pic>
        <p:nvPicPr>
          <p:cNvPr id="6" name="Content Placeholder 5">
            <a:extLst>
              <a:ext uri="{FF2B5EF4-FFF2-40B4-BE49-F238E27FC236}">
                <a16:creationId xmlns:a16="http://schemas.microsoft.com/office/drawing/2014/main" id="{A6B27008-A1B1-156B-ACC1-9140ED4908D6}"/>
              </a:ext>
            </a:extLst>
          </p:cNvPr>
          <p:cNvPicPr>
            <a:picLocks noGrp="1" noChangeAspect="1"/>
          </p:cNvPicPr>
          <p:nvPr>
            <p:ph idx="1"/>
          </p:nvPr>
        </p:nvPicPr>
        <p:blipFill>
          <a:blip r:embed="rId2"/>
          <a:stretch>
            <a:fillRect/>
          </a:stretch>
        </p:blipFill>
        <p:spPr>
          <a:xfrm>
            <a:off x="2528596" y="1035698"/>
            <a:ext cx="6999623" cy="5457176"/>
          </a:xfrm>
          <a:prstGeom prst="rect">
            <a:avLst/>
          </a:prstGeom>
        </p:spPr>
      </p:pic>
    </p:spTree>
    <p:extLst>
      <p:ext uri="{BB962C8B-B14F-4D97-AF65-F5344CB8AC3E}">
        <p14:creationId xmlns:p14="http://schemas.microsoft.com/office/powerpoint/2010/main" val="1050231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9DB4-8134-4962-0080-3F69F1D04A68}"/>
              </a:ext>
            </a:extLst>
          </p:cNvPr>
          <p:cNvSpPr>
            <a:spLocks noGrp="1"/>
          </p:cNvSpPr>
          <p:nvPr>
            <p:ph type="title"/>
          </p:nvPr>
        </p:nvSpPr>
        <p:spPr>
          <a:xfrm>
            <a:off x="838200" y="365126"/>
            <a:ext cx="10515600" cy="474630"/>
          </a:xfrm>
        </p:spPr>
        <p:txBody>
          <a:bodyPr>
            <a:normAutofit fontScale="90000"/>
          </a:bodyPr>
          <a:lstStyle/>
          <a:p>
            <a:pPr algn="ctr"/>
            <a:r>
              <a:rPr lang="en-US" sz="3600" dirty="0">
                <a:solidFill>
                  <a:srgbClr val="FF0000"/>
                </a:solidFill>
              </a:rPr>
              <a:t>Solute and Water Transport in the Loop of Henle</a:t>
            </a:r>
            <a:endParaRPr lang="en-IN" sz="3600" dirty="0">
              <a:solidFill>
                <a:srgbClr val="FF0000"/>
              </a:solidFill>
            </a:endParaRPr>
          </a:p>
        </p:txBody>
      </p:sp>
      <p:sp>
        <p:nvSpPr>
          <p:cNvPr id="3" name="Content Placeholder 2">
            <a:extLst>
              <a:ext uri="{FF2B5EF4-FFF2-40B4-BE49-F238E27FC236}">
                <a16:creationId xmlns:a16="http://schemas.microsoft.com/office/drawing/2014/main" id="{3949557E-8D6D-8185-C61F-3D310262CE1B}"/>
              </a:ext>
            </a:extLst>
          </p:cNvPr>
          <p:cNvSpPr>
            <a:spLocks noGrp="1"/>
          </p:cNvSpPr>
          <p:nvPr>
            <p:ph idx="1"/>
          </p:nvPr>
        </p:nvSpPr>
        <p:spPr>
          <a:xfrm>
            <a:off x="838200" y="1082351"/>
            <a:ext cx="10515600" cy="5094612"/>
          </a:xfrm>
        </p:spPr>
        <p:txBody>
          <a:bodyPr/>
          <a:lstStyle/>
          <a:p>
            <a:r>
              <a:rPr lang="en-US" dirty="0"/>
              <a:t>The thin descending and thin ascending segments have thin epithelial membranes with no brush borders, few mitochondria, and minimal level of metabolic activity.</a:t>
            </a:r>
          </a:p>
          <a:p>
            <a:r>
              <a:rPr lang="en-US" dirty="0"/>
              <a:t>The descending part is highly permeable to water and moderately permeable to most solutes, including urea and sodium. This part allows mainly simple diffusion. Ascending limb is impermeable to water. About 20% of filtered water is reabsorbed in Loop of Henle.</a:t>
            </a:r>
          </a:p>
          <a:p>
            <a:r>
              <a:rPr lang="en-US" dirty="0"/>
              <a:t>The thick segment has thick epithelial cells with high metabolic activity and are capable of active reabsorption of Na, Cl and K. Considerable of other ions like Ca, bicarbonate, Mg are reabsorbed.</a:t>
            </a:r>
          </a:p>
          <a:p>
            <a:r>
              <a:rPr lang="en-US" dirty="0"/>
              <a:t>The thick ascending limb also has a sodium-hydrogen counter-transport </a:t>
            </a:r>
            <a:r>
              <a:rPr lang="en-US" dirty="0" err="1"/>
              <a:t>mechanism.This</a:t>
            </a:r>
            <a:r>
              <a:rPr lang="en-US" dirty="0"/>
              <a:t> segment is virtually impermeable to water. </a:t>
            </a:r>
          </a:p>
          <a:p>
            <a:endParaRPr lang="en-IN" dirty="0"/>
          </a:p>
        </p:txBody>
      </p:sp>
    </p:spTree>
    <p:extLst>
      <p:ext uri="{BB962C8B-B14F-4D97-AF65-F5344CB8AC3E}">
        <p14:creationId xmlns:p14="http://schemas.microsoft.com/office/powerpoint/2010/main" val="118802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7AE3-3AB1-47B4-BBBD-5171B6AB2FD3}"/>
              </a:ext>
            </a:extLst>
          </p:cNvPr>
          <p:cNvSpPr>
            <a:spLocks noGrp="1"/>
          </p:cNvSpPr>
          <p:nvPr>
            <p:ph type="title"/>
          </p:nvPr>
        </p:nvSpPr>
        <p:spPr>
          <a:xfrm>
            <a:off x="838200" y="365126"/>
            <a:ext cx="10515600" cy="381324"/>
          </a:xfrm>
        </p:spPr>
        <p:txBody>
          <a:bodyPr>
            <a:normAutofit fontScale="90000"/>
          </a:bodyPr>
          <a:lstStyle/>
          <a:p>
            <a:pPr algn="ctr"/>
            <a:r>
              <a:rPr lang="en-US" sz="2800" dirty="0">
                <a:solidFill>
                  <a:srgbClr val="FF0000"/>
                </a:solidFill>
              </a:rPr>
              <a:t>Transport Characteristics of Loop of Henle</a:t>
            </a:r>
            <a:endParaRPr lang="en-IN" sz="2800" dirty="0">
              <a:solidFill>
                <a:srgbClr val="FF0000"/>
              </a:solidFill>
            </a:endParaRPr>
          </a:p>
        </p:txBody>
      </p:sp>
      <p:pic>
        <p:nvPicPr>
          <p:cNvPr id="6" name="Content Placeholder 5">
            <a:extLst>
              <a:ext uri="{FF2B5EF4-FFF2-40B4-BE49-F238E27FC236}">
                <a16:creationId xmlns:a16="http://schemas.microsoft.com/office/drawing/2014/main" id="{AE4108BE-B535-3B89-8FDC-CD3C152056F7}"/>
              </a:ext>
            </a:extLst>
          </p:cNvPr>
          <p:cNvPicPr>
            <a:picLocks noGrp="1" noChangeAspect="1"/>
          </p:cNvPicPr>
          <p:nvPr>
            <p:ph idx="1"/>
          </p:nvPr>
        </p:nvPicPr>
        <p:blipFill>
          <a:blip r:embed="rId2"/>
          <a:stretch>
            <a:fillRect/>
          </a:stretch>
        </p:blipFill>
        <p:spPr>
          <a:xfrm>
            <a:off x="3564295" y="1027113"/>
            <a:ext cx="4701586" cy="5579216"/>
          </a:xfrm>
          <a:prstGeom prst="rect">
            <a:avLst/>
          </a:prstGeom>
        </p:spPr>
      </p:pic>
    </p:spTree>
    <p:extLst>
      <p:ext uri="{BB962C8B-B14F-4D97-AF65-F5344CB8AC3E}">
        <p14:creationId xmlns:p14="http://schemas.microsoft.com/office/powerpoint/2010/main" val="3087765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9E31A-E150-51E4-8F15-92133A3F7FAD}"/>
              </a:ext>
            </a:extLst>
          </p:cNvPr>
          <p:cNvSpPr>
            <a:spLocks noGrp="1"/>
          </p:cNvSpPr>
          <p:nvPr>
            <p:ph type="title"/>
          </p:nvPr>
        </p:nvSpPr>
        <p:spPr>
          <a:xfrm>
            <a:off x="838200" y="365125"/>
            <a:ext cx="10515600" cy="511953"/>
          </a:xfrm>
        </p:spPr>
        <p:txBody>
          <a:bodyPr>
            <a:normAutofit fontScale="90000"/>
          </a:bodyPr>
          <a:lstStyle/>
          <a:p>
            <a:pPr algn="ctr"/>
            <a:r>
              <a:rPr lang="en-US" sz="3600" dirty="0">
                <a:solidFill>
                  <a:srgbClr val="FF0000"/>
                </a:solidFill>
              </a:rPr>
              <a:t>Solute and Water Transport in the Distal Tubule</a:t>
            </a:r>
            <a:endParaRPr lang="en-IN" sz="3600" dirty="0">
              <a:solidFill>
                <a:srgbClr val="FF0000"/>
              </a:solidFill>
            </a:endParaRPr>
          </a:p>
        </p:txBody>
      </p:sp>
      <p:sp>
        <p:nvSpPr>
          <p:cNvPr id="3" name="Content Placeholder 2">
            <a:extLst>
              <a:ext uri="{FF2B5EF4-FFF2-40B4-BE49-F238E27FC236}">
                <a16:creationId xmlns:a16="http://schemas.microsoft.com/office/drawing/2014/main" id="{9444D6E5-DDB1-CEBE-DCD8-9E874A715E53}"/>
              </a:ext>
            </a:extLst>
          </p:cNvPr>
          <p:cNvSpPr>
            <a:spLocks noGrp="1"/>
          </p:cNvSpPr>
          <p:nvPr>
            <p:ph idx="1"/>
          </p:nvPr>
        </p:nvSpPr>
        <p:spPr>
          <a:xfrm>
            <a:off x="838200" y="1045029"/>
            <a:ext cx="10515600" cy="5131934"/>
          </a:xfrm>
        </p:spPr>
        <p:txBody>
          <a:bodyPr/>
          <a:lstStyle/>
          <a:p>
            <a:pPr algn="just"/>
            <a:r>
              <a:rPr lang="en-US" dirty="0"/>
              <a:t>Very first segment forms </a:t>
            </a:r>
            <a:r>
              <a:rPr lang="en-US" i="1" dirty="0">
                <a:solidFill>
                  <a:schemeClr val="accent1"/>
                </a:solidFill>
              </a:rPr>
              <a:t>juxtaglomerular complex </a:t>
            </a:r>
            <a:r>
              <a:rPr lang="en-US" dirty="0"/>
              <a:t>that provides feedback control of GFR and blood flow in the nephron.</a:t>
            </a:r>
          </a:p>
          <a:p>
            <a:pPr algn="just"/>
            <a:r>
              <a:rPr lang="en-US" dirty="0"/>
              <a:t>The next segment is highly convoluted and  most of the ions has same resorptive characteristics of the thick segment of LoH. That is, it avidly resorbs most of the ions, but virtually impermeable to water and urea. For this reason, it is called </a:t>
            </a:r>
            <a:r>
              <a:rPr lang="en-US" i="1" dirty="0">
                <a:solidFill>
                  <a:schemeClr val="accent1"/>
                </a:solidFill>
              </a:rPr>
              <a:t>diluting segment</a:t>
            </a:r>
            <a:r>
              <a:rPr lang="en-US" dirty="0"/>
              <a:t>.</a:t>
            </a:r>
          </a:p>
          <a:p>
            <a:pPr algn="just"/>
            <a:r>
              <a:rPr lang="en-US" dirty="0"/>
              <a:t>About 5% of filtered NaCl is reabsorbed in the early distal tubule.</a:t>
            </a:r>
          </a:p>
          <a:p>
            <a:pPr algn="just"/>
            <a:r>
              <a:rPr lang="en-US" dirty="0"/>
              <a:t>The late distal tubule and subsequent cortical collecting tubule have similar functional characteristics. They are composed of two distinct cell types, the Principal cells (PC) and the Intercalated cells (IC). PC reabsorb Na and water and secrete K-ions into the lumen. IC reabsorbs K-ions and secrete hydrogen ions into the tubular lumen.</a:t>
            </a:r>
          </a:p>
          <a:p>
            <a:endParaRPr lang="en-IN" dirty="0"/>
          </a:p>
        </p:txBody>
      </p:sp>
    </p:spTree>
    <p:extLst>
      <p:ext uri="{BB962C8B-B14F-4D97-AF65-F5344CB8AC3E}">
        <p14:creationId xmlns:p14="http://schemas.microsoft.com/office/powerpoint/2010/main" val="3442708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D6E5-BBB7-45AF-855A-E49631C62BDB}"/>
              </a:ext>
            </a:extLst>
          </p:cNvPr>
          <p:cNvSpPr>
            <a:spLocks noGrp="1"/>
          </p:cNvSpPr>
          <p:nvPr>
            <p:ph type="title"/>
          </p:nvPr>
        </p:nvSpPr>
        <p:spPr>
          <a:xfrm>
            <a:off x="838200" y="365125"/>
            <a:ext cx="10515600" cy="390655"/>
          </a:xfrm>
        </p:spPr>
        <p:txBody>
          <a:bodyPr>
            <a:normAutofit fontScale="90000"/>
          </a:bodyPr>
          <a:lstStyle/>
          <a:p>
            <a:r>
              <a:rPr lang="en-US" sz="3200" dirty="0">
                <a:solidFill>
                  <a:srgbClr val="FF0000"/>
                </a:solidFill>
              </a:rPr>
              <a:t>Early distal tubule</a:t>
            </a:r>
            <a:endParaRPr lang="en-IN" sz="3200" dirty="0">
              <a:solidFill>
                <a:srgbClr val="FF0000"/>
              </a:solidFill>
            </a:endParaRPr>
          </a:p>
        </p:txBody>
      </p:sp>
      <p:pic>
        <p:nvPicPr>
          <p:cNvPr id="5" name="Content Placeholder 4">
            <a:extLst>
              <a:ext uri="{FF2B5EF4-FFF2-40B4-BE49-F238E27FC236}">
                <a16:creationId xmlns:a16="http://schemas.microsoft.com/office/drawing/2014/main" id="{7B17F8A2-2D99-4E10-B101-38913D6D14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4131" y="373622"/>
            <a:ext cx="3900195" cy="6595919"/>
          </a:xfrm>
        </p:spPr>
      </p:pic>
    </p:spTree>
    <p:extLst>
      <p:ext uri="{BB962C8B-B14F-4D97-AF65-F5344CB8AC3E}">
        <p14:creationId xmlns:p14="http://schemas.microsoft.com/office/powerpoint/2010/main" val="3075752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E0D5-2617-B6BF-C623-8D711CD00798}"/>
              </a:ext>
            </a:extLst>
          </p:cNvPr>
          <p:cNvSpPr>
            <a:spLocks noGrp="1"/>
          </p:cNvSpPr>
          <p:nvPr>
            <p:ph type="title"/>
          </p:nvPr>
        </p:nvSpPr>
        <p:spPr>
          <a:xfrm>
            <a:off x="838200" y="365126"/>
            <a:ext cx="10515600" cy="558606"/>
          </a:xfrm>
        </p:spPr>
        <p:txBody>
          <a:bodyPr>
            <a:normAutofit/>
          </a:bodyPr>
          <a:lstStyle/>
          <a:p>
            <a:pPr algn="ctr"/>
            <a:r>
              <a:rPr lang="en-US" sz="3200" dirty="0">
                <a:solidFill>
                  <a:srgbClr val="FF0000"/>
                </a:solidFill>
              </a:rPr>
              <a:t>Functions of Late Distal Tubule and Cortical Collecting Tubule</a:t>
            </a:r>
            <a:endParaRPr lang="en-IN" sz="3200" dirty="0">
              <a:solidFill>
                <a:srgbClr val="FF0000"/>
              </a:solidFill>
            </a:endParaRPr>
          </a:p>
        </p:txBody>
      </p:sp>
      <p:sp>
        <p:nvSpPr>
          <p:cNvPr id="3" name="Content Placeholder 2">
            <a:extLst>
              <a:ext uri="{FF2B5EF4-FFF2-40B4-BE49-F238E27FC236}">
                <a16:creationId xmlns:a16="http://schemas.microsoft.com/office/drawing/2014/main" id="{E9A90988-EF5D-B2CD-95A3-C50A4A63A839}"/>
              </a:ext>
            </a:extLst>
          </p:cNvPr>
          <p:cNvSpPr>
            <a:spLocks noGrp="1"/>
          </p:cNvSpPr>
          <p:nvPr>
            <p:ph idx="1"/>
          </p:nvPr>
        </p:nvSpPr>
        <p:spPr>
          <a:xfrm>
            <a:off x="838200" y="998376"/>
            <a:ext cx="10515600" cy="5494498"/>
          </a:xfrm>
        </p:spPr>
        <p:txBody>
          <a:bodyPr/>
          <a:lstStyle/>
          <a:p>
            <a:r>
              <a:rPr lang="en-US" dirty="0"/>
              <a:t>Completely impermeable to urea.</a:t>
            </a:r>
          </a:p>
          <a:p>
            <a:r>
              <a:rPr lang="en-US" dirty="0"/>
              <a:t>Reabsorb sodium ions, and the rate of reabsorption is controlled by hormones, especially aldosterone. At the same time, they secrete K- ions from peritubular capillary blood into the tubular lumen.</a:t>
            </a:r>
          </a:p>
          <a:p>
            <a:r>
              <a:rPr lang="en-US" dirty="0"/>
              <a:t>The intercalated cells secrete hydrogen ions by an active hydrogen-ATPase mechanism that is 100 times faster than the secretion of hydrogen ions by the proximal tubule. Thus, the intercalated cells play a key role in acid-base regulation of the body fluids.</a:t>
            </a:r>
          </a:p>
          <a:p>
            <a:r>
              <a:rPr lang="en-US" dirty="0"/>
              <a:t>The permeability to water is controlled by ADH. With high levels of ADH, these segments are permeable to water, but in the absence of ADH, they are virtually impermeable. This special characteristic provides an important mechanism for controlling the degree of dilution or concentration of the urine.</a:t>
            </a:r>
            <a:endParaRPr lang="en-IN" dirty="0"/>
          </a:p>
        </p:txBody>
      </p:sp>
    </p:spTree>
    <p:extLst>
      <p:ext uri="{BB962C8B-B14F-4D97-AF65-F5344CB8AC3E}">
        <p14:creationId xmlns:p14="http://schemas.microsoft.com/office/powerpoint/2010/main" val="250000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B310-CFD9-4D23-85EB-CFB5E60D0F85}"/>
              </a:ext>
            </a:extLst>
          </p:cNvPr>
          <p:cNvSpPr>
            <a:spLocks noGrp="1"/>
          </p:cNvSpPr>
          <p:nvPr>
            <p:ph type="title"/>
          </p:nvPr>
        </p:nvSpPr>
        <p:spPr>
          <a:xfrm>
            <a:off x="838200" y="365126"/>
            <a:ext cx="10515600" cy="315912"/>
          </a:xfrm>
        </p:spPr>
        <p:txBody>
          <a:bodyPr>
            <a:normAutofit fontScale="90000"/>
          </a:bodyPr>
          <a:lstStyle/>
          <a:p>
            <a:r>
              <a:rPr lang="en-US" sz="2800" dirty="0"/>
              <a:t>Medullary Collecting duct</a:t>
            </a:r>
            <a:endParaRPr lang="en-IN" sz="2800" dirty="0"/>
          </a:p>
        </p:txBody>
      </p:sp>
      <p:pic>
        <p:nvPicPr>
          <p:cNvPr id="5" name="Content Placeholder 4">
            <a:extLst>
              <a:ext uri="{FF2B5EF4-FFF2-40B4-BE49-F238E27FC236}">
                <a16:creationId xmlns:a16="http://schemas.microsoft.com/office/drawing/2014/main" id="{68DA25F6-6564-4829-9A2E-7D78D597F0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906402"/>
            <a:ext cx="5921939" cy="5466406"/>
          </a:xfrm>
        </p:spPr>
      </p:pic>
    </p:spTree>
    <p:extLst>
      <p:ext uri="{BB962C8B-B14F-4D97-AF65-F5344CB8AC3E}">
        <p14:creationId xmlns:p14="http://schemas.microsoft.com/office/powerpoint/2010/main" val="2384976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478F5-5070-AEE9-2932-2D06D099FA5F}"/>
              </a:ext>
            </a:extLst>
          </p:cNvPr>
          <p:cNvSpPr>
            <a:spLocks noGrp="1"/>
          </p:cNvSpPr>
          <p:nvPr>
            <p:ph type="title"/>
          </p:nvPr>
        </p:nvSpPr>
        <p:spPr>
          <a:xfrm>
            <a:off x="838200" y="365125"/>
            <a:ext cx="10515600" cy="549275"/>
          </a:xfrm>
        </p:spPr>
        <p:txBody>
          <a:bodyPr>
            <a:normAutofit fontScale="90000"/>
          </a:bodyPr>
          <a:lstStyle/>
          <a:p>
            <a:pPr algn="ctr"/>
            <a:r>
              <a:rPr lang="en-US" sz="3600" dirty="0">
                <a:solidFill>
                  <a:srgbClr val="FF0000"/>
                </a:solidFill>
              </a:rPr>
              <a:t>Role of Medullary Collecting Duct</a:t>
            </a:r>
            <a:endParaRPr lang="en-IN" sz="3600" dirty="0">
              <a:solidFill>
                <a:srgbClr val="FF0000"/>
              </a:solidFill>
            </a:endParaRPr>
          </a:p>
        </p:txBody>
      </p:sp>
      <p:sp>
        <p:nvSpPr>
          <p:cNvPr id="3" name="Content Placeholder 2">
            <a:extLst>
              <a:ext uri="{FF2B5EF4-FFF2-40B4-BE49-F238E27FC236}">
                <a16:creationId xmlns:a16="http://schemas.microsoft.com/office/drawing/2014/main" id="{CB0F6270-E274-D2BC-56E8-7FAE651EF162}"/>
              </a:ext>
            </a:extLst>
          </p:cNvPr>
          <p:cNvSpPr>
            <a:spLocks noGrp="1"/>
          </p:cNvSpPr>
          <p:nvPr>
            <p:ph idx="1"/>
          </p:nvPr>
        </p:nvSpPr>
        <p:spPr>
          <a:xfrm>
            <a:off x="838200" y="1129004"/>
            <a:ext cx="10713098" cy="5047959"/>
          </a:xfrm>
        </p:spPr>
        <p:txBody>
          <a:bodyPr/>
          <a:lstStyle/>
          <a:p>
            <a:r>
              <a:rPr lang="en-US" dirty="0"/>
              <a:t>This is the final site for processing the urine.</a:t>
            </a:r>
          </a:p>
          <a:p>
            <a:r>
              <a:rPr lang="en-US" dirty="0"/>
              <a:t>Reabsorb less than 10% of filtered water and sodium.</a:t>
            </a:r>
          </a:p>
          <a:p>
            <a:r>
              <a:rPr lang="en-US" dirty="0"/>
              <a:t>Epithelial cells are cuboidal with smooth surfaces and few mitochondria.</a:t>
            </a:r>
          </a:p>
          <a:p>
            <a:r>
              <a:rPr lang="en-US" dirty="0"/>
              <a:t>The permeability to water is controlled by the level of ADH.</a:t>
            </a:r>
          </a:p>
          <a:p>
            <a:r>
              <a:rPr lang="en-US" dirty="0"/>
              <a:t>Unlike the cortical collecting tubule, it is permeable to urea. Therefore, some of the tubular urea is reabsorbed in the medullary interstitium, helping to raise the osmolality in this region of the kidneys.</a:t>
            </a:r>
          </a:p>
          <a:p>
            <a:r>
              <a:rPr lang="en-US" dirty="0"/>
              <a:t>This segment is also capable of secreting hydrogen ions against a large concentration gradient. Thus, the medullary collecting duct also plays a key role in regulating acid-base balance.</a:t>
            </a:r>
            <a:endParaRPr lang="en-IN" dirty="0"/>
          </a:p>
        </p:txBody>
      </p:sp>
    </p:spTree>
    <p:extLst>
      <p:ext uri="{BB962C8B-B14F-4D97-AF65-F5344CB8AC3E}">
        <p14:creationId xmlns:p14="http://schemas.microsoft.com/office/powerpoint/2010/main" val="4056689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7966-C25D-3C46-4081-E4334C17322C}"/>
              </a:ext>
            </a:extLst>
          </p:cNvPr>
          <p:cNvSpPr>
            <a:spLocks noGrp="1"/>
          </p:cNvSpPr>
          <p:nvPr>
            <p:ph type="title"/>
          </p:nvPr>
        </p:nvSpPr>
        <p:spPr>
          <a:xfrm>
            <a:off x="838200" y="365126"/>
            <a:ext cx="10515600" cy="595928"/>
          </a:xfrm>
        </p:spPr>
        <p:txBody>
          <a:bodyPr>
            <a:normAutofit/>
          </a:bodyPr>
          <a:lstStyle/>
          <a:p>
            <a:pPr algn="ctr"/>
            <a:r>
              <a:rPr lang="en-US" sz="3600" dirty="0">
                <a:solidFill>
                  <a:srgbClr val="FF0000"/>
                </a:solidFill>
              </a:rPr>
              <a:t>How Do ADH Increases Water Reabsorption</a:t>
            </a:r>
            <a:endParaRPr lang="en-IN" sz="3600" dirty="0">
              <a:solidFill>
                <a:srgbClr val="FF0000"/>
              </a:solidFill>
            </a:endParaRPr>
          </a:p>
        </p:txBody>
      </p:sp>
      <p:sp>
        <p:nvSpPr>
          <p:cNvPr id="3" name="Content Placeholder 2">
            <a:extLst>
              <a:ext uri="{FF2B5EF4-FFF2-40B4-BE49-F238E27FC236}">
                <a16:creationId xmlns:a16="http://schemas.microsoft.com/office/drawing/2014/main" id="{30061CB6-29BE-D7D3-E872-CF8B5A083013}"/>
              </a:ext>
            </a:extLst>
          </p:cNvPr>
          <p:cNvSpPr>
            <a:spLocks noGrp="1"/>
          </p:cNvSpPr>
          <p:nvPr>
            <p:ph idx="1"/>
          </p:nvPr>
        </p:nvSpPr>
        <p:spPr>
          <a:xfrm>
            <a:off x="838200" y="1082351"/>
            <a:ext cx="10675776" cy="5327780"/>
          </a:xfrm>
        </p:spPr>
        <p:txBody>
          <a:bodyPr>
            <a:normAutofit lnSpcReduction="10000"/>
          </a:bodyPr>
          <a:lstStyle/>
          <a:p>
            <a:pPr algn="just"/>
            <a:r>
              <a:rPr lang="en-US" dirty="0"/>
              <a:t>In the absence of ADH, the permeability of distal tubules and collecting ducts to water is low, causing the kidneys to excrete large amount of dilute urine. </a:t>
            </a:r>
          </a:p>
          <a:p>
            <a:pPr algn="just"/>
            <a:r>
              <a:rPr lang="en-US" dirty="0"/>
              <a:t>ADH binds to specific V2 receptors increasing the formation of c-AMP and activating protein kinases. This, in turn, stimulates the movement of an intracellular protein, called aquaporin-2 (AQP-2), to the luminal side of the cell membrane.</a:t>
            </a:r>
          </a:p>
          <a:p>
            <a:pPr algn="just"/>
            <a:r>
              <a:rPr lang="en-US" dirty="0"/>
              <a:t>The molecules of AQP-2 cluster together and fuse with the cell membrane by exocytosis to form water channels that permit rapid diffusion of water through the cells.</a:t>
            </a:r>
          </a:p>
          <a:p>
            <a:pPr algn="just"/>
            <a:r>
              <a:rPr lang="en-US" dirty="0"/>
              <a:t>When the concentration of ADH decreases, the molecules of AQP-2 are shuttled back to the cell cytoplasm, thereby removing the water channels from the luminal membrane and reducing water permeability.</a:t>
            </a:r>
          </a:p>
          <a:p>
            <a:endParaRPr lang="en-IN" dirty="0"/>
          </a:p>
        </p:txBody>
      </p:sp>
    </p:spTree>
    <p:extLst>
      <p:ext uri="{BB962C8B-B14F-4D97-AF65-F5344CB8AC3E}">
        <p14:creationId xmlns:p14="http://schemas.microsoft.com/office/powerpoint/2010/main" val="1396465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04AD-9DBC-4E5D-BCAE-B352C62E5748}"/>
              </a:ext>
            </a:extLst>
          </p:cNvPr>
          <p:cNvSpPr>
            <a:spLocks noGrp="1"/>
          </p:cNvSpPr>
          <p:nvPr>
            <p:ph type="title"/>
          </p:nvPr>
        </p:nvSpPr>
        <p:spPr>
          <a:xfrm>
            <a:off x="838200" y="365125"/>
            <a:ext cx="10515600" cy="493291"/>
          </a:xfrm>
        </p:spPr>
        <p:txBody>
          <a:bodyPr>
            <a:normAutofit fontScale="90000"/>
          </a:bodyPr>
          <a:lstStyle/>
          <a:p>
            <a:pPr algn="ctr"/>
            <a:r>
              <a:rPr lang="en-US" sz="3200" dirty="0">
                <a:solidFill>
                  <a:srgbClr val="FF0000"/>
                </a:solidFill>
              </a:rPr>
              <a:t>General Organization of Kidney</a:t>
            </a:r>
            <a:endParaRPr lang="en-IN" sz="3200" dirty="0">
              <a:solidFill>
                <a:srgbClr val="FF0000"/>
              </a:solidFill>
            </a:endParaRPr>
          </a:p>
        </p:txBody>
      </p:sp>
      <p:pic>
        <p:nvPicPr>
          <p:cNvPr id="5" name="Content Placeholder 4">
            <a:extLst>
              <a:ext uri="{FF2B5EF4-FFF2-40B4-BE49-F238E27FC236}">
                <a16:creationId xmlns:a16="http://schemas.microsoft.com/office/drawing/2014/main" id="{B91A8953-65AE-42C9-9BEF-EB88333460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1566" y="1166813"/>
            <a:ext cx="5728867" cy="5010150"/>
          </a:xfrm>
        </p:spPr>
      </p:pic>
    </p:spTree>
    <p:extLst>
      <p:ext uri="{BB962C8B-B14F-4D97-AF65-F5344CB8AC3E}">
        <p14:creationId xmlns:p14="http://schemas.microsoft.com/office/powerpoint/2010/main" val="1090957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7804-0BE8-3544-1E01-BAD5D9B499CF}"/>
              </a:ext>
            </a:extLst>
          </p:cNvPr>
          <p:cNvSpPr>
            <a:spLocks noGrp="1"/>
          </p:cNvSpPr>
          <p:nvPr>
            <p:ph type="title"/>
          </p:nvPr>
        </p:nvSpPr>
        <p:spPr>
          <a:xfrm>
            <a:off x="838200" y="365126"/>
            <a:ext cx="10515600" cy="539944"/>
          </a:xfrm>
        </p:spPr>
        <p:txBody>
          <a:bodyPr>
            <a:normAutofit fontScale="90000"/>
          </a:bodyPr>
          <a:lstStyle/>
          <a:p>
            <a:pPr algn="ctr"/>
            <a:r>
              <a:rPr lang="en-US" sz="3600" dirty="0">
                <a:solidFill>
                  <a:srgbClr val="FF0000"/>
                </a:solidFill>
              </a:rPr>
              <a:t>Regulation of Fluid Osmolarity</a:t>
            </a:r>
            <a:endParaRPr lang="en-IN" sz="3600" dirty="0">
              <a:solidFill>
                <a:srgbClr val="FF0000"/>
              </a:solidFill>
            </a:endParaRPr>
          </a:p>
        </p:txBody>
      </p:sp>
      <p:sp>
        <p:nvSpPr>
          <p:cNvPr id="3" name="Content Placeholder 2">
            <a:extLst>
              <a:ext uri="{FF2B5EF4-FFF2-40B4-BE49-F238E27FC236}">
                <a16:creationId xmlns:a16="http://schemas.microsoft.com/office/drawing/2014/main" id="{515CFA51-9627-0B8E-C163-4C051ED6AB23}"/>
              </a:ext>
            </a:extLst>
          </p:cNvPr>
          <p:cNvSpPr>
            <a:spLocks noGrp="1"/>
          </p:cNvSpPr>
          <p:nvPr>
            <p:ph idx="1"/>
          </p:nvPr>
        </p:nvSpPr>
        <p:spPr>
          <a:xfrm>
            <a:off x="838200" y="1129004"/>
            <a:ext cx="10515600" cy="5047959"/>
          </a:xfrm>
        </p:spPr>
        <p:txBody>
          <a:bodyPr>
            <a:normAutofit/>
          </a:bodyPr>
          <a:lstStyle/>
          <a:p>
            <a:r>
              <a:rPr lang="en-US" dirty="0"/>
              <a:t>Kidney has tremendous capability to vary the relative proportions of solutes and water in the urine in response to various challenges. Kidney can excrete urine with an osmolarity as low as 50 mOsm/L to as high as 1400 mOsm/L. </a:t>
            </a:r>
          </a:p>
          <a:p>
            <a:r>
              <a:rPr lang="en-US" dirty="0"/>
              <a:t>The primary effector of this feedback is ADH. When osmolarity of the body fluids increases above normal, the posterior pituitary gland secretes more ADH, which increases the permeability of the distal tubules and collecting ducts to water. This allows large amounts of water to be reabsorbed and decreases urine volume but not alter excretion of the solutes.</a:t>
            </a:r>
          </a:p>
          <a:p>
            <a:r>
              <a:rPr lang="en-US" dirty="0"/>
              <a:t>When there is excess water in the body, secretion of ADH decreases resulting large amounts of dilute urine.</a:t>
            </a:r>
            <a:endParaRPr lang="en-IN" dirty="0"/>
          </a:p>
        </p:txBody>
      </p:sp>
    </p:spTree>
    <p:extLst>
      <p:ext uri="{BB962C8B-B14F-4D97-AF65-F5344CB8AC3E}">
        <p14:creationId xmlns:p14="http://schemas.microsoft.com/office/powerpoint/2010/main" val="1826764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56BE9-9C8F-DA28-7D9A-57AFA80558E6}"/>
              </a:ext>
            </a:extLst>
          </p:cNvPr>
          <p:cNvSpPr>
            <a:spLocks noGrp="1"/>
          </p:cNvSpPr>
          <p:nvPr>
            <p:ph type="title"/>
          </p:nvPr>
        </p:nvSpPr>
        <p:spPr>
          <a:xfrm>
            <a:off x="838200" y="365125"/>
            <a:ext cx="10515600" cy="511953"/>
          </a:xfrm>
        </p:spPr>
        <p:txBody>
          <a:bodyPr>
            <a:normAutofit fontScale="90000"/>
          </a:bodyPr>
          <a:lstStyle/>
          <a:p>
            <a:pPr algn="ctr"/>
            <a:r>
              <a:rPr lang="en-US" sz="3600" dirty="0">
                <a:solidFill>
                  <a:srgbClr val="FF0000"/>
                </a:solidFill>
              </a:rPr>
              <a:t>Requirements for Excreting Concentrated Urine</a:t>
            </a:r>
            <a:endParaRPr lang="en-IN" sz="3600" dirty="0">
              <a:solidFill>
                <a:srgbClr val="FF0000"/>
              </a:solidFill>
            </a:endParaRPr>
          </a:p>
        </p:txBody>
      </p:sp>
      <p:sp>
        <p:nvSpPr>
          <p:cNvPr id="3" name="Content Placeholder 2">
            <a:extLst>
              <a:ext uri="{FF2B5EF4-FFF2-40B4-BE49-F238E27FC236}">
                <a16:creationId xmlns:a16="http://schemas.microsoft.com/office/drawing/2014/main" id="{82D5E3A6-B039-C9D9-57CE-A9B57A8944C2}"/>
              </a:ext>
            </a:extLst>
          </p:cNvPr>
          <p:cNvSpPr>
            <a:spLocks noGrp="1"/>
          </p:cNvSpPr>
          <p:nvPr>
            <p:ph idx="1"/>
          </p:nvPr>
        </p:nvSpPr>
        <p:spPr>
          <a:xfrm>
            <a:off x="838200" y="877078"/>
            <a:ext cx="10515600" cy="5615797"/>
          </a:xfrm>
        </p:spPr>
        <p:txBody>
          <a:bodyPr>
            <a:normAutofit fontScale="92500" lnSpcReduction="10000"/>
          </a:bodyPr>
          <a:lstStyle/>
          <a:p>
            <a:r>
              <a:rPr lang="en-US" dirty="0"/>
              <a:t>The renal medullary interstitium is very hyperosmotic, so that when ADH levels are high, water moves through the tubular membrane by osmosis into the renal interstitium; from there it is carried away by the vasa recta.</a:t>
            </a:r>
          </a:p>
          <a:p>
            <a:r>
              <a:rPr lang="en-US" dirty="0">
                <a:solidFill>
                  <a:schemeClr val="accent1"/>
                </a:solidFill>
              </a:rPr>
              <a:t>Counter current mechanism </a:t>
            </a:r>
            <a:r>
              <a:rPr lang="en-US" dirty="0"/>
              <a:t>is required to maintain hyperosmotic medullary interstitium.</a:t>
            </a:r>
          </a:p>
          <a:p>
            <a:r>
              <a:rPr lang="en-US" dirty="0"/>
              <a:t>The counter current mechanism depends on the special anatomical arrangement of the Loops of Henle and the vasa recta.</a:t>
            </a:r>
          </a:p>
          <a:p>
            <a:r>
              <a:rPr lang="en-US" dirty="0"/>
              <a:t>Major factors to build up high solute concentration in renal medulla:</a:t>
            </a:r>
          </a:p>
          <a:p>
            <a:pPr lvl="1"/>
            <a:r>
              <a:rPr lang="en-US" sz="3000" dirty="0"/>
              <a:t>Active transport of Na ions and co-transport of K, Cl and other ions from thick ascending limb of LoH and collecting ducts into the medullary interstitium.</a:t>
            </a:r>
          </a:p>
          <a:p>
            <a:pPr lvl="1"/>
            <a:r>
              <a:rPr lang="en-US" sz="3000" dirty="0"/>
              <a:t>Facilitated diffusion of large amounts of urea from the inner medullary collecting ducts into the medullary interstitium.</a:t>
            </a:r>
          </a:p>
          <a:p>
            <a:pPr lvl="1"/>
            <a:r>
              <a:rPr lang="en-US" sz="3000" dirty="0"/>
              <a:t>Diffusion of only small amounts of water from the medullary tubules into the medullary interstitium.</a:t>
            </a:r>
          </a:p>
          <a:p>
            <a:pPr lvl="1"/>
            <a:endParaRPr lang="en-US" sz="3000" dirty="0"/>
          </a:p>
          <a:p>
            <a:pPr marL="457200" lvl="1" indent="0">
              <a:buNone/>
            </a:pPr>
            <a:endParaRPr lang="en-IN" dirty="0"/>
          </a:p>
        </p:txBody>
      </p:sp>
    </p:spTree>
    <p:extLst>
      <p:ext uri="{BB962C8B-B14F-4D97-AF65-F5344CB8AC3E}">
        <p14:creationId xmlns:p14="http://schemas.microsoft.com/office/powerpoint/2010/main" val="2559503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7C9E1-5E54-B956-443B-DFC47D9CBC7D}"/>
              </a:ext>
            </a:extLst>
          </p:cNvPr>
          <p:cNvSpPr>
            <a:spLocks noGrp="1"/>
          </p:cNvSpPr>
          <p:nvPr>
            <p:ph type="title"/>
          </p:nvPr>
        </p:nvSpPr>
        <p:spPr>
          <a:xfrm>
            <a:off x="838200" y="365125"/>
            <a:ext cx="10515600" cy="455969"/>
          </a:xfrm>
        </p:spPr>
        <p:txBody>
          <a:bodyPr>
            <a:normAutofit fontScale="90000"/>
          </a:bodyPr>
          <a:lstStyle/>
          <a:p>
            <a:pPr algn="ctr"/>
            <a:r>
              <a:rPr lang="en-US" sz="2800" b="1" dirty="0">
                <a:solidFill>
                  <a:srgbClr val="FF0000"/>
                </a:solidFill>
              </a:rPr>
              <a:t>Steps Involved in Causing Hyperosmotic Renal Medullary Interstitium</a:t>
            </a:r>
            <a:endParaRPr lang="en-IN" sz="2800" b="1" dirty="0">
              <a:solidFill>
                <a:srgbClr val="FF0000"/>
              </a:solidFill>
            </a:endParaRPr>
          </a:p>
        </p:txBody>
      </p:sp>
      <p:sp>
        <p:nvSpPr>
          <p:cNvPr id="3" name="Content Placeholder 2">
            <a:extLst>
              <a:ext uri="{FF2B5EF4-FFF2-40B4-BE49-F238E27FC236}">
                <a16:creationId xmlns:a16="http://schemas.microsoft.com/office/drawing/2014/main" id="{BFD36EDF-E62A-BABC-342F-2DF7FB1022BF}"/>
              </a:ext>
            </a:extLst>
          </p:cNvPr>
          <p:cNvSpPr>
            <a:spLocks noGrp="1"/>
          </p:cNvSpPr>
          <p:nvPr>
            <p:ph idx="1"/>
          </p:nvPr>
        </p:nvSpPr>
        <p:spPr>
          <a:xfrm>
            <a:off x="838200" y="1007706"/>
            <a:ext cx="10515600" cy="5728996"/>
          </a:xfrm>
        </p:spPr>
        <p:txBody>
          <a:bodyPr>
            <a:normAutofit fontScale="85000" lnSpcReduction="20000"/>
          </a:bodyPr>
          <a:lstStyle/>
          <a:p>
            <a:r>
              <a:rPr lang="en-US" dirty="0"/>
              <a:t>First, assume that the LoH is filled with fluid of 300 mOsm/L (Step 1).</a:t>
            </a:r>
          </a:p>
          <a:p>
            <a:r>
              <a:rPr lang="en-US" dirty="0"/>
              <a:t>Step 2: Active pump of thick ascending limb is turned on and establishes a 200 mOsm/L concentration gradient between the tubular fluid and the interstitial fluid.</a:t>
            </a:r>
          </a:p>
          <a:p>
            <a:r>
              <a:rPr lang="en-US" dirty="0"/>
              <a:t>Step 3: Tubular fluid in the descending limb and the interstitial fluid quickly reach osmotic equilibrium because of osmosis of water out of the descending limb.</a:t>
            </a:r>
          </a:p>
          <a:p>
            <a:r>
              <a:rPr lang="en-US" dirty="0"/>
              <a:t>Step 4: Additional flow of fluid pushes the hyperosmotic fluid of descending limb into the ascending limb.</a:t>
            </a:r>
          </a:p>
          <a:p>
            <a:r>
              <a:rPr lang="en-US" dirty="0"/>
              <a:t>Step 5: When the hyperosmotic fluid reaches the ascending limb, additional ions are pumped again into the interstitium, until a 200 mOsm/L osmotic gradient is established.</a:t>
            </a:r>
          </a:p>
          <a:p>
            <a:r>
              <a:rPr lang="en-US" dirty="0"/>
              <a:t>Step 6: Then, once again, the fluid in the descending limb reaches equilibrium with the hyperosmotic medullary interstitial fluid, and this hyperosmotic fluid flows into the ascending limb.</a:t>
            </a:r>
          </a:p>
          <a:p>
            <a:r>
              <a:rPr lang="en-US" dirty="0"/>
              <a:t>These steps are repeated over and over and gradually traps solute in the medulla and multiplies the concentration gradient, eventually raising the interstitial fluid osmolarity to 1200 to 1400 mOsm/L. This repetitive reabsorption of NaCl by the thick ascending LoH and continued inflow of new NaCl from proximal tubule into the loop of Henle is called the </a:t>
            </a:r>
            <a:r>
              <a:rPr lang="en-US" dirty="0">
                <a:solidFill>
                  <a:schemeClr val="accent1"/>
                </a:solidFill>
              </a:rPr>
              <a:t>countercurrent multiplier</a:t>
            </a:r>
            <a:r>
              <a:rPr lang="en-US" dirty="0"/>
              <a:t>.</a:t>
            </a:r>
          </a:p>
          <a:p>
            <a:endParaRPr lang="en-IN" dirty="0"/>
          </a:p>
        </p:txBody>
      </p:sp>
    </p:spTree>
    <p:extLst>
      <p:ext uri="{BB962C8B-B14F-4D97-AF65-F5344CB8AC3E}">
        <p14:creationId xmlns:p14="http://schemas.microsoft.com/office/powerpoint/2010/main" val="2437676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C0E1-ADB0-83B8-9D76-61BDAAE04671}"/>
              </a:ext>
            </a:extLst>
          </p:cNvPr>
          <p:cNvSpPr>
            <a:spLocks noGrp="1"/>
          </p:cNvSpPr>
          <p:nvPr>
            <p:ph type="title"/>
          </p:nvPr>
        </p:nvSpPr>
        <p:spPr>
          <a:xfrm>
            <a:off x="838200" y="365126"/>
            <a:ext cx="10515600" cy="409316"/>
          </a:xfrm>
        </p:spPr>
        <p:txBody>
          <a:bodyPr>
            <a:normAutofit fontScale="90000"/>
          </a:bodyPr>
          <a:lstStyle/>
          <a:p>
            <a:pPr algn="ctr"/>
            <a:r>
              <a:rPr lang="en-US" sz="3600" dirty="0">
                <a:solidFill>
                  <a:srgbClr val="FF0000"/>
                </a:solidFill>
              </a:rPr>
              <a:t>Countercurrent Multiplier System in the Loop of Henle</a:t>
            </a:r>
            <a:endParaRPr lang="en-IN" sz="3600" dirty="0">
              <a:solidFill>
                <a:srgbClr val="FF0000"/>
              </a:solidFill>
            </a:endParaRPr>
          </a:p>
        </p:txBody>
      </p:sp>
      <p:pic>
        <p:nvPicPr>
          <p:cNvPr id="4" name="Content Placeholder 3">
            <a:extLst>
              <a:ext uri="{FF2B5EF4-FFF2-40B4-BE49-F238E27FC236}">
                <a16:creationId xmlns:a16="http://schemas.microsoft.com/office/drawing/2014/main" id="{EA92F7EC-C698-8369-305A-CB0184AB0E75}"/>
              </a:ext>
            </a:extLst>
          </p:cNvPr>
          <p:cNvPicPr>
            <a:picLocks noGrp="1" noChangeAspect="1"/>
          </p:cNvPicPr>
          <p:nvPr>
            <p:ph idx="1"/>
          </p:nvPr>
        </p:nvPicPr>
        <p:blipFill>
          <a:blip r:embed="rId2"/>
          <a:stretch>
            <a:fillRect/>
          </a:stretch>
        </p:blipFill>
        <p:spPr>
          <a:xfrm>
            <a:off x="1063690" y="1017588"/>
            <a:ext cx="9909110" cy="5747284"/>
          </a:xfrm>
          <a:prstGeom prst="rect">
            <a:avLst/>
          </a:prstGeom>
        </p:spPr>
      </p:pic>
    </p:spTree>
    <p:extLst>
      <p:ext uri="{BB962C8B-B14F-4D97-AF65-F5344CB8AC3E}">
        <p14:creationId xmlns:p14="http://schemas.microsoft.com/office/powerpoint/2010/main" val="1822930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AC7F0-1CC8-57A0-52DC-4AED450CD0D5}"/>
              </a:ext>
            </a:extLst>
          </p:cNvPr>
          <p:cNvSpPr>
            <a:spLocks noGrp="1"/>
          </p:cNvSpPr>
          <p:nvPr>
            <p:ph type="title"/>
          </p:nvPr>
        </p:nvSpPr>
        <p:spPr>
          <a:xfrm>
            <a:off x="838200" y="365125"/>
            <a:ext cx="10515600" cy="483961"/>
          </a:xfrm>
        </p:spPr>
        <p:txBody>
          <a:bodyPr>
            <a:normAutofit fontScale="90000"/>
          </a:bodyPr>
          <a:lstStyle/>
          <a:p>
            <a:pPr algn="ctr"/>
            <a:r>
              <a:rPr lang="en-US" sz="3600" dirty="0">
                <a:solidFill>
                  <a:srgbClr val="FF0000"/>
                </a:solidFill>
              </a:rPr>
              <a:t>Countercurrent Exchange in the Vasa Recta</a:t>
            </a:r>
            <a:endParaRPr lang="en-IN" sz="3600" dirty="0">
              <a:solidFill>
                <a:srgbClr val="FF0000"/>
              </a:solidFill>
            </a:endParaRPr>
          </a:p>
        </p:txBody>
      </p:sp>
      <p:sp>
        <p:nvSpPr>
          <p:cNvPr id="3" name="Content Placeholder 2">
            <a:extLst>
              <a:ext uri="{FF2B5EF4-FFF2-40B4-BE49-F238E27FC236}">
                <a16:creationId xmlns:a16="http://schemas.microsoft.com/office/drawing/2014/main" id="{4059DFF0-0E1E-A91B-8A3B-FA34D0A69C91}"/>
              </a:ext>
            </a:extLst>
          </p:cNvPr>
          <p:cNvSpPr>
            <a:spLocks noGrp="1"/>
          </p:cNvSpPr>
          <p:nvPr>
            <p:ph idx="1"/>
          </p:nvPr>
        </p:nvSpPr>
        <p:spPr>
          <a:xfrm>
            <a:off x="838200" y="849086"/>
            <a:ext cx="10515600" cy="5766317"/>
          </a:xfrm>
        </p:spPr>
        <p:txBody>
          <a:bodyPr>
            <a:normAutofit fontScale="92500" lnSpcReduction="10000"/>
          </a:bodyPr>
          <a:lstStyle/>
          <a:p>
            <a:r>
              <a:rPr lang="en-US" dirty="0"/>
              <a:t>Two special features of medullary blood flow preserve high solute concentrations in the medullary interstitium:</a:t>
            </a:r>
          </a:p>
          <a:p>
            <a:r>
              <a:rPr lang="en-US" dirty="0"/>
              <a:t>1. The medullary blood flow is low (less than 5% of total renal blood flow). This sluggish blood flow helps to minimize solute loss.</a:t>
            </a:r>
          </a:p>
          <a:p>
            <a:r>
              <a:rPr lang="en-US" dirty="0"/>
              <a:t>2. The vasa recta serve as a countercurrent exchangers, minimizing wash out of solutes from the medullary interstitium.</a:t>
            </a:r>
          </a:p>
          <a:p>
            <a:r>
              <a:rPr lang="en-US" dirty="0"/>
              <a:t>Blood enters and leaves the medulla by way of vasa recta. The vasa recta, like other capillaries, are highly permeable to solutes, except for the plasma proteins. As blood slowly descends into the medulla toward the papillae, it becomes progressively more concentrated. As blood ascends back toward the cortex, it becomes progressively less concentrated.</a:t>
            </a:r>
          </a:p>
          <a:p>
            <a:r>
              <a:rPr lang="en-US" dirty="0"/>
              <a:t>Thus, although there is a large amount of solute and fluid exchange across the vasa recta, there is little net dilution of the concentration of the interstitial fluid because of the U shape of the vasa recta, which act as a </a:t>
            </a:r>
            <a:r>
              <a:rPr lang="en-US" dirty="0">
                <a:solidFill>
                  <a:schemeClr val="accent1"/>
                </a:solidFill>
              </a:rPr>
              <a:t>countercurrent exchangers</a:t>
            </a:r>
            <a:r>
              <a:rPr lang="en-US" dirty="0"/>
              <a:t>.</a:t>
            </a:r>
          </a:p>
          <a:p>
            <a:endParaRPr lang="en-IN" dirty="0"/>
          </a:p>
        </p:txBody>
      </p:sp>
    </p:spTree>
    <p:extLst>
      <p:ext uri="{BB962C8B-B14F-4D97-AF65-F5344CB8AC3E}">
        <p14:creationId xmlns:p14="http://schemas.microsoft.com/office/powerpoint/2010/main" val="3678236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740E-C6B8-444D-85E5-993A9F002B92}"/>
              </a:ext>
            </a:extLst>
          </p:cNvPr>
          <p:cNvSpPr>
            <a:spLocks noGrp="1"/>
          </p:cNvSpPr>
          <p:nvPr>
            <p:ph type="title"/>
          </p:nvPr>
        </p:nvSpPr>
        <p:spPr>
          <a:xfrm>
            <a:off x="838200" y="365126"/>
            <a:ext cx="10515600" cy="437308"/>
          </a:xfrm>
        </p:spPr>
        <p:txBody>
          <a:bodyPr>
            <a:noAutofit/>
          </a:bodyPr>
          <a:lstStyle/>
          <a:p>
            <a:pPr algn="ctr"/>
            <a:r>
              <a:rPr lang="en-US" sz="3600" dirty="0">
                <a:solidFill>
                  <a:srgbClr val="FF0000"/>
                </a:solidFill>
              </a:rPr>
              <a:t>Countercurrent Exchange in the Vasa Recta</a:t>
            </a:r>
            <a:endParaRPr lang="en-IN" sz="3600" dirty="0">
              <a:solidFill>
                <a:srgbClr val="FF0000"/>
              </a:solidFill>
            </a:endParaRPr>
          </a:p>
        </p:txBody>
      </p:sp>
      <p:pic>
        <p:nvPicPr>
          <p:cNvPr id="6" name="Content Placeholder 5">
            <a:extLst>
              <a:ext uri="{FF2B5EF4-FFF2-40B4-BE49-F238E27FC236}">
                <a16:creationId xmlns:a16="http://schemas.microsoft.com/office/drawing/2014/main" id="{DBE65F9D-FE4C-66B9-450A-3CBD2163683F}"/>
              </a:ext>
            </a:extLst>
          </p:cNvPr>
          <p:cNvPicPr>
            <a:picLocks noGrp="1" noChangeAspect="1"/>
          </p:cNvPicPr>
          <p:nvPr>
            <p:ph idx="1"/>
          </p:nvPr>
        </p:nvPicPr>
        <p:blipFill>
          <a:blip r:embed="rId2"/>
          <a:stretch>
            <a:fillRect/>
          </a:stretch>
        </p:blipFill>
        <p:spPr>
          <a:xfrm>
            <a:off x="2631118" y="933450"/>
            <a:ext cx="6929764" cy="5821363"/>
          </a:xfrm>
          <a:prstGeom prst="rect">
            <a:avLst/>
          </a:prstGeom>
        </p:spPr>
      </p:pic>
    </p:spTree>
    <p:extLst>
      <p:ext uri="{BB962C8B-B14F-4D97-AF65-F5344CB8AC3E}">
        <p14:creationId xmlns:p14="http://schemas.microsoft.com/office/powerpoint/2010/main" val="854782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886D-AF5F-2AFD-3FF7-DC37469EB758}"/>
              </a:ext>
            </a:extLst>
          </p:cNvPr>
          <p:cNvSpPr>
            <a:spLocks noGrp="1"/>
          </p:cNvSpPr>
          <p:nvPr>
            <p:ph type="title"/>
          </p:nvPr>
        </p:nvSpPr>
        <p:spPr>
          <a:xfrm>
            <a:off x="838200" y="365125"/>
            <a:ext cx="10515600" cy="250695"/>
          </a:xfrm>
        </p:spPr>
        <p:txBody>
          <a:bodyPr>
            <a:normAutofit fontScale="90000"/>
          </a:bodyPr>
          <a:lstStyle/>
          <a:p>
            <a:pPr algn="ctr"/>
            <a:r>
              <a:rPr lang="en-US" dirty="0">
                <a:solidFill>
                  <a:schemeClr val="accent1"/>
                </a:solidFill>
              </a:rPr>
              <a:t>Nephron</a:t>
            </a:r>
            <a:endParaRPr lang="en-IN" dirty="0">
              <a:solidFill>
                <a:schemeClr val="accent1"/>
              </a:solidFill>
            </a:endParaRPr>
          </a:p>
        </p:txBody>
      </p:sp>
      <p:sp>
        <p:nvSpPr>
          <p:cNvPr id="3" name="Content Placeholder 2">
            <a:extLst>
              <a:ext uri="{FF2B5EF4-FFF2-40B4-BE49-F238E27FC236}">
                <a16:creationId xmlns:a16="http://schemas.microsoft.com/office/drawing/2014/main" id="{F61C29DA-1F55-C101-6584-52BA7EA9FD17}"/>
              </a:ext>
            </a:extLst>
          </p:cNvPr>
          <p:cNvSpPr>
            <a:spLocks noGrp="1"/>
          </p:cNvSpPr>
          <p:nvPr>
            <p:ph idx="1"/>
          </p:nvPr>
        </p:nvSpPr>
        <p:spPr>
          <a:xfrm>
            <a:off x="838200" y="886408"/>
            <a:ext cx="10515600" cy="5673011"/>
          </a:xfrm>
        </p:spPr>
        <p:txBody>
          <a:bodyPr>
            <a:normAutofit fontScale="92500" lnSpcReduction="10000"/>
          </a:bodyPr>
          <a:lstStyle/>
          <a:p>
            <a:r>
              <a:rPr lang="en-US" dirty="0"/>
              <a:t>Each kidney contains about 1 million nephrons. Can't regenerate.</a:t>
            </a:r>
          </a:p>
          <a:p>
            <a:r>
              <a:rPr lang="en-US" dirty="0"/>
              <a:t>Each nephron contains: (1) glomerulus, and (2) a long tubule.</a:t>
            </a:r>
          </a:p>
          <a:p>
            <a:r>
              <a:rPr lang="en-US" dirty="0"/>
              <a:t>The </a:t>
            </a:r>
            <a:r>
              <a:rPr lang="en-US" dirty="0">
                <a:solidFill>
                  <a:schemeClr val="accent1"/>
                </a:solidFill>
              </a:rPr>
              <a:t>glomerulus</a:t>
            </a:r>
            <a:r>
              <a:rPr lang="en-US" dirty="0"/>
              <a:t> contains a network of capillaries with high hydrostatic pressure (60 mm Hg). The glomerulus is encased in </a:t>
            </a:r>
            <a:r>
              <a:rPr lang="en-US" dirty="0">
                <a:solidFill>
                  <a:schemeClr val="accent1"/>
                </a:solidFill>
              </a:rPr>
              <a:t>Bowman’s capsule</a:t>
            </a:r>
            <a:r>
              <a:rPr lang="en-US" dirty="0"/>
              <a:t>. Fluid filtered from the glomerular capillaries flows into Bowman’s capsule and then into the </a:t>
            </a:r>
            <a:r>
              <a:rPr lang="en-US" dirty="0">
                <a:solidFill>
                  <a:schemeClr val="accent1"/>
                </a:solidFill>
              </a:rPr>
              <a:t>proximal tubule (PT)</a:t>
            </a:r>
            <a:r>
              <a:rPr lang="en-US" dirty="0"/>
              <a:t>, which lies in the cortex. </a:t>
            </a:r>
          </a:p>
          <a:p>
            <a:r>
              <a:rPr lang="en-IN" dirty="0"/>
              <a:t>Fluid from PT flows into the </a:t>
            </a:r>
            <a:r>
              <a:rPr lang="en-IN" dirty="0">
                <a:solidFill>
                  <a:schemeClr val="accent1"/>
                </a:solidFill>
              </a:rPr>
              <a:t>loop of Henle</a:t>
            </a:r>
            <a:r>
              <a:rPr lang="en-IN" dirty="0"/>
              <a:t>, which dips into the renal medulla. Most part of the </a:t>
            </a:r>
            <a:r>
              <a:rPr lang="en-IN" dirty="0">
                <a:solidFill>
                  <a:schemeClr val="accent1"/>
                </a:solidFill>
              </a:rPr>
              <a:t>descending limb </a:t>
            </a:r>
            <a:r>
              <a:rPr lang="en-IN" dirty="0"/>
              <a:t>and lower part of </a:t>
            </a:r>
            <a:r>
              <a:rPr lang="en-IN" dirty="0">
                <a:solidFill>
                  <a:schemeClr val="accent1"/>
                </a:solidFill>
              </a:rPr>
              <a:t>ascending limb </a:t>
            </a:r>
            <a:r>
              <a:rPr lang="en-IN" dirty="0"/>
              <a:t>are very thin (</a:t>
            </a:r>
            <a:r>
              <a:rPr lang="en-IN" dirty="0">
                <a:solidFill>
                  <a:schemeClr val="accent1"/>
                </a:solidFill>
              </a:rPr>
              <a:t>thin segment of LoH</a:t>
            </a:r>
            <a:r>
              <a:rPr lang="en-IN" dirty="0"/>
              <a:t>). Near the cortex, ascending limb becomes thicker (</a:t>
            </a:r>
            <a:r>
              <a:rPr lang="en-IN" dirty="0">
                <a:solidFill>
                  <a:schemeClr val="accent1"/>
                </a:solidFill>
              </a:rPr>
              <a:t>thick segment of the LoH</a:t>
            </a:r>
            <a:r>
              <a:rPr lang="en-IN" dirty="0"/>
              <a:t>).</a:t>
            </a:r>
          </a:p>
          <a:p>
            <a:r>
              <a:rPr lang="en-IN" dirty="0"/>
              <a:t>At the end of the thick ascending limb is a short segment, actually a plaque in its wall, known as the </a:t>
            </a:r>
            <a:r>
              <a:rPr lang="en-IN" i="1" dirty="0">
                <a:solidFill>
                  <a:schemeClr val="accent1"/>
                </a:solidFill>
              </a:rPr>
              <a:t>macula densa</a:t>
            </a:r>
            <a:r>
              <a:rPr lang="en-IN" dirty="0"/>
              <a:t>.</a:t>
            </a:r>
          </a:p>
          <a:p>
            <a:r>
              <a:rPr lang="en-IN" dirty="0"/>
              <a:t>Beyond macula densa is the </a:t>
            </a:r>
            <a:r>
              <a:rPr lang="en-IN" dirty="0">
                <a:solidFill>
                  <a:schemeClr val="accent1"/>
                </a:solidFill>
              </a:rPr>
              <a:t>distal tubule </a:t>
            </a:r>
            <a:r>
              <a:rPr lang="en-IN" dirty="0"/>
              <a:t>which lies in the renal cortex.</a:t>
            </a:r>
          </a:p>
          <a:p>
            <a:r>
              <a:rPr lang="en-IN" dirty="0"/>
              <a:t>In each kidney 250 large collecting ducts, each of which collects urine from about 4000 nephrons.</a:t>
            </a:r>
          </a:p>
        </p:txBody>
      </p:sp>
    </p:spTree>
    <p:extLst>
      <p:ext uri="{BB962C8B-B14F-4D97-AF65-F5344CB8AC3E}">
        <p14:creationId xmlns:p14="http://schemas.microsoft.com/office/powerpoint/2010/main" val="2868472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2FA7-45AA-4815-BCD3-B9A9C8F9B87E}"/>
              </a:ext>
            </a:extLst>
          </p:cNvPr>
          <p:cNvSpPr>
            <a:spLocks noGrp="1"/>
          </p:cNvSpPr>
          <p:nvPr>
            <p:ph type="title"/>
          </p:nvPr>
        </p:nvSpPr>
        <p:spPr>
          <a:xfrm>
            <a:off x="838200" y="365125"/>
            <a:ext cx="10515600" cy="399985"/>
          </a:xfrm>
        </p:spPr>
        <p:txBody>
          <a:bodyPr>
            <a:normAutofit fontScale="90000"/>
          </a:bodyPr>
          <a:lstStyle/>
          <a:p>
            <a:r>
              <a:rPr lang="en-US" sz="2800" dirty="0">
                <a:solidFill>
                  <a:srgbClr val="FF0000"/>
                </a:solidFill>
              </a:rPr>
              <a:t>Nephron</a:t>
            </a:r>
            <a:endParaRPr lang="en-IN" sz="2800" dirty="0">
              <a:solidFill>
                <a:srgbClr val="FF0000"/>
              </a:solidFill>
            </a:endParaRPr>
          </a:p>
        </p:txBody>
      </p:sp>
      <p:pic>
        <p:nvPicPr>
          <p:cNvPr id="5" name="Content Placeholder 4">
            <a:extLst>
              <a:ext uri="{FF2B5EF4-FFF2-40B4-BE49-F238E27FC236}">
                <a16:creationId xmlns:a16="http://schemas.microsoft.com/office/drawing/2014/main" id="{3C4A58AA-8309-451E-A97F-D270409FFA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1110" y="701692"/>
            <a:ext cx="5422763" cy="5876390"/>
          </a:xfrm>
        </p:spPr>
      </p:pic>
    </p:spTree>
    <p:extLst>
      <p:ext uri="{BB962C8B-B14F-4D97-AF65-F5344CB8AC3E}">
        <p14:creationId xmlns:p14="http://schemas.microsoft.com/office/powerpoint/2010/main" val="2402046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C2B9-F466-2E4A-AF4A-E68A156AF321}"/>
              </a:ext>
            </a:extLst>
          </p:cNvPr>
          <p:cNvSpPr>
            <a:spLocks noGrp="1"/>
          </p:cNvSpPr>
          <p:nvPr>
            <p:ph type="title"/>
          </p:nvPr>
        </p:nvSpPr>
        <p:spPr>
          <a:xfrm>
            <a:off x="838200" y="365126"/>
            <a:ext cx="10515600" cy="315912"/>
          </a:xfrm>
        </p:spPr>
        <p:txBody>
          <a:bodyPr>
            <a:normAutofit fontScale="90000"/>
          </a:bodyPr>
          <a:lstStyle/>
          <a:p>
            <a:pPr algn="ctr"/>
            <a:r>
              <a:rPr lang="en-US" sz="3600" dirty="0">
                <a:solidFill>
                  <a:srgbClr val="FF0000"/>
                </a:solidFill>
              </a:rPr>
              <a:t>Renal Blood Supply</a:t>
            </a:r>
            <a:endParaRPr lang="en-IN" sz="3600" dirty="0">
              <a:solidFill>
                <a:srgbClr val="FF0000"/>
              </a:solidFill>
            </a:endParaRPr>
          </a:p>
        </p:txBody>
      </p:sp>
      <p:pic>
        <p:nvPicPr>
          <p:cNvPr id="4" name="Content Placeholder 3">
            <a:extLst>
              <a:ext uri="{FF2B5EF4-FFF2-40B4-BE49-F238E27FC236}">
                <a16:creationId xmlns:a16="http://schemas.microsoft.com/office/drawing/2014/main" id="{C0209059-FA62-23D6-208F-8528E59717A5}"/>
              </a:ext>
            </a:extLst>
          </p:cNvPr>
          <p:cNvPicPr>
            <a:picLocks noGrp="1" noChangeAspect="1"/>
          </p:cNvPicPr>
          <p:nvPr>
            <p:ph idx="1"/>
          </p:nvPr>
        </p:nvPicPr>
        <p:blipFill>
          <a:blip r:embed="rId2"/>
          <a:stretch>
            <a:fillRect/>
          </a:stretch>
        </p:blipFill>
        <p:spPr>
          <a:xfrm>
            <a:off x="3417912" y="801688"/>
            <a:ext cx="5356175" cy="5794375"/>
          </a:xfrm>
          <a:prstGeom prst="rect">
            <a:avLst/>
          </a:prstGeom>
        </p:spPr>
      </p:pic>
    </p:spTree>
    <p:extLst>
      <p:ext uri="{BB962C8B-B14F-4D97-AF65-F5344CB8AC3E}">
        <p14:creationId xmlns:p14="http://schemas.microsoft.com/office/powerpoint/2010/main" val="2272045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8424A-76DE-3D68-61A5-50FA24E136F3}"/>
              </a:ext>
            </a:extLst>
          </p:cNvPr>
          <p:cNvSpPr>
            <a:spLocks noGrp="1"/>
          </p:cNvSpPr>
          <p:nvPr>
            <p:ph type="title"/>
          </p:nvPr>
        </p:nvSpPr>
        <p:spPr>
          <a:xfrm>
            <a:off x="838200" y="365125"/>
            <a:ext cx="10515600" cy="465299"/>
          </a:xfrm>
        </p:spPr>
        <p:txBody>
          <a:bodyPr>
            <a:normAutofit fontScale="90000"/>
          </a:bodyPr>
          <a:lstStyle/>
          <a:p>
            <a:pPr algn="ctr"/>
            <a:r>
              <a:rPr lang="en-US" sz="4000" dirty="0">
                <a:solidFill>
                  <a:srgbClr val="FF0000"/>
                </a:solidFill>
              </a:rPr>
              <a:t>Regional Differences in Nephron Structure</a:t>
            </a:r>
            <a:endParaRPr lang="en-IN" sz="4000" dirty="0">
              <a:solidFill>
                <a:srgbClr val="FF0000"/>
              </a:solidFill>
            </a:endParaRPr>
          </a:p>
        </p:txBody>
      </p:sp>
      <p:sp>
        <p:nvSpPr>
          <p:cNvPr id="3" name="Content Placeholder 2">
            <a:extLst>
              <a:ext uri="{FF2B5EF4-FFF2-40B4-BE49-F238E27FC236}">
                <a16:creationId xmlns:a16="http://schemas.microsoft.com/office/drawing/2014/main" id="{7116AA36-0575-0382-8187-71C9A3718A1C}"/>
              </a:ext>
            </a:extLst>
          </p:cNvPr>
          <p:cNvSpPr>
            <a:spLocks noGrp="1"/>
          </p:cNvSpPr>
          <p:nvPr>
            <p:ph idx="1"/>
          </p:nvPr>
        </p:nvSpPr>
        <p:spPr>
          <a:xfrm>
            <a:off x="838200" y="1063690"/>
            <a:ext cx="10515600" cy="5429185"/>
          </a:xfrm>
        </p:spPr>
        <p:txBody>
          <a:bodyPr/>
          <a:lstStyle/>
          <a:p>
            <a:pPr algn="just"/>
            <a:r>
              <a:rPr lang="en-US" dirty="0"/>
              <a:t>Cortical nephrons (glomeruli located in the outer cortex): Short loops of Henle that penetrate only a short distance into the medulla.</a:t>
            </a:r>
          </a:p>
          <a:p>
            <a:pPr algn="just"/>
            <a:r>
              <a:rPr lang="en-US" dirty="0"/>
              <a:t>Juxtamedullary nephrons (glomeruli lie deep in the renal cortex): Long loops of Henle that dip deeply into the medulla. 20-30%.</a:t>
            </a:r>
          </a:p>
          <a:p>
            <a:pPr algn="just"/>
            <a:r>
              <a:rPr lang="en-US" dirty="0"/>
              <a:t>For cortical nephrons, entire tubular system is surrounded by peritubular capillaries. For JMN, long efferent arterioles extend from the glomeruli down into the outer medulla and then divide into specialized peritubular capillaries called vasa recta, lying side by side with the LoH. Then the vasa recta return toward the cortex and empty into the cortical veins.</a:t>
            </a:r>
            <a:endParaRPr lang="en-IN" dirty="0"/>
          </a:p>
        </p:txBody>
      </p:sp>
    </p:spTree>
    <p:extLst>
      <p:ext uri="{BB962C8B-B14F-4D97-AF65-F5344CB8AC3E}">
        <p14:creationId xmlns:p14="http://schemas.microsoft.com/office/powerpoint/2010/main" val="971551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E976-D553-4743-B5CF-F5897BFBEB4B}"/>
              </a:ext>
            </a:extLst>
          </p:cNvPr>
          <p:cNvSpPr>
            <a:spLocks noGrp="1"/>
          </p:cNvSpPr>
          <p:nvPr>
            <p:ph type="title"/>
          </p:nvPr>
        </p:nvSpPr>
        <p:spPr>
          <a:xfrm>
            <a:off x="838200" y="365126"/>
            <a:ext cx="10515600" cy="315912"/>
          </a:xfrm>
        </p:spPr>
        <p:txBody>
          <a:bodyPr>
            <a:normAutofit fontScale="90000"/>
          </a:bodyPr>
          <a:lstStyle/>
          <a:p>
            <a:r>
              <a:rPr lang="en-US" sz="2800" dirty="0">
                <a:solidFill>
                  <a:srgbClr val="FF0000"/>
                </a:solidFill>
              </a:rPr>
              <a:t>Nephron types</a:t>
            </a:r>
            <a:endParaRPr lang="en-IN" sz="2800" dirty="0">
              <a:solidFill>
                <a:srgbClr val="FF0000"/>
              </a:solidFill>
            </a:endParaRPr>
          </a:p>
        </p:txBody>
      </p:sp>
      <p:pic>
        <p:nvPicPr>
          <p:cNvPr id="5" name="Content Placeholder 4">
            <a:extLst>
              <a:ext uri="{FF2B5EF4-FFF2-40B4-BE49-F238E27FC236}">
                <a16:creationId xmlns:a16="http://schemas.microsoft.com/office/drawing/2014/main" id="{F9B3496C-D8FB-4D0B-A934-0AAC792D24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0988" y="507199"/>
            <a:ext cx="4590661" cy="6110526"/>
          </a:xfrm>
        </p:spPr>
      </p:pic>
    </p:spTree>
    <p:extLst>
      <p:ext uri="{BB962C8B-B14F-4D97-AF65-F5344CB8AC3E}">
        <p14:creationId xmlns:p14="http://schemas.microsoft.com/office/powerpoint/2010/main" val="26517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FF1E-587E-0FB0-A819-72A180592126}"/>
              </a:ext>
            </a:extLst>
          </p:cNvPr>
          <p:cNvSpPr>
            <a:spLocks noGrp="1"/>
          </p:cNvSpPr>
          <p:nvPr>
            <p:ph type="title"/>
          </p:nvPr>
        </p:nvSpPr>
        <p:spPr>
          <a:xfrm>
            <a:off x="838200" y="365126"/>
            <a:ext cx="10515600" cy="474630"/>
          </a:xfrm>
        </p:spPr>
        <p:txBody>
          <a:bodyPr>
            <a:normAutofit fontScale="90000"/>
          </a:bodyPr>
          <a:lstStyle/>
          <a:p>
            <a:pPr algn="ctr"/>
            <a:r>
              <a:rPr lang="en-US" sz="3600" dirty="0">
                <a:solidFill>
                  <a:srgbClr val="FF0000"/>
                </a:solidFill>
              </a:rPr>
              <a:t>Glomerular Filtration </a:t>
            </a:r>
            <a:endParaRPr lang="en-IN" sz="3600" dirty="0">
              <a:solidFill>
                <a:srgbClr val="FF0000"/>
              </a:solidFill>
            </a:endParaRPr>
          </a:p>
        </p:txBody>
      </p:sp>
      <p:sp>
        <p:nvSpPr>
          <p:cNvPr id="3" name="Content Placeholder 2">
            <a:extLst>
              <a:ext uri="{FF2B5EF4-FFF2-40B4-BE49-F238E27FC236}">
                <a16:creationId xmlns:a16="http://schemas.microsoft.com/office/drawing/2014/main" id="{C0C4C75A-569B-E719-D4CD-6D84AFA06D04}"/>
              </a:ext>
            </a:extLst>
          </p:cNvPr>
          <p:cNvSpPr>
            <a:spLocks noGrp="1"/>
          </p:cNvSpPr>
          <p:nvPr>
            <p:ph idx="1"/>
          </p:nvPr>
        </p:nvSpPr>
        <p:spPr>
          <a:xfrm>
            <a:off x="838200" y="1156996"/>
            <a:ext cx="10515600" cy="5019967"/>
          </a:xfrm>
        </p:spPr>
        <p:txBody>
          <a:bodyPr/>
          <a:lstStyle/>
          <a:p>
            <a:pPr algn="just"/>
            <a:r>
              <a:rPr lang="en-US" dirty="0"/>
              <a:t>Glomerular filtration rate (GFR) is determined by (1) the balance of hydrostatic and colloid osmotic forces acting across the capillary membrane and (2) the capillary filtration coefficient,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K</a:t>
            </a:r>
            <a:r>
              <a:rPr lang="en-US" sz="1800" kern="100" baseline="-25000" dirty="0" err="1">
                <a:effectLst/>
                <a:latin typeface="Times New Roman" panose="02020603050405020304" pitchFamily="18" charset="0"/>
                <a:ea typeface="Calibri" panose="020F0502020204030204" pitchFamily="34" charset="0"/>
                <a:cs typeface="Times New Roman" panose="02020603050405020304" pitchFamily="18" charset="0"/>
              </a:rPr>
              <a:t>f</a:t>
            </a:r>
            <a:r>
              <a:rPr lang="en-US" sz="1800" kern="100" baseline="-250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en-IN" kern="100" dirty="0">
                <a:effectLst/>
                <a:latin typeface="Calibri" panose="020F0502020204030204" pitchFamily="34" charset="0"/>
                <a:ea typeface="Calibri" panose="020F0502020204030204" pitchFamily="34" charset="0"/>
                <a:cs typeface="Times New Roman" panose="02020603050405020304" pitchFamily="18" charset="0"/>
              </a:rPr>
              <a:t>Like most capillaries, glomerular capillaries are relatively impermeable to proteins, so that the filtered fluid (called the glomerular filtrate) is essentially protein-free.</a:t>
            </a:r>
          </a:p>
          <a:p>
            <a:pPr algn="just"/>
            <a:r>
              <a:rPr lang="en-IN" kern="100" dirty="0">
                <a:latin typeface="Calibri" panose="020F0502020204030204" pitchFamily="34" charset="0"/>
                <a:ea typeface="Calibri" panose="020F0502020204030204" pitchFamily="34" charset="0"/>
                <a:cs typeface="Times New Roman" panose="02020603050405020304" pitchFamily="18" charset="0"/>
              </a:rPr>
              <a:t>The concentration of other constituents of the glomerular filtrate, including most salts and organic molecules, are similar to the concentrations in the plasma.</a:t>
            </a:r>
          </a:p>
          <a:p>
            <a:pPr algn="just"/>
            <a:r>
              <a:rPr lang="en-IN" kern="100" dirty="0">
                <a:effectLst/>
                <a:latin typeface="Calibri" panose="020F0502020204030204" pitchFamily="34" charset="0"/>
                <a:ea typeface="Calibri" panose="020F0502020204030204" pitchFamily="34" charset="0"/>
                <a:cs typeface="Times New Roman" panose="02020603050405020304" pitchFamily="18" charset="0"/>
              </a:rPr>
              <a:t>In the average adult human, the GFR is about 125 ml/min, or 180 L/day.</a:t>
            </a:r>
          </a:p>
          <a:p>
            <a:pPr marL="0" indent="0">
              <a:buNone/>
            </a:pPr>
            <a:endParaRPr lang="en-IN" dirty="0"/>
          </a:p>
        </p:txBody>
      </p:sp>
    </p:spTree>
    <p:extLst>
      <p:ext uri="{BB962C8B-B14F-4D97-AF65-F5344CB8AC3E}">
        <p14:creationId xmlns:p14="http://schemas.microsoft.com/office/powerpoint/2010/main" val="199852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2793</Words>
  <Application>Microsoft Office PowerPoint</Application>
  <PresentationFormat>Widescreen</PresentationFormat>
  <Paragraphs>135</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 Narrow</vt:lpstr>
      <vt:lpstr>Arial</vt:lpstr>
      <vt:lpstr>Arial</vt:lpstr>
      <vt:lpstr>Bahnschrift Condensed</vt:lpstr>
      <vt:lpstr>Calibri</vt:lpstr>
      <vt:lpstr>Calibri Light</vt:lpstr>
      <vt:lpstr>Times New Roman</vt:lpstr>
      <vt:lpstr>Office Theme</vt:lpstr>
      <vt:lpstr>Structure of Kidney</vt:lpstr>
      <vt:lpstr>Major Functions of Kidney</vt:lpstr>
      <vt:lpstr>General Organization of Kidney</vt:lpstr>
      <vt:lpstr>Nephron</vt:lpstr>
      <vt:lpstr>Nephron</vt:lpstr>
      <vt:lpstr>Renal Blood Supply</vt:lpstr>
      <vt:lpstr>Regional Differences in Nephron Structure</vt:lpstr>
      <vt:lpstr>Nephron types</vt:lpstr>
      <vt:lpstr>Glomerular Filtration </vt:lpstr>
      <vt:lpstr>Glomerular Capillary Membrane</vt:lpstr>
      <vt:lpstr>Glomerulus</vt:lpstr>
      <vt:lpstr>Determination of the GFR</vt:lpstr>
      <vt:lpstr>Physiologic Control of Glomerular Filtration</vt:lpstr>
      <vt:lpstr>Hormonal and Autacoid Control of Renal Circulation</vt:lpstr>
      <vt:lpstr>Macula Densa</vt:lpstr>
      <vt:lpstr>Autoregulation of GFR</vt:lpstr>
      <vt:lpstr>Juxta-glomerular apparatus</vt:lpstr>
      <vt:lpstr>Tubular Reabsorption</vt:lpstr>
      <vt:lpstr>Reabsorption and Secretion along Proximal Tubule</vt:lpstr>
      <vt:lpstr>Absorption of urea</vt:lpstr>
      <vt:lpstr>Transport Characteristic of Proximal Tubule</vt:lpstr>
      <vt:lpstr>Solute and Water Transport in the Loop of Henle</vt:lpstr>
      <vt:lpstr>Transport Characteristics of Loop of Henle</vt:lpstr>
      <vt:lpstr>Solute and Water Transport in the Distal Tubule</vt:lpstr>
      <vt:lpstr>Early distal tubule</vt:lpstr>
      <vt:lpstr>Functions of Late Distal Tubule and Cortical Collecting Tubule</vt:lpstr>
      <vt:lpstr>Medullary Collecting duct</vt:lpstr>
      <vt:lpstr>Role of Medullary Collecting Duct</vt:lpstr>
      <vt:lpstr>How Do ADH Increases Water Reabsorption</vt:lpstr>
      <vt:lpstr>Regulation of Fluid Osmolarity</vt:lpstr>
      <vt:lpstr>Requirements for Excreting Concentrated Urine</vt:lpstr>
      <vt:lpstr>Steps Involved in Causing Hyperosmotic Renal Medullary Interstitium</vt:lpstr>
      <vt:lpstr>Countercurrent Multiplier System in the Loop of Henle</vt:lpstr>
      <vt:lpstr>Countercurrent Exchange in the Vasa Recta</vt:lpstr>
      <vt:lpstr>Countercurrent Exchange in the Vasa Recta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Diagrams</dc:title>
  <dc:creator>TANMAY DATTA</dc:creator>
  <cp:lastModifiedBy>TANMAY DATTA</cp:lastModifiedBy>
  <cp:revision>12</cp:revision>
  <dcterms:created xsi:type="dcterms:W3CDTF">2021-06-16T06:13:51Z</dcterms:created>
  <dcterms:modified xsi:type="dcterms:W3CDTF">2024-05-02T04:43:42Z</dcterms:modified>
</cp:coreProperties>
</file>