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7" r:id="rId4"/>
    <p:sldId id="268" r:id="rId5"/>
    <p:sldId id="259" r:id="rId6"/>
    <p:sldId id="260" r:id="rId7"/>
    <p:sldId id="261" r:id="rId8"/>
    <p:sldId id="269" r:id="rId9"/>
    <p:sldId id="262" r:id="rId10"/>
    <p:sldId id="270" r:id="rId11"/>
    <p:sldId id="263" r:id="rId12"/>
    <p:sldId id="271" r:id="rId13"/>
    <p:sldId id="264" r:id="rId14"/>
    <p:sldId id="272" r:id="rId15"/>
    <p:sldId id="273" r:id="rId16"/>
    <p:sldId id="265" r:id="rId17"/>
    <p:sldId id="274" r:id="rId18"/>
    <p:sldId id="275" r:id="rId19"/>
    <p:sldId id="266" r:id="rId20"/>
    <p:sldId id="276" r:id="rId21"/>
    <p:sldId id="277" r:id="rId22"/>
    <p:sldId id="278" r:id="rId23"/>
    <p:sldId id="279" r:id="rId24"/>
    <p:sldId id="280" r:id="rId25"/>
    <p:sldId id="281" r:id="rId26"/>
    <p:sldId id="282" r:id="rId27"/>
    <p:sldId id="283" r:id="rId28"/>
    <p:sldId id="284"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C9649-CB3C-D7C5-903C-44B989A43D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E7407470-519A-6B8B-248B-FD77876399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A8191D4-3765-3888-869E-7A32943FC8EA}"/>
              </a:ext>
            </a:extLst>
          </p:cNvPr>
          <p:cNvSpPr>
            <a:spLocks noGrp="1"/>
          </p:cNvSpPr>
          <p:nvPr>
            <p:ph type="dt" sz="half" idx="10"/>
          </p:nvPr>
        </p:nvSpPr>
        <p:spPr/>
        <p:txBody>
          <a:bodyPr/>
          <a:lstStyle/>
          <a:p>
            <a:fld id="{60DF9A2E-9B71-4044-9927-D19E215F8951}" type="datetimeFigureOut">
              <a:rPr lang="en-IN" smtClean="0"/>
              <a:t>30-11-2024</a:t>
            </a:fld>
            <a:endParaRPr lang="en-IN"/>
          </a:p>
        </p:txBody>
      </p:sp>
      <p:sp>
        <p:nvSpPr>
          <p:cNvPr id="5" name="Footer Placeholder 4">
            <a:extLst>
              <a:ext uri="{FF2B5EF4-FFF2-40B4-BE49-F238E27FC236}">
                <a16:creationId xmlns:a16="http://schemas.microsoft.com/office/drawing/2014/main" id="{F6CA7D84-E50B-4884-8175-AEC0E94DC06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D9AF39C-DBFA-EF6B-5388-612C9D93EE4A}"/>
              </a:ext>
            </a:extLst>
          </p:cNvPr>
          <p:cNvSpPr>
            <a:spLocks noGrp="1"/>
          </p:cNvSpPr>
          <p:nvPr>
            <p:ph type="sldNum" sz="quarter" idx="12"/>
          </p:nvPr>
        </p:nvSpPr>
        <p:spPr/>
        <p:txBody>
          <a:bodyPr/>
          <a:lstStyle/>
          <a:p>
            <a:fld id="{D9C330CA-7DEE-4DE4-85A8-AB8962C7C1B0}" type="slidenum">
              <a:rPr lang="en-IN" smtClean="0"/>
              <a:t>‹#›</a:t>
            </a:fld>
            <a:endParaRPr lang="en-IN"/>
          </a:p>
        </p:txBody>
      </p:sp>
    </p:spTree>
    <p:extLst>
      <p:ext uri="{BB962C8B-B14F-4D97-AF65-F5344CB8AC3E}">
        <p14:creationId xmlns:p14="http://schemas.microsoft.com/office/powerpoint/2010/main" val="1225469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540A0-D28B-5316-6FB7-D745EF240C9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86329BE-9222-07EC-9464-87A7E31322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797D8BB-3B49-BF23-D45A-B8BCBD31FC11}"/>
              </a:ext>
            </a:extLst>
          </p:cNvPr>
          <p:cNvSpPr>
            <a:spLocks noGrp="1"/>
          </p:cNvSpPr>
          <p:nvPr>
            <p:ph type="dt" sz="half" idx="10"/>
          </p:nvPr>
        </p:nvSpPr>
        <p:spPr/>
        <p:txBody>
          <a:bodyPr/>
          <a:lstStyle/>
          <a:p>
            <a:fld id="{60DF9A2E-9B71-4044-9927-D19E215F8951}" type="datetimeFigureOut">
              <a:rPr lang="en-IN" smtClean="0"/>
              <a:t>30-11-2024</a:t>
            </a:fld>
            <a:endParaRPr lang="en-IN"/>
          </a:p>
        </p:txBody>
      </p:sp>
      <p:sp>
        <p:nvSpPr>
          <p:cNvPr id="5" name="Footer Placeholder 4">
            <a:extLst>
              <a:ext uri="{FF2B5EF4-FFF2-40B4-BE49-F238E27FC236}">
                <a16:creationId xmlns:a16="http://schemas.microsoft.com/office/drawing/2014/main" id="{36BFC6F0-3764-F33D-FA99-A01B80B5B81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EAC2F92-AEA4-A917-972C-190550273FE3}"/>
              </a:ext>
            </a:extLst>
          </p:cNvPr>
          <p:cNvSpPr>
            <a:spLocks noGrp="1"/>
          </p:cNvSpPr>
          <p:nvPr>
            <p:ph type="sldNum" sz="quarter" idx="12"/>
          </p:nvPr>
        </p:nvSpPr>
        <p:spPr/>
        <p:txBody>
          <a:bodyPr/>
          <a:lstStyle/>
          <a:p>
            <a:fld id="{D9C330CA-7DEE-4DE4-85A8-AB8962C7C1B0}" type="slidenum">
              <a:rPr lang="en-IN" smtClean="0"/>
              <a:t>‹#›</a:t>
            </a:fld>
            <a:endParaRPr lang="en-IN"/>
          </a:p>
        </p:txBody>
      </p:sp>
    </p:spTree>
    <p:extLst>
      <p:ext uri="{BB962C8B-B14F-4D97-AF65-F5344CB8AC3E}">
        <p14:creationId xmlns:p14="http://schemas.microsoft.com/office/powerpoint/2010/main" val="2942776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1B90A4-A06D-F04D-A0DD-CE3DDB37A6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8FE228B-D580-CB2B-9AC8-7878777E06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8C030DC-066C-133E-5573-A9120FCC8AC3}"/>
              </a:ext>
            </a:extLst>
          </p:cNvPr>
          <p:cNvSpPr>
            <a:spLocks noGrp="1"/>
          </p:cNvSpPr>
          <p:nvPr>
            <p:ph type="dt" sz="half" idx="10"/>
          </p:nvPr>
        </p:nvSpPr>
        <p:spPr/>
        <p:txBody>
          <a:bodyPr/>
          <a:lstStyle/>
          <a:p>
            <a:fld id="{60DF9A2E-9B71-4044-9927-D19E215F8951}" type="datetimeFigureOut">
              <a:rPr lang="en-IN" smtClean="0"/>
              <a:t>30-11-2024</a:t>
            </a:fld>
            <a:endParaRPr lang="en-IN"/>
          </a:p>
        </p:txBody>
      </p:sp>
      <p:sp>
        <p:nvSpPr>
          <p:cNvPr id="5" name="Footer Placeholder 4">
            <a:extLst>
              <a:ext uri="{FF2B5EF4-FFF2-40B4-BE49-F238E27FC236}">
                <a16:creationId xmlns:a16="http://schemas.microsoft.com/office/drawing/2014/main" id="{C81DDB3E-3824-E879-99DE-30B8F556556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DA65ED0-C90F-2FB3-F859-669532C3A78B}"/>
              </a:ext>
            </a:extLst>
          </p:cNvPr>
          <p:cNvSpPr>
            <a:spLocks noGrp="1"/>
          </p:cNvSpPr>
          <p:nvPr>
            <p:ph type="sldNum" sz="quarter" idx="12"/>
          </p:nvPr>
        </p:nvSpPr>
        <p:spPr/>
        <p:txBody>
          <a:bodyPr/>
          <a:lstStyle/>
          <a:p>
            <a:fld id="{D9C330CA-7DEE-4DE4-85A8-AB8962C7C1B0}" type="slidenum">
              <a:rPr lang="en-IN" smtClean="0"/>
              <a:t>‹#›</a:t>
            </a:fld>
            <a:endParaRPr lang="en-IN"/>
          </a:p>
        </p:txBody>
      </p:sp>
    </p:spTree>
    <p:extLst>
      <p:ext uri="{BB962C8B-B14F-4D97-AF65-F5344CB8AC3E}">
        <p14:creationId xmlns:p14="http://schemas.microsoft.com/office/powerpoint/2010/main" val="2562385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D1EE-1564-2AFA-F726-873E04E9983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234B8FD-E711-687C-517B-549EF7FB20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9C4506-F8C4-4384-3D25-4CB2430111A5}"/>
              </a:ext>
            </a:extLst>
          </p:cNvPr>
          <p:cNvSpPr>
            <a:spLocks noGrp="1"/>
          </p:cNvSpPr>
          <p:nvPr>
            <p:ph type="dt" sz="half" idx="10"/>
          </p:nvPr>
        </p:nvSpPr>
        <p:spPr/>
        <p:txBody>
          <a:bodyPr/>
          <a:lstStyle/>
          <a:p>
            <a:fld id="{60DF9A2E-9B71-4044-9927-D19E215F8951}" type="datetimeFigureOut">
              <a:rPr lang="en-IN" smtClean="0"/>
              <a:t>30-11-2024</a:t>
            </a:fld>
            <a:endParaRPr lang="en-IN"/>
          </a:p>
        </p:txBody>
      </p:sp>
      <p:sp>
        <p:nvSpPr>
          <p:cNvPr id="5" name="Footer Placeholder 4">
            <a:extLst>
              <a:ext uri="{FF2B5EF4-FFF2-40B4-BE49-F238E27FC236}">
                <a16:creationId xmlns:a16="http://schemas.microsoft.com/office/drawing/2014/main" id="{F2F4083B-137D-5181-FDEA-363991F8A6A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BAD95C6-03BD-76C9-A482-F905739DA613}"/>
              </a:ext>
            </a:extLst>
          </p:cNvPr>
          <p:cNvSpPr>
            <a:spLocks noGrp="1"/>
          </p:cNvSpPr>
          <p:nvPr>
            <p:ph type="sldNum" sz="quarter" idx="12"/>
          </p:nvPr>
        </p:nvSpPr>
        <p:spPr/>
        <p:txBody>
          <a:bodyPr/>
          <a:lstStyle/>
          <a:p>
            <a:fld id="{D9C330CA-7DEE-4DE4-85A8-AB8962C7C1B0}" type="slidenum">
              <a:rPr lang="en-IN" smtClean="0"/>
              <a:t>‹#›</a:t>
            </a:fld>
            <a:endParaRPr lang="en-IN"/>
          </a:p>
        </p:txBody>
      </p:sp>
    </p:spTree>
    <p:extLst>
      <p:ext uri="{BB962C8B-B14F-4D97-AF65-F5344CB8AC3E}">
        <p14:creationId xmlns:p14="http://schemas.microsoft.com/office/powerpoint/2010/main" val="670514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81FF0-4EB9-7006-C553-4BB3DC6391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6AA5A5B-24DD-0DE4-449D-2981360C4A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970071-B8C2-EB2D-C209-BA894105D351}"/>
              </a:ext>
            </a:extLst>
          </p:cNvPr>
          <p:cNvSpPr>
            <a:spLocks noGrp="1"/>
          </p:cNvSpPr>
          <p:nvPr>
            <p:ph type="dt" sz="half" idx="10"/>
          </p:nvPr>
        </p:nvSpPr>
        <p:spPr/>
        <p:txBody>
          <a:bodyPr/>
          <a:lstStyle/>
          <a:p>
            <a:fld id="{60DF9A2E-9B71-4044-9927-D19E215F8951}" type="datetimeFigureOut">
              <a:rPr lang="en-IN" smtClean="0"/>
              <a:t>30-11-2024</a:t>
            </a:fld>
            <a:endParaRPr lang="en-IN"/>
          </a:p>
        </p:txBody>
      </p:sp>
      <p:sp>
        <p:nvSpPr>
          <p:cNvPr id="5" name="Footer Placeholder 4">
            <a:extLst>
              <a:ext uri="{FF2B5EF4-FFF2-40B4-BE49-F238E27FC236}">
                <a16:creationId xmlns:a16="http://schemas.microsoft.com/office/drawing/2014/main" id="{33D7C9C8-C3EA-DADD-5597-362FEC14149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394C5C7-C04A-E589-ED7D-6FF045262BC8}"/>
              </a:ext>
            </a:extLst>
          </p:cNvPr>
          <p:cNvSpPr>
            <a:spLocks noGrp="1"/>
          </p:cNvSpPr>
          <p:nvPr>
            <p:ph type="sldNum" sz="quarter" idx="12"/>
          </p:nvPr>
        </p:nvSpPr>
        <p:spPr/>
        <p:txBody>
          <a:bodyPr/>
          <a:lstStyle/>
          <a:p>
            <a:fld id="{D9C330CA-7DEE-4DE4-85A8-AB8962C7C1B0}" type="slidenum">
              <a:rPr lang="en-IN" smtClean="0"/>
              <a:t>‹#›</a:t>
            </a:fld>
            <a:endParaRPr lang="en-IN"/>
          </a:p>
        </p:txBody>
      </p:sp>
    </p:spTree>
    <p:extLst>
      <p:ext uri="{BB962C8B-B14F-4D97-AF65-F5344CB8AC3E}">
        <p14:creationId xmlns:p14="http://schemas.microsoft.com/office/powerpoint/2010/main" val="490624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BF889-D5DA-E95C-F81A-6A5EDCC8529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E2CFA8A-C230-2C72-D80A-1D411FD411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84BC40C-04ED-CDC1-0C93-EE9E708874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4AB63EE-2DCA-74BD-F9A1-98F398377512}"/>
              </a:ext>
            </a:extLst>
          </p:cNvPr>
          <p:cNvSpPr>
            <a:spLocks noGrp="1"/>
          </p:cNvSpPr>
          <p:nvPr>
            <p:ph type="dt" sz="half" idx="10"/>
          </p:nvPr>
        </p:nvSpPr>
        <p:spPr/>
        <p:txBody>
          <a:bodyPr/>
          <a:lstStyle/>
          <a:p>
            <a:fld id="{60DF9A2E-9B71-4044-9927-D19E215F8951}" type="datetimeFigureOut">
              <a:rPr lang="en-IN" smtClean="0"/>
              <a:t>30-11-2024</a:t>
            </a:fld>
            <a:endParaRPr lang="en-IN"/>
          </a:p>
        </p:txBody>
      </p:sp>
      <p:sp>
        <p:nvSpPr>
          <p:cNvPr id="6" name="Footer Placeholder 5">
            <a:extLst>
              <a:ext uri="{FF2B5EF4-FFF2-40B4-BE49-F238E27FC236}">
                <a16:creationId xmlns:a16="http://schemas.microsoft.com/office/drawing/2014/main" id="{78CF0621-1778-CB76-1EB7-C4ACC7CFA06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18C75A9-DA51-5053-8B0A-F6CB01CF4EB2}"/>
              </a:ext>
            </a:extLst>
          </p:cNvPr>
          <p:cNvSpPr>
            <a:spLocks noGrp="1"/>
          </p:cNvSpPr>
          <p:nvPr>
            <p:ph type="sldNum" sz="quarter" idx="12"/>
          </p:nvPr>
        </p:nvSpPr>
        <p:spPr/>
        <p:txBody>
          <a:bodyPr/>
          <a:lstStyle/>
          <a:p>
            <a:fld id="{D9C330CA-7DEE-4DE4-85A8-AB8962C7C1B0}" type="slidenum">
              <a:rPr lang="en-IN" smtClean="0"/>
              <a:t>‹#›</a:t>
            </a:fld>
            <a:endParaRPr lang="en-IN"/>
          </a:p>
        </p:txBody>
      </p:sp>
    </p:spTree>
    <p:extLst>
      <p:ext uri="{BB962C8B-B14F-4D97-AF65-F5344CB8AC3E}">
        <p14:creationId xmlns:p14="http://schemas.microsoft.com/office/powerpoint/2010/main" val="2698992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3446C-C969-91F5-9271-3D7D867E041D}"/>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0EE1B97-3DE4-B283-5CEB-4D0B0F2AEA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EAB229-D1F0-84CD-7142-FC1128C504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09DCFA8-3DB7-D231-478C-82DDD02494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65704B-C5E4-B58D-1E77-4546F1F30F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388DC2E-B8AA-0FAD-3DD3-422E035D02D1}"/>
              </a:ext>
            </a:extLst>
          </p:cNvPr>
          <p:cNvSpPr>
            <a:spLocks noGrp="1"/>
          </p:cNvSpPr>
          <p:nvPr>
            <p:ph type="dt" sz="half" idx="10"/>
          </p:nvPr>
        </p:nvSpPr>
        <p:spPr/>
        <p:txBody>
          <a:bodyPr/>
          <a:lstStyle/>
          <a:p>
            <a:fld id="{60DF9A2E-9B71-4044-9927-D19E215F8951}" type="datetimeFigureOut">
              <a:rPr lang="en-IN" smtClean="0"/>
              <a:t>30-11-2024</a:t>
            </a:fld>
            <a:endParaRPr lang="en-IN"/>
          </a:p>
        </p:txBody>
      </p:sp>
      <p:sp>
        <p:nvSpPr>
          <p:cNvPr id="8" name="Footer Placeholder 7">
            <a:extLst>
              <a:ext uri="{FF2B5EF4-FFF2-40B4-BE49-F238E27FC236}">
                <a16:creationId xmlns:a16="http://schemas.microsoft.com/office/drawing/2014/main" id="{1BE4E392-040D-215F-ADA1-C9C32CFE310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40E816AF-585F-2995-D3D4-09F875338A77}"/>
              </a:ext>
            </a:extLst>
          </p:cNvPr>
          <p:cNvSpPr>
            <a:spLocks noGrp="1"/>
          </p:cNvSpPr>
          <p:nvPr>
            <p:ph type="sldNum" sz="quarter" idx="12"/>
          </p:nvPr>
        </p:nvSpPr>
        <p:spPr/>
        <p:txBody>
          <a:bodyPr/>
          <a:lstStyle/>
          <a:p>
            <a:fld id="{D9C330CA-7DEE-4DE4-85A8-AB8962C7C1B0}" type="slidenum">
              <a:rPr lang="en-IN" smtClean="0"/>
              <a:t>‹#›</a:t>
            </a:fld>
            <a:endParaRPr lang="en-IN"/>
          </a:p>
        </p:txBody>
      </p:sp>
    </p:spTree>
    <p:extLst>
      <p:ext uri="{BB962C8B-B14F-4D97-AF65-F5344CB8AC3E}">
        <p14:creationId xmlns:p14="http://schemas.microsoft.com/office/powerpoint/2010/main" val="1195128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2750-7762-A5C6-D7E8-9E8E76B7734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277DAB46-6349-9906-25E6-9AFCFC1CC39C}"/>
              </a:ext>
            </a:extLst>
          </p:cNvPr>
          <p:cNvSpPr>
            <a:spLocks noGrp="1"/>
          </p:cNvSpPr>
          <p:nvPr>
            <p:ph type="dt" sz="half" idx="10"/>
          </p:nvPr>
        </p:nvSpPr>
        <p:spPr/>
        <p:txBody>
          <a:bodyPr/>
          <a:lstStyle/>
          <a:p>
            <a:fld id="{60DF9A2E-9B71-4044-9927-D19E215F8951}" type="datetimeFigureOut">
              <a:rPr lang="en-IN" smtClean="0"/>
              <a:t>30-11-2024</a:t>
            </a:fld>
            <a:endParaRPr lang="en-IN"/>
          </a:p>
        </p:txBody>
      </p:sp>
      <p:sp>
        <p:nvSpPr>
          <p:cNvPr id="4" name="Footer Placeholder 3">
            <a:extLst>
              <a:ext uri="{FF2B5EF4-FFF2-40B4-BE49-F238E27FC236}">
                <a16:creationId xmlns:a16="http://schemas.microsoft.com/office/drawing/2014/main" id="{FAB327FD-755C-3DFD-DA39-83E8ABC7E505}"/>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7A227DB1-DE43-94B2-4FB4-CA5FF328DA1D}"/>
              </a:ext>
            </a:extLst>
          </p:cNvPr>
          <p:cNvSpPr>
            <a:spLocks noGrp="1"/>
          </p:cNvSpPr>
          <p:nvPr>
            <p:ph type="sldNum" sz="quarter" idx="12"/>
          </p:nvPr>
        </p:nvSpPr>
        <p:spPr/>
        <p:txBody>
          <a:bodyPr/>
          <a:lstStyle/>
          <a:p>
            <a:fld id="{D9C330CA-7DEE-4DE4-85A8-AB8962C7C1B0}" type="slidenum">
              <a:rPr lang="en-IN" smtClean="0"/>
              <a:t>‹#›</a:t>
            </a:fld>
            <a:endParaRPr lang="en-IN"/>
          </a:p>
        </p:txBody>
      </p:sp>
    </p:spTree>
    <p:extLst>
      <p:ext uri="{BB962C8B-B14F-4D97-AF65-F5344CB8AC3E}">
        <p14:creationId xmlns:p14="http://schemas.microsoft.com/office/powerpoint/2010/main" val="1354125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FBD5CE-530D-CC7F-8552-02383D72E740}"/>
              </a:ext>
            </a:extLst>
          </p:cNvPr>
          <p:cNvSpPr>
            <a:spLocks noGrp="1"/>
          </p:cNvSpPr>
          <p:nvPr>
            <p:ph type="dt" sz="half" idx="10"/>
          </p:nvPr>
        </p:nvSpPr>
        <p:spPr/>
        <p:txBody>
          <a:bodyPr/>
          <a:lstStyle/>
          <a:p>
            <a:fld id="{60DF9A2E-9B71-4044-9927-D19E215F8951}" type="datetimeFigureOut">
              <a:rPr lang="en-IN" smtClean="0"/>
              <a:t>30-11-2024</a:t>
            </a:fld>
            <a:endParaRPr lang="en-IN"/>
          </a:p>
        </p:txBody>
      </p:sp>
      <p:sp>
        <p:nvSpPr>
          <p:cNvPr id="3" name="Footer Placeholder 2">
            <a:extLst>
              <a:ext uri="{FF2B5EF4-FFF2-40B4-BE49-F238E27FC236}">
                <a16:creationId xmlns:a16="http://schemas.microsoft.com/office/drawing/2014/main" id="{312E25E9-2561-ACD7-908C-A1255F75C03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28D6C9D-F89A-9348-80F2-CA26ABF3C15A}"/>
              </a:ext>
            </a:extLst>
          </p:cNvPr>
          <p:cNvSpPr>
            <a:spLocks noGrp="1"/>
          </p:cNvSpPr>
          <p:nvPr>
            <p:ph type="sldNum" sz="quarter" idx="12"/>
          </p:nvPr>
        </p:nvSpPr>
        <p:spPr/>
        <p:txBody>
          <a:bodyPr/>
          <a:lstStyle/>
          <a:p>
            <a:fld id="{D9C330CA-7DEE-4DE4-85A8-AB8962C7C1B0}" type="slidenum">
              <a:rPr lang="en-IN" smtClean="0"/>
              <a:t>‹#›</a:t>
            </a:fld>
            <a:endParaRPr lang="en-IN"/>
          </a:p>
        </p:txBody>
      </p:sp>
    </p:spTree>
    <p:extLst>
      <p:ext uri="{BB962C8B-B14F-4D97-AF65-F5344CB8AC3E}">
        <p14:creationId xmlns:p14="http://schemas.microsoft.com/office/powerpoint/2010/main" val="3810839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96CB9-29A3-723F-17F2-8857F287F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0BEFDC2-6EA1-A306-DFD7-309E097DC8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9D8B3F3-7CFD-2747-A7F6-D8E0438D1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67D144-628F-079A-5ECC-6A491058C389}"/>
              </a:ext>
            </a:extLst>
          </p:cNvPr>
          <p:cNvSpPr>
            <a:spLocks noGrp="1"/>
          </p:cNvSpPr>
          <p:nvPr>
            <p:ph type="dt" sz="half" idx="10"/>
          </p:nvPr>
        </p:nvSpPr>
        <p:spPr/>
        <p:txBody>
          <a:bodyPr/>
          <a:lstStyle/>
          <a:p>
            <a:fld id="{60DF9A2E-9B71-4044-9927-D19E215F8951}" type="datetimeFigureOut">
              <a:rPr lang="en-IN" smtClean="0"/>
              <a:t>30-11-2024</a:t>
            </a:fld>
            <a:endParaRPr lang="en-IN"/>
          </a:p>
        </p:txBody>
      </p:sp>
      <p:sp>
        <p:nvSpPr>
          <p:cNvPr id="6" name="Footer Placeholder 5">
            <a:extLst>
              <a:ext uri="{FF2B5EF4-FFF2-40B4-BE49-F238E27FC236}">
                <a16:creationId xmlns:a16="http://schemas.microsoft.com/office/drawing/2014/main" id="{0FE117B8-6DCF-C5E1-4708-500752864DE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EF79BC6-0649-8F4D-57FC-1BD7C146295D}"/>
              </a:ext>
            </a:extLst>
          </p:cNvPr>
          <p:cNvSpPr>
            <a:spLocks noGrp="1"/>
          </p:cNvSpPr>
          <p:nvPr>
            <p:ph type="sldNum" sz="quarter" idx="12"/>
          </p:nvPr>
        </p:nvSpPr>
        <p:spPr/>
        <p:txBody>
          <a:bodyPr/>
          <a:lstStyle/>
          <a:p>
            <a:fld id="{D9C330CA-7DEE-4DE4-85A8-AB8962C7C1B0}" type="slidenum">
              <a:rPr lang="en-IN" smtClean="0"/>
              <a:t>‹#›</a:t>
            </a:fld>
            <a:endParaRPr lang="en-IN"/>
          </a:p>
        </p:txBody>
      </p:sp>
    </p:spTree>
    <p:extLst>
      <p:ext uri="{BB962C8B-B14F-4D97-AF65-F5344CB8AC3E}">
        <p14:creationId xmlns:p14="http://schemas.microsoft.com/office/powerpoint/2010/main" val="2121741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2F60-21B7-896E-5133-451C02131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4CB6636-3DE7-6E41-E943-BF8BC905C0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E08DD475-37D8-18B9-7772-2C7FF86A8B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2E1A60-E29D-5C78-0E4A-86E6D3E07E8C}"/>
              </a:ext>
            </a:extLst>
          </p:cNvPr>
          <p:cNvSpPr>
            <a:spLocks noGrp="1"/>
          </p:cNvSpPr>
          <p:nvPr>
            <p:ph type="dt" sz="half" idx="10"/>
          </p:nvPr>
        </p:nvSpPr>
        <p:spPr/>
        <p:txBody>
          <a:bodyPr/>
          <a:lstStyle/>
          <a:p>
            <a:fld id="{60DF9A2E-9B71-4044-9927-D19E215F8951}" type="datetimeFigureOut">
              <a:rPr lang="en-IN" smtClean="0"/>
              <a:t>30-11-2024</a:t>
            </a:fld>
            <a:endParaRPr lang="en-IN"/>
          </a:p>
        </p:txBody>
      </p:sp>
      <p:sp>
        <p:nvSpPr>
          <p:cNvPr id="6" name="Footer Placeholder 5">
            <a:extLst>
              <a:ext uri="{FF2B5EF4-FFF2-40B4-BE49-F238E27FC236}">
                <a16:creationId xmlns:a16="http://schemas.microsoft.com/office/drawing/2014/main" id="{7DD33797-F6A8-CA3E-42C8-6474B067502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247F022-D740-28DD-B910-0CAA3B0F2EB0}"/>
              </a:ext>
            </a:extLst>
          </p:cNvPr>
          <p:cNvSpPr>
            <a:spLocks noGrp="1"/>
          </p:cNvSpPr>
          <p:nvPr>
            <p:ph type="sldNum" sz="quarter" idx="12"/>
          </p:nvPr>
        </p:nvSpPr>
        <p:spPr/>
        <p:txBody>
          <a:bodyPr/>
          <a:lstStyle/>
          <a:p>
            <a:fld id="{D9C330CA-7DEE-4DE4-85A8-AB8962C7C1B0}" type="slidenum">
              <a:rPr lang="en-IN" smtClean="0"/>
              <a:t>‹#›</a:t>
            </a:fld>
            <a:endParaRPr lang="en-IN"/>
          </a:p>
        </p:txBody>
      </p:sp>
    </p:spTree>
    <p:extLst>
      <p:ext uri="{BB962C8B-B14F-4D97-AF65-F5344CB8AC3E}">
        <p14:creationId xmlns:p14="http://schemas.microsoft.com/office/powerpoint/2010/main" val="3949706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B4C178-63A3-1E33-ACDC-DF48F989CB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363ADEF-1BCD-FBD7-925F-696C7A044E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5139748-8ECE-0BB2-3D52-7A1B2E353E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DF9A2E-9B71-4044-9927-D19E215F8951}" type="datetimeFigureOut">
              <a:rPr lang="en-IN" smtClean="0"/>
              <a:t>30-11-2024</a:t>
            </a:fld>
            <a:endParaRPr lang="en-IN"/>
          </a:p>
        </p:txBody>
      </p:sp>
      <p:sp>
        <p:nvSpPr>
          <p:cNvPr id="5" name="Footer Placeholder 4">
            <a:extLst>
              <a:ext uri="{FF2B5EF4-FFF2-40B4-BE49-F238E27FC236}">
                <a16:creationId xmlns:a16="http://schemas.microsoft.com/office/drawing/2014/main" id="{EC0BC197-0A46-D294-F9B2-EC1AC828B7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5004E481-487C-FE51-B3C1-8FBF239B56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C330CA-7DEE-4DE4-85A8-AB8962C7C1B0}" type="slidenum">
              <a:rPr lang="en-IN" smtClean="0"/>
              <a:t>‹#›</a:t>
            </a:fld>
            <a:endParaRPr lang="en-IN"/>
          </a:p>
        </p:txBody>
      </p:sp>
    </p:spTree>
    <p:extLst>
      <p:ext uri="{BB962C8B-B14F-4D97-AF65-F5344CB8AC3E}">
        <p14:creationId xmlns:p14="http://schemas.microsoft.com/office/powerpoint/2010/main" val="2344799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039FA-7C95-2B20-98E8-7788D93D33F4}"/>
              </a:ext>
            </a:extLst>
          </p:cNvPr>
          <p:cNvSpPr>
            <a:spLocks noGrp="1"/>
          </p:cNvSpPr>
          <p:nvPr>
            <p:ph type="ctrTitle"/>
          </p:nvPr>
        </p:nvSpPr>
        <p:spPr/>
        <p:txBody>
          <a:bodyPr/>
          <a:lstStyle/>
          <a:p>
            <a:r>
              <a:rPr lang="en-US" b="1" dirty="0">
                <a:solidFill>
                  <a:srgbClr val="00B050"/>
                </a:solidFill>
                <a:latin typeface="Algerian" panose="04020705040A02060702" pitchFamily="82" charset="0"/>
              </a:rPr>
              <a:t>Zoogeography</a:t>
            </a:r>
            <a:endParaRPr lang="en-IN" b="1" dirty="0">
              <a:solidFill>
                <a:srgbClr val="00B050"/>
              </a:solidFill>
              <a:latin typeface="Algerian" panose="04020705040A02060702" pitchFamily="82" charset="0"/>
            </a:endParaRPr>
          </a:p>
        </p:txBody>
      </p:sp>
      <p:sp>
        <p:nvSpPr>
          <p:cNvPr id="3" name="Subtitle 2">
            <a:extLst>
              <a:ext uri="{FF2B5EF4-FFF2-40B4-BE49-F238E27FC236}">
                <a16:creationId xmlns:a16="http://schemas.microsoft.com/office/drawing/2014/main" id="{10342908-1BEF-3289-3171-772488B53799}"/>
              </a:ext>
            </a:extLst>
          </p:cNvPr>
          <p:cNvSpPr>
            <a:spLocks noGrp="1"/>
          </p:cNvSpPr>
          <p:nvPr>
            <p:ph type="subTitle" idx="1"/>
          </p:nvPr>
        </p:nvSpPr>
        <p:spPr/>
        <p:txBody>
          <a:bodyPr/>
          <a:lstStyle/>
          <a:p>
            <a:endParaRPr lang="en-US" dirty="0"/>
          </a:p>
          <a:p>
            <a:endParaRPr lang="en-IN" dirty="0"/>
          </a:p>
          <a:p>
            <a:pPr algn="r"/>
            <a:r>
              <a:rPr lang="en-IN" dirty="0" err="1">
                <a:solidFill>
                  <a:srgbClr val="7030A0"/>
                </a:solidFill>
              </a:rPr>
              <a:t>Dr.</a:t>
            </a:r>
            <a:r>
              <a:rPr lang="en-IN" dirty="0">
                <a:solidFill>
                  <a:srgbClr val="7030A0"/>
                </a:solidFill>
              </a:rPr>
              <a:t> Tanmay Datta</a:t>
            </a:r>
          </a:p>
        </p:txBody>
      </p:sp>
    </p:spTree>
    <p:extLst>
      <p:ext uri="{BB962C8B-B14F-4D97-AF65-F5344CB8AC3E}">
        <p14:creationId xmlns:p14="http://schemas.microsoft.com/office/powerpoint/2010/main" val="1791459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5386C-34C9-D32A-66DA-29353F759F7D}"/>
              </a:ext>
            </a:extLst>
          </p:cNvPr>
          <p:cNvSpPr>
            <a:spLocks noGrp="1"/>
          </p:cNvSpPr>
          <p:nvPr>
            <p:ph type="title"/>
          </p:nvPr>
        </p:nvSpPr>
        <p:spPr/>
        <p:txBody>
          <a:bodyPr>
            <a:normAutofit/>
          </a:bodyPr>
          <a:lstStyle/>
          <a:p>
            <a:pPr algn="ctr"/>
            <a:r>
              <a:rPr lang="en-US" sz="3600" i="1" dirty="0">
                <a:solidFill>
                  <a:srgbClr val="FF0000"/>
                </a:solidFill>
              </a:rPr>
              <a:t>Phrynosoma &amp; Armadillo</a:t>
            </a:r>
            <a:endParaRPr lang="en-IN" sz="3600" i="1" dirty="0">
              <a:solidFill>
                <a:srgbClr val="FF0000"/>
              </a:solidFill>
            </a:endParaRPr>
          </a:p>
        </p:txBody>
      </p:sp>
      <p:pic>
        <p:nvPicPr>
          <p:cNvPr id="5" name="Content Placeholder 4">
            <a:extLst>
              <a:ext uri="{FF2B5EF4-FFF2-40B4-BE49-F238E27FC236}">
                <a16:creationId xmlns:a16="http://schemas.microsoft.com/office/drawing/2014/main" id="{38291DCE-0A4C-616B-653F-6EAFD6D2E573}"/>
              </a:ext>
            </a:extLst>
          </p:cNvPr>
          <p:cNvPicPr>
            <a:picLocks noGrp="1" noChangeAspect="1"/>
          </p:cNvPicPr>
          <p:nvPr>
            <p:ph sz="half" idx="1"/>
          </p:nvPr>
        </p:nvPicPr>
        <p:blipFill>
          <a:blip r:embed="rId2"/>
          <a:stretch>
            <a:fillRect/>
          </a:stretch>
        </p:blipFill>
        <p:spPr>
          <a:xfrm>
            <a:off x="466793" y="1779639"/>
            <a:ext cx="5553007" cy="4164755"/>
          </a:xfrm>
          <a:prstGeom prst="rect">
            <a:avLst/>
          </a:prstGeom>
        </p:spPr>
      </p:pic>
      <p:pic>
        <p:nvPicPr>
          <p:cNvPr id="6" name="Content Placeholder 5">
            <a:extLst>
              <a:ext uri="{FF2B5EF4-FFF2-40B4-BE49-F238E27FC236}">
                <a16:creationId xmlns:a16="http://schemas.microsoft.com/office/drawing/2014/main" id="{B842D393-8FD4-5638-4C06-F4FEA173DBFB}"/>
              </a:ext>
            </a:extLst>
          </p:cNvPr>
          <p:cNvPicPr>
            <a:picLocks noGrp="1" noChangeAspect="1"/>
          </p:cNvPicPr>
          <p:nvPr>
            <p:ph sz="half" idx="2"/>
          </p:nvPr>
        </p:nvPicPr>
        <p:blipFill>
          <a:blip r:embed="rId3"/>
          <a:stretch>
            <a:fillRect/>
          </a:stretch>
        </p:blipFill>
        <p:spPr>
          <a:xfrm>
            <a:off x="6172199" y="2241754"/>
            <a:ext cx="5811481" cy="3608439"/>
          </a:xfrm>
          <a:prstGeom prst="rect">
            <a:avLst/>
          </a:prstGeom>
        </p:spPr>
      </p:pic>
    </p:spTree>
    <p:extLst>
      <p:ext uri="{BB962C8B-B14F-4D97-AF65-F5344CB8AC3E}">
        <p14:creationId xmlns:p14="http://schemas.microsoft.com/office/powerpoint/2010/main" val="1842456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36DC2-522C-EB6B-BEE4-2D59046F942E}"/>
              </a:ext>
            </a:extLst>
          </p:cNvPr>
          <p:cNvSpPr>
            <a:spLocks noGrp="1"/>
          </p:cNvSpPr>
          <p:nvPr>
            <p:ph type="title"/>
          </p:nvPr>
        </p:nvSpPr>
        <p:spPr>
          <a:xfrm>
            <a:off x="838200" y="365126"/>
            <a:ext cx="10515600" cy="736088"/>
          </a:xfrm>
        </p:spPr>
        <p:txBody>
          <a:bodyPr/>
          <a:lstStyle/>
          <a:p>
            <a:pPr algn="ctr"/>
            <a:r>
              <a:rPr lang="en-US" dirty="0">
                <a:solidFill>
                  <a:srgbClr val="FF0000"/>
                </a:solidFill>
              </a:rPr>
              <a:t>Neotropical Realm</a:t>
            </a:r>
            <a:endParaRPr lang="en-IN" dirty="0">
              <a:solidFill>
                <a:srgbClr val="FF0000"/>
              </a:solidFill>
            </a:endParaRPr>
          </a:p>
        </p:txBody>
      </p:sp>
      <p:sp>
        <p:nvSpPr>
          <p:cNvPr id="3" name="Content Placeholder 2">
            <a:extLst>
              <a:ext uri="{FF2B5EF4-FFF2-40B4-BE49-F238E27FC236}">
                <a16:creationId xmlns:a16="http://schemas.microsoft.com/office/drawing/2014/main" id="{61A68911-A479-7207-B28E-1EE82291E7E7}"/>
              </a:ext>
            </a:extLst>
          </p:cNvPr>
          <p:cNvSpPr>
            <a:spLocks noGrp="1"/>
          </p:cNvSpPr>
          <p:nvPr>
            <p:ph idx="1"/>
          </p:nvPr>
        </p:nvSpPr>
        <p:spPr>
          <a:xfrm>
            <a:off x="838200" y="1347019"/>
            <a:ext cx="10515600" cy="4829944"/>
          </a:xfrm>
        </p:spPr>
        <p:txBody>
          <a:bodyPr/>
          <a:lstStyle/>
          <a:p>
            <a:r>
              <a:rPr lang="en-US" dirty="0"/>
              <a:t>South and Central America, lower Mexico, West Indies</a:t>
            </a:r>
          </a:p>
          <a:p>
            <a:r>
              <a:rPr lang="en-US" dirty="0"/>
              <a:t>Tropical rain forest. Tropical region consists of </a:t>
            </a:r>
            <a:r>
              <a:rPr lang="en-US" dirty="0" err="1"/>
              <a:t>Savannha</a:t>
            </a:r>
            <a:endParaRPr lang="en-US" dirty="0"/>
          </a:p>
          <a:p>
            <a:r>
              <a:rPr lang="en-US" i="1" dirty="0" err="1"/>
              <a:t>Lepidosiren</a:t>
            </a:r>
            <a:r>
              <a:rPr lang="en-US" dirty="0"/>
              <a:t>, eel, </a:t>
            </a:r>
            <a:r>
              <a:rPr lang="en-US" i="1" dirty="0" err="1"/>
              <a:t>Caecilia</a:t>
            </a:r>
            <a:r>
              <a:rPr lang="en-US" i="1" dirty="0"/>
              <a:t>, </a:t>
            </a:r>
            <a:r>
              <a:rPr lang="en-US" i="1" dirty="0" err="1"/>
              <a:t>Hyla</a:t>
            </a:r>
            <a:r>
              <a:rPr lang="en-US" dirty="0"/>
              <a:t>, Boa, </a:t>
            </a:r>
            <a:r>
              <a:rPr lang="en-US" i="1" dirty="0"/>
              <a:t>Alligator</a:t>
            </a:r>
            <a:r>
              <a:rPr lang="en-US" dirty="0"/>
              <a:t>, Rhea, Toucan, Parakeet, </a:t>
            </a:r>
            <a:r>
              <a:rPr lang="en-US" dirty="0" err="1"/>
              <a:t>Opposum</a:t>
            </a:r>
            <a:r>
              <a:rPr lang="en-US" dirty="0"/>
              <a:t>, </a:t>
            </a:r>
            <a:r>
              <a:rPr lang="en-US" i="1" dirty="0"/>
              <a:t>Armadillo</a:t>
            </a:r>
            <a:r>
              <a:rPr lang="en-US" dirty="0"/>
              <a:t>, Tapir.</a:t>
            </a:r>
            <a:endParaRPr lang="en-IN" dirty="0"/>
          </a:p>
        </p:txBody>
      </p:sp>
    </p:spTree>
    <p:extLst>
      <p:ext uri="{BB962C8B-B14F-4D97-AF65-F5344CB8AC3E}">
        <p14:creationId xmlns:p14="http://schemas.microsoft.com/office/powerpoint/2010/main" val="3312739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D7A5-B14A-40F8-D825-D36E1F6BC234}"/>
              </a:ext>
            </a:extLst>
          </p:cNvPr>
          <p:cNvSpPr>
            <a:spLocks noGrp="1"/>
          </p:cNvSpPr>
          <p:nvPr>
            <p:ph type="title"/>
          </p:nvPr>
        </p:nvSpPr>
        <p:spPr/>
        <p:txBody>
          <a:bodyPr>
            <a:normAutofit/>
          </a:bodyPr>
          <a:lstStyle/>
          <a:p>
            <a:pPr algn="ctr"/>
            <a:r>
              <a:rPr lang="en-US" sz="4000" i="1" dirty="0" err="1">
                <a:solidFill>
                  <a:srgbClr val="FF0000"/>
                </a:solidFill>
              </a:rPr>
              <a:t>Lepidosiren</a:t>
            </a:r>
            <a:r>
              <a:rPr lang="en-US" sz="4000" i="1" dirty="0">
                <a:solidFill>
                  <a:srgbClr val="FF0000"/>
                </a:solidFill>
              </a:rPr>
              <a:t> &amp; </a:t>
            </a:r>
            <a:r>
              <a:rPr lang="en-US" sz="4000" dirty="0">
                <a:solidFill>
                  <a:srgbClr val="FF0000"/>
                </a:solidFill>
              </a:rPr>
              <a:t>Toucan</a:t>
            </a:r>
            <a:endParaRPr lang="en-IN" sz="4000" dirty="0">
              <a:solidFill>
                <a:srgbClr val="FF0000"/>
              </a:solidFill>
            </a:endParaRPr>
          </a:p>
        </p:txBody>
      </p:sp>
      <p:pic>
        <p:nvPicPr>
          <p:cNvPr id="6" name="Content Placeholder 5">
            <a:extLst>
              <a:ext uri="{FF2B5EF4-FFF2-40B4-BE49-F238E27FC236}">
                <a16:creationId xmlns:a16="http://schemas.microsoft.com/office/drawing/2014/main" id="{C493C643-4E5B-5AAC-17EF-BF7315DA7AD9}"/>
              </a:ext>
            </a:extLst>
          </p:cNvPr>
          <p:cNvPicPr>
            <a:picLocks noGrp="1" noChangeAspect="1"/>
          </p:cNvPicPr>
          <p:nvPr>
            <p:ph sz="half" idx="2"/>
          </p:nvPr>
        </p:nvPicPr>
        <p:blipFill>
          <a:blip r:embed="rId2"/>
          <a:stretch>
            <a:fillRect/>
          </a:stretch>
        </p:blipFill>
        <p:spPr>
          <a:xfrm>
            <a:off x="6172199" y="2320413"/>
            <a:ext cx="5579033" cy="3138206"/>
          </a:xfrm>
          <a:prstGeom prst="rect">
            <a:avLst/>
          </a:prstGeom>
        </p:spPr>
      </p:pic>
      <p:pic>
        <p:nvPicPr>
          <p:cNvPr id="9" name="Content Placeholder 8">
            <a:extLst>
              <a:ext uri="{FF2B5EF4-FFF2-40B4-BE49-F238E27FC236}">
                <a16:creationId xmlns:a16="http://schemas.microsoft.com/office/drawing/2014/main" id="{AFC223BE-60FF-91DE-BF84-ABC54650133D}"/>
              </a:ext>
            </a:extLst>
          </p:cNvPr>
          <p:cNvPicPr>
            <a:picLocks noGrp="1" noChangeAspect="1"/>
          </p:cNvPicPr>
          <p:nvPr>
            <p:ph sz="half" idx="1"/>
          </p:nvPr>
        </p:nvPicPr>
        <p:blipFill>
          <a:blip r:embed="rId3"/>
          <a:stretch>
            <a:fillRect/>
          </a:stretch>
        </p:blipFill>
        <p:spPr>
          <a:xfrm>
            <a:off x="838200" y="2058194"/>
            <a:ext cx="5181600" cy="3886200"/>
          </a:xfrm>
          <a:prstGeom prst="rect">
            <a:avLst/>
          </a:prstGeom>
        </p:spPr>
      </p:pic>
    </p:spTree>
    <p:extLst>
      <p:ext uri="{BB962C8B-B14F-4D97-AF65-F5344CB8AC3E}">
        <p14:creationId xmlns:p14="http://schemas.microsoft.com/office/powerpoint/2010/main" val="2170872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7D9B4-350C-E1A1-337E-926ED464B41B}"/>
              </a:ext>
            </a:extLst>
          </p:cNvPr>
          <p:cNvSpPr>
            <a:spLocks noGrp="1"/>
          </p:cNvSpPr>
          <p:nvPr>
            <p:ph type="title"/>
          </p:nvPr>
        </p:nvSpPr>
        <p:spPr>
          <a:xfrm>
            <a:off x="838200" y="365125"/>
            <a:ext cx="10515600" cy="559107"/>
          </a:xfrm>
        </p:spPr>
        <p:txBody>
          <a:bodyPr>
            <a:normAutofit fontScale="90000"/>
          </a:bodyPr>
          <a:lstStyle/>
          <a:p>
            <a:pPr algn="ctr"/>
            <a:r>
              <a:rPr lang="en-US" dirty="0">
                <a:solidFill>
                  <a:srgbClr val="FF0000"/>
                </a:solidFill>
              </a:rPr>
              <a:t>Ethiopian Realm</a:t>
            </a:r>
            <a:endParaRPr lang="en-IN" dirty="0">
              <a:solidFill>
                <a:srgbClr val="FF0000"/>
              </a:solidFill>
            </a:endParaRPr>
          </a:p>
        </p:txBody>
      </p:sp>
      <p:sp>
        <p:nvSpPr>
          <p:cNvPr id="3" name="Content Placeholder 2">
            <a:extLst>
              <a:ext uri="{FF2B5EF4-FFF2-40B4-BE49-F238E27FC236}">
                <a16:creationId xmlns:a16="http://schemas.microsoft.com/office/drawing/2014/main" id="{CE519613-8F1F-BA06-46E6-3EE818283ABD}"/>
              </a:ext>
            </a:extLst>
          </p:cNvPr>
          <p:cNvSpPr>
            <a:spLocks noGrp="1"/>
          </p:cNvSpPr>
          <p:nvPr>
            <p:ph idx="1"/>
          </p:nvPr>
        </p:nvSpPr>
        <p:spPr/>
        <p:txBody>
          <a:bodyPr/>
          <a:lstStyle/>
          <a:p>
            <a:r>
              <a:rPr lang="en-US" dirty="0"/>
              <a:t>Most of Africa, Madagascar and southern part of Arabia</a:t>
            </a:r>
          </a:p>
          <a:p>
            <a:r>
              <a:rPr lang="en-IN" dirty="0"/>
              <a:t>Rain forest, dry deciduous forest, desert</a:t>
            </a:r>
          </a:p>
          <a:p>
            <a:r>
              <a:rPr lang="en-IN" dirty="0"/>
              <a:t>Lung fishes (</a:t>
            </a:r>
            <a:r>
              <a:rPr lang="en-IN" i="1" dirty="0" err="1"/>
              <a:t>Protopterus</a:t>
            </a:r>
            <a:r>
              <a:rPr lang="en-IN" dirty="0"/>
              <a:t>), </a:t>
            </a:r>
            <a:r>
              <a:rPr lang="en-IN" i="1" dirty="0"/>
              <a:t>Xenopus</a:t>
            </a:r>
            <a:r>
              <a:rPr lang="en-IN" dirty="0"/>
              <a:t>, caecilians, Chameleon, ostrich, Zebra, baboon</a:t>
            </a:r>
          </a:p>
        </p:txBody>
      </p:sp>
    </p:spTree>
    <p:extLst>
      <p:ext uri="{BB962C8B-B14F-4D97-AF65-F5344CB8AC3E}">
        <p14:creationId xmlns:p14="http://schemas.microsoft.com/office/powerpoint/2010/main" val="932196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5C7042-44C4-CC6D-694C-08591BC769E6}"/>
              </a:ext>
            </a:extLst>
          </p:cNvPr>
          <p:cNvPicPr>
            <a:picLocks noChangeAspect="1"/>
          </p:cNvPicPr>
          <p:nvPr/>
        </p:nvPicPr>
        <p:blipFill>
          <a:blip r:embed="rId2"/>
          <a:stretch>
            <a:fillRect/>
          </a:stretch>
        </p:blipFill>
        <p:spPr>
          <a:xfrm>
            <a:off x="1020699" y="0"/>
            <a:ext cx="10150601" cy="6858000"/>
          </a:xfrm>
          <a:prstGeom prst="rect">
            <a:avLst/>
          </a:prstGeom>
        </p:spPr>
      </p:pic>
    </p:spTree>
    <p:extLst>
      <p:ext uri="{BB962C8B-B14F-4D97-AF65-F5344CB8AC3E}">
        <p14:creationId xmlns:p14="http://schemas.microsoft.com/office/powerpoint/2010/main" val="429803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9B63-8608-0E5D-C3FB-5C4D0A3BB48E}"/>
              </a:ext>
            </a:extLst>
          </p:cNvPr>
          <p:cNvSpPr>
            <a:spLocks noGrp="1"/>
          </p:cNvSpPr>
          <p:nvPr>
            <p:ph type="title"/>
          </p:nvPr>
        </p:nvSpPr>
        <p:spPr>
          <a:xfrm>
            <a:off x="838200" y="365125"/>
            <a:ext cx="10515600" cy="686927"/>
          </a:xfrm>
        </p:spPr>
        <p:txBody>
          <a:bodyPr>
            <a:normAutofit fontScale="90000"/>
          </a:bodyPr>
          <a:lstStyle/>
          <a:p>
            <a:pPr algn="ctr"/>
            <a:r>
              <a:rPr lang="en-US" dirty="0">
                <a:solidFill>
                  <a:srgbClr val="FF0000"/>
                </a:solidFill>
              </a:rPr>
              <a:t>Ostrich &amp; Baboon</a:t>
            </a:r>
            <a:endParaRPr lang="en-IN" dirty="0">
              <a:solidFill>
                <a:srgbClr val="FF0000"/>
              </a:solidFill>
            </a:endParaRPr>
          </a:p>
        </p:txBody>
      </p:sp>
      <p:pic>
        <p:nvPicPr>
          <p:cNvPr id="5" name="Content Placeholder 4">
            <a:extLst>
              <a:ext uri="{FF2B5EF4-FFF2-40B4-BE49-F238E27FC236}">
                <a16:creationId xmlns:a16="http://schemas.microsoft.com/office/drawing/2014/main" id="{EAC9DE71-1B81-D6CA-D093-E59BB17D0FE0}"/>
              </a:ext>
            </a:extLst>
          </p:cNvPr>
          <p:cNvPicPr>
            <a:picLocks noGrp="1" noChangeAspect="1"/>
          </p:cNvPicPr>
          <p:nvPr>
            <p:ph sz="half" idx="1"/>
          </p:nvPr>
        </p:nvPicPr>
        <p:blipFill>
          <a:blip r:embed="rId2"/>
          <a:stretch>
            <a:fillRect/>
          </a:stretch>
        </p:blipFill>
        <p:spPr>
          <a:xfrm>
            <a:off x="128744" y="1859565"/>
            <a:ext cx="5891056" cy="4283456"/>
          </a:xfrm>
          <a:prstGeom prst="rect">
            <a:avLst/>
          </a:prstGeom>
        </p:spPr>
      </p:pic>
      <p:pic>
        <p:nvPicPr>
          <p:cNvPr id="6" name="Content Placeholder 5">
            <a:extLst>
              <a:ext uri="{FF2B5EF4-FFF2-40B4-BE49-F238E27FC236}">
                <a16:creationId xmlns:a16="http://schemas.microsoft.com/office/drawing/2014/main" id="{2C403537-5FFC-880E-CCAF-D08E80AFEC82}"/>
              </a:ext>
            </a:extLst>
          </p:cNvPr>
          <p:cNvPicPr>
            <a:picLocks noGrp="1" noChangeAspect="1"/>
          </p:cNvPicPr>
          <p:nvPr>
            <p:ph sz="half" idx="2"/>
          </p:nvPr>
        </p:nvPicPr>
        <p:blipFill>
          <a:blip r:embed="rId3"/>
          <a:stretch>
            <a:fillRect/>
          </a:stretch>
        </p:blipFill>
        <p:spPr>
          <a:xfrm>
            <a:off x="6172200" y="1859566"/>
            <a:ext cx="5181600" cy="4283456"/>
          </a:xfrm>
          <a:prstGeom prst="rect">
            <a:avLst/>
          </a:prstGeom>
        </p:spPr>
      </p:pic>
    </p:spTree>
    <p:extLst>
      <p:ext uri="{BB962C8B-B14F-4D97-AF65-F5344CB8AC3E}">
        <p14:creationId xmlns:p14="http://schemas.microsoft.com/office/powerpoint/2010/main" val="2478201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FE296-2D97-D323-3954-E2D6BAA35114}"/>
              </a:ext>
            </a:extLst>
          </p:cNvPr>
          <p:cNvSpPr>
            <a:spLocks noGrp="1"/>
          </p:cNvSpPr>
          <p:nvPr>
            <p:ph type="title"/>
          </p:nvPr>
        </p:nvSpPr>
        <p:spPr/>
        <p:txBody>
          <a:bodyPr/>
          <a:lstStyle/>
          <a:p>
            <a:pPr algn="ctr"/>
            <a:r>
              <a:rPr lang="en-US" dirty="0">
                <a:solidFill>
                  <a:srgbClr val="FF0000"/>
                </a:solidFill>
              </a:rPr>
              <a:t>Australian</a:t>
            </a:r>
            <a:endParaRPr lang="en-IN" dirty="0">
              <a:solidFill>
                <a:srgbClr val="FF0000"/>
              </a:solidFill>
            </a:endParaRPr>
          </a:p>
        </p:txBody>
      </p:sp>
      <p:sp>
        <p:nvSpPr>
          <p:cNvPr id="3" name="Content Placeholder 2">
            <a:extLst>
              <a:ext uri="{FF2B5EF4-FFF2-40B4-BE49-F238E27FC236}">
                <a16:creationId xmlns:a16="http://schemas.microsoft.com/office/drawing/2014/main" id="{E40A29DC-ABDD-E2AD-ECDC-1FD787E6B406}"/>
              </a:ext>
            </a:extLst>
          </p:cNvPr>
          <p:cNvSpPr>
            <a:spLocks noGrp="1"/>
          </p:cNvSpPr>
          <p:nvPr>
            <p:ph idx="1"/>
          </p:nvPr>
        </p:nvSpPr>
        <p:spPr/>
        <p:txBody>
          <a:bodyPr/>
          <a:lstStyle/>
          <a:p>
            <a:r>
              <a:rPr lang="en-US" dirty="0"/>
              <a:t>Australia, New Zealand, New Guinea, Tasmania</a:t>
            </a:r>
          </a:p>
          <a:p>
            <a:r>
              <a:rPr lang="en-US" dirty="0"/>
              <a:t>Rain forest, grassland, Eucalyptus forest</a:t>
            </a:r>
          </a:p>
          <a:p>
            <a:r>
              <a:rPr lang="en-US" dirty="0"/>
              <a:t>Lung fish, </a:t>
            </a:r>
            <a:r>
              <a:rPr lang="en-US" dirty="0" err="1"/>
              <a:t>Heleioporus</a:t>
            </a:r>
            <a:r>
              <a:rPr lang="en-US" dirty="0"/>
              <a:t>, Sphenodon, Cassowary, Kangaroo, Platypus</a:t>
            </a:r>
          </a:p>
          <a:p>
            <a:endParaRPr lang="en-IN" dirty="0"/>
          </a:p>
        </p:txBody>
      </p:sp>
    </p:spTree>
    <p:extLst>
      <p:ext uri="{BB962C8B-B14F-4D97-AF65-F5344CB8AC3E}">
        <p14:creationId xmlns:p14="http://schemas.microsoft.com/office/powerpoint/2010/main" val="4092014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27214-1E7C-7DDF-741C-D3D32255D8D7}"/>
              </a:ext>
            </a:extLst>
          </p:cNvPr>
          <p:cNvSpPr>
            <a:spLocks noGrp="1"/>
          </p:cNvSpPr>
          <p:nvPr>
            <p:ph type="title"/>
          </p:nvPr>
        </p:nvSpPr>
        <p:spPr>
          <a:xfrm>
            <a:off x="838200" y="365126"/>
            <a:ext cx="10515600" cy="1040888"/>
          </a:xfrm>
        </p:spPr>
        <p:txBody>
          <a:bodyPr>
            <a:normAutofit/>
          </a:bodyPr>
          <a:lstStyle/>
          <a:p>
            <a:pPr algn="ctr"/>
            <a:r>
              <a:rPr lang="en-US" sz="3200" i="1" dirty="0" err="1">
                <a:solidFill>
                  <a:srgbClr val="FF0000"/>
                </a:solidFill>
              </a:rPr>
              <a:t>Heleioporus</a:t>
            </a:r>
            <a:r>
              <a:rPr lang="en-US" sz="3200" i="1" dirty="0">
                <a:solidFill>
                  <a:srgbClr val="FF0000"/>
                </a:solidFill>
              </a:rPr>
              <a:t> </a:t>
            </a:r>
            <a:r>
              <a:rPr lang="en-US" sz="3200" dirty="0">
                <a:solidFill>
                  <a:srgbClr val="FF0000"/>
                </a:solidFill>
              </a:rPr>
              <a:t>(Giant Burrowing Frog)  &amp; </a:t>
            </a:r>
            <a:r>
              <a:rPr lang="en-US" sz="3200" i="1" dirty="0">
                <a:solidFill>
                  <a:srgbClr val="FF0000"/>
                </a:solidFill>
              </a:rPr>
              <a:t>Sphenodon</a:t>
            </a:r>
            <a:r>
              <a:rPr lang="en-US" sz="3200" dirty="0">
                <a:solidFill>
                  <a:srgbClr val="FF0000"/>
                </a:solidFill>
              </a:rPr>
              <a:t> (Tuatara)</a:t>
            </a:r>
            <a:endParaRPr lang="en-IN" sz="3200" dirty="0">
              <a:solidFill>
                <a:srgbClr val="FF0000"/>
              </a:solidFill>
            </a:endParaRPr>
          </a:p>
        </p:txBody>
      </p:sp>
      <p:pic>
        <p:nvPicPr>
          <p:cNvPr id="5" name="Content Placeholder 4">
            <a:extLst>
              <a:ext uri="{FF2B5EF4-FFF2-40B4-BE49-F238E27FC236}">
                <a16:creationId xmlns:a16="http://schemas.microsoft.com/office/drawing/2014/main" id="{793E96DF-4EE5-3486-7F36-64A4E3446A8A}"/>
              </a:ext>
            </a:extLst>
          </p:cNvPr>
          <p:cNvPicPr>
            <a:picLocks noGrp="1" noChangeAspect="1"/>
          </p:cNvPicPr>
          <p:nvPr>
            <p:ph sz="half" idx="1"/>
          </p:nvPr>
        </p:nvPicPr>
        <p:blipFill>
          <a:blip r:embed="rId2"/>
          <a:stretch>
            <a:fillRect/>
          </a:stretch>
        </p:blipFill>
        <p:spPr>
          <a:xfrm>
            <a:off x="838200" y="2273251"/>
            <a:ext cx="5181600" cy="3456086"/>
          </a:xfrm>
          <a:prstGeom prst="rect">
            <a:avLst/>
          </a:prstGeom>
        </p:spPr>
      </p:pic>
      <p:pic>
        <p:nvPicPr>
          <p:cNvPr id="6" name="Content Placeholder 5">
            <a:extLst>
              <a:ext uri="{FF2B5EF4-FFF2-40B4-BE49-F238E27FC236}">
                <a16:creationId xmlns:a16="http://schemas.microsoft.com/office/drawing/2014/main" id="{CD0040CB-C75F-A1DA-D0E3-9B8894E9F055}"/>
              </a:ext>
            </a:extLst>
          </p:cNvPr>
          <p:cNvPicPr>
            <a:picLocks noGrp="1" noChangeAspect="1"/>
          </p:cNvPicPr>
          <p:nvPr>
            <p:ph sz="half" idx="2"/>
          </p:nvPr>
        </p:nvPicPr>
        <p:blipFill>
          <a:blip r:embed="rId3"/>
          <a:stretch>
            <a:fillRect/>
          </a:stretch>
        </p:blipFill>
        <p:spPr>
          <a:xfrm>
            <a:off x="6172200" y="2058194"/>
            <a:ext cx="5181600" cy="3886200"/>
          </a:xfrm>
          <a:prstGeom prst="rect">
            <a:avLst/>
          </a:prstGeom>
        </p:spPr>
      </p:pic>
    </p:spTree>
    <p:extLst>
      <p:ext uri="{BB962C8B-B14F-4D97-AF65-F5344CB8AC3E}">
        <p14:creationId xmlns:p14="http://schemas.microsoft.com/office/powerpoint/2010/main" val="3479330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3BACF-2E0B-8A5A-892E-19DD1E33E157}"/>
              </a:ext>
            </a:extLst>
          </p:cNvPr>
          <p:cNvSpPr>
            <a:spLocks noGrp="1"/>
          </p:cNvSpPr>
          <p:nvPr>
            <p:ph type="title"/>
          </p:nvPr>
        </p:nvSpPr>
        <p:spPr/>
        <p:txBody>
          <a:bodyPr/>
          <a:lstStyle/>
          <a:p>
            <a:pPr algn="ctr"/>
            <a:r>
              <a:rPr lang="en-US" dirty="0">
                <a:solidFill>
                  <a:srgbClr val="FF0000"/>
                </a:solidFill>
              </a:rPr>
              <a:t>Cassowary &amp; Platypus</a:t>
            </a:r>
            <a:endParaRPr lang="en-IN" dirty="0">
              <a:solidFill>
                <a:srgbClr val="FF0000"/>
              </a:solidFill>
            </a:endParaRPr>
          </a:p>
        </p:txBody>
      </p:sp>
      <p:pic>
        <p:nvPicPr>
          <p:cNvPr id="5" name="Content Placeholder 4">
            <a:extLst>
              <a:ext uri="{FF2B5EF4-FFF2-40B4-BE49-F238E27FC236}">
                <a16:creationId xmlns:a16="http://schemas.microsoft.com/office/drawing/2014/main" id="{6D0D362A-C3BD-1DF6-3DD1-1DD55039D21E}"/>
              </a:ext>
            </a:extLst>
          </p:cNvPr>
          <p:cNvPicPr>
            <a:picLocks noGrp="1" noChangeAspect="1"/>
          </p:cNvPicPr>
          <p:nvPr>
            <p:ph sz="half" idx="1"/>
          </p:nvPr>
        </p:nvPicPr>
        <p:blipFill>
          <a:blip r:embed="rId2"/>
          <a:stretch>
            <a:fillRect/>
          </a:stretch>
        </p:blipFill>
        <p:spPr>
          <a:xfrm>
            <a:off x="434755" y="2006378"/>
            <a:ext cx="5585045" cy="3721036"/>
          </a:xfrm>
          <a:prstGeom prst="rect">
            <a:avLst/>
          </a:prstGeom>
        </p:spPr>
      </p:pic>
      <p:pic>
        <p:nvPicPr>
          <p:cNvPr id="6" name="Content Placeholder 5">
            <a:extLst>
              <a:ext uri="{FF2B5EF4-FFF2-40B4-BE49-F238E27FC236}">
                <a16:creationId xmlns:a16="http://schemas.microsoft.com/office/drawing/2014/main" id="{0FFDE782-24E6-9F31-1474-010FDCA7E224}"/>
              </a:ext>
            </a:extLst>
          </p:cNvPr>
          <p:cNvPicPr>
            <a:picLocks noGrp="1" noChangeAspect="1"/>
          </p:cNvPicPr>
          <p:nvPr>
            <p:ph sz="half" idx="2"/>
          </p:nvPr>
        </p:nvPicPr>
        <p:blipFill>
          <a:blip r:embed="rId3"/>
          <a:stretch>
            <a:fillRect/>
          </a:stretch>
        </p:blipFill>
        <p:spPr>
          <a:xfrm>
            <a:off x="6172199" y="2006379"/>
            <a:ext cx="5585045" cy="3721036"/>
          </a:xfrm>
          <a:prstGeom prst="rect">
            <a:avLst/>
          </a:prstGeom>
        </p:spPr>
      </p:pic>
    </p:spTree>
    <p:extLst>
      <p:ext uri="{BB962C8B-B14F-4D97-AF65-F5344CB8AC3E}">
        <p14:creationId xmlns:p14="http://schemas.microsoft.com/office/powerpoint/2010/main" val="2534993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2679-61BA-A723-C88E-041C235EA981}"/>
              </a:ext>
            </a:extLst>
          </p:cNvPr>
          <p:cNvSpPr>
            <a:spLocks noGrp="1"/>
          </p:cNvSpPr>
          <p:nvPr>
            <p:ph type="title"/>
          </p:nvPr>
        </p:nvSpPr>
        <p:spPr>
          <a:xfrm>
            <a:off x="838200" y="365126"/>
            <a:ext cx="10515600" cy="568940"/>
          </a:xfrm>
        </p:spPr>
        <p:txBody>
          <a:bodyPr>
            <a:normAutofit fontScale="90000"/>
          </a:bodyPr>
          <a:lstStyle/>
          <a:p>
            <a:pPr algn="ctr"/>
            <a:r>
              <a:rPr lang="en-US" dirty="0">
                <a:solidFill>
                  <a:srgbClr val="FF0000"/>
                </a:solidFill>
              </a:rPr>
              <a:t>Oriental Realm</a:t>
            </a:r>
            <a:endParaRPr lang="en-IN" dirty="0">
              <a:solidFill>
                <a:srgbClr val="FF0000"/>
              </a:solidFill>
            </a:endParaRPr>
          </a:p>
        </p:txBody>
      </p:sp>
      <p:sp>
        <p:nvSpPr>
          <p:cNvPr id="3" name="Content Placeholder 2">
            <a:extLst>
              <a:ext uri="{FF2B5EF4-FFF2-40B4-BE49-F238E27FC236}">
                <a16:creationId xmlns:a16="http://schemas.microsoft.com/office/drawing/2014/main" id="{B767855C-622F-7159-719A-F59EBD0297AB}"/>
              </a:ext>
            </a:extLst>
          </p:cNvPr>
          <p:cNvSpPr>
            <a:spLocks noGrp="1"/>
          </p:cNvSpPr>
          <p:nvPr>
            <p:ph idx="1"/>
          </p:nvPr>
        </p:nvSpPr>
        <p:spPr>
          <a:xfrm>
            <a:off x="838200" y="1101213"/>
            <a:ext cx="10515600" cy="5075750"/>
          </a:xfrm>
        </p:spPr>
        <p:txBody>
          <a:bodyPr>
            <a:normAutofit/>
          </a:bodyPr>
          <a:lstStyle/>
          <a:p>
            <a:r>
              <a:rPr lang="en-US" dirty="0"/>
              <a:t>Asian countries situated in the southern side of Himalaya.</a:t>
            </a:r>
          </a:p>
          <a:p>
            <a:r>
              <a:rPr lang="en-US" dirty="0"/>
              <a:t>Sub-divisions: Indian sub-region, Ceylonese sub-region, Indo-Chinese sub-region, Indo-Malayan sub-region.</a:t>
            </a:r>
          </a:p>
          <a:p>
            <a:r>
              <a:rPr lang="en-US" dirty="0"/>
              <a:t>Dense rain forest, moderate forests</a:t>
            </a:r>
          </a:p>
          <a:p>
            <a:r>
              <a:rPr lang="en-US" dirty="0"/>
              <a:t>Carp, </a:t>
            </a:r>
            <a:r>
              <a:rPr lang="en-US" dirty="0" err="1"/>
              <a:t>Notopteridae</a:t>
            </a:r>
            <a:r>
              <a:rPr lang="en-US" dirty="0"/>
              <a:t>, Anurans, Gekko, vipers, Gavialis, </a:t>
            </a:r>
            <a:r>
              <a:rPr lang="en-US" dirty="0" err="1"/>
              <a:t>Phesants</a:t>
            </a:r>
            <a:r>
              <a:rPr lang="en-US" dirty="0"/>
              <a:t>, Pigeons, Pangolin, Gibbon, etc. </a:t>
            </a:r>
          </a:p>
          <a:p>
            <a:pPr algn="just"/>
            <a:r>
              <a:rPr lang="en-US" b="0" i="0" dirty="0">
                <a:solidFill>
                  <a:srgbClr val="000000"/>
                </a:solidFill>
                <a:effectLst/>
                <a:latin typeface="Calibri" panose="020F0502020204030204" pitchFamily="34" charset="0"/>
                <a:cs typeface="Calibri" panose="020F0502020204030204" pitchFamily="34" charset="0"/>
              </a:rPr>
              <a:t>In the South east corner physical boundary is absent. In the North East Asia, rain forest is present. Towards the west desert is present. The remaining part shows plains and rivers hence this region show different types of conditions. Hence more vegetation is present and more fauna is seen.</a:t>
            </a:r>
            <a:endParaRPr lang="en-IN"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137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1D51-74A8-A833-AFBC-E3A5A05BC957}"/>
              </a:ext>
            </a:extLst>
          </p:cNvPr>
          <p:cNvSpPr>
            <a:spLocks noGrp="1"/>
          </p:cNvSpPr>
          <p:nvPr>
            <p:ph type="title"/>
          </p:nvPr>
        </p:nvSpPr>
        <p:spPr>
          <a:xfrm>
            <a:off x="838200" y="365125"/>
            <a:ext cx="10515600" cy="696759"/>
          </a:xfrm>
        </p:spPr>
        <p:txBody>
          <a:bodyPr/>
          <a:lstStyle/>
          <a:p>
            <a:pPr algn="ctr"/>
            <a:r>
              <a:rPr lang="en-US" dirty="0">
                <a:solidFill>
                  <a:srgbClr val="FF0000"/>
                </a:solidFill>
              </a:rPr>
              <a:t>Pangea (320 – 195 ma)</a:t>
            </a:r>
            <a:endParaRPr lang="en-IN" dirty="0"/>
          </a:p>
        </p:txBody>
      </p:sp>
      <p:pic>
        <p:nvPicPr>
          <p:cNvPr id="4" name="Content Placeholder 3">
            <a:extLst>
              <a:ext uri="{FF2B5EF4-FFF2-40B4-BE49-F238E27FC236}">
                <a16:creationId xmlns:a16="http://schemas.microsoft.com/office/drawing/2014/main" id="{5519F959-DD2A-5C65-A3C2-3CAE19D3D936}"/>
              </a:ext>
            </a:extLst>
          </p:cNvPr>
          <p:cNvPicPr>
            <a:picLocks noGrp="1" noChangeAspect="1"/>
          </p:cNvPicPr>
          <p:nvPr>
            <p:ph idx="1"/>
          </p:nvPr>
        </p:nvPicPr>
        <p:blipFill>
          <a:blip r:embed="rId2"/>
          <a:stretch>
            <a:fillRect/>
          </a:stretch>
        </p:blipFill>
        <p:spPr>
          <a:xfrm>
            <a:off x="1852816" y="1328086"/>
            <a:ext cx="8486368" cy="4779678"/>
          </a:xfrm>
          <a:prstGeom prst="rect">
            <a:avLst/>
          </a:prstGeom>
        </p:spPr>
      </p:pic>
    </p:spTree>
    <p:extLst>
      <p:ext uri="{BB962C8B-B14F-4D97-AF65-F5344CB8AC3E}">
        <p14:creationId xmlns:p14="http://schemas.microsoft.com/office/powerpoint/2010/main" val="769410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06862-49AB-5534-1F40-655514F47608}"/>
              </a:ext>
            </a:extLst>
          </p:cNvPr>
          <p:cNvSpPr>
            <a:spLocks noGrp="1"/>
          </p:cNvSpPr>
          <p:nvPr>
            <p:ph type="title"/>
          </p:nvPr>
        </p:nvSpPr>
        <p:spPr>
          <a:xfrm>
            <a:off x="838200" y="365125"/>
            <a:ext cx="10515600" cy="775417"/>
          </a:xfrm>
        </p:spPr>
        <p:txBody>
          <a:bodyPr>
            <a:normAutofit/>
          </a:bodyPr>
          <a:lstStyle/>
          <a:p>
            <a:pPr algn="ctr"/>
            <a:r>
              <a:rPr lang="en-US" sz="4000" dirty="0">
                <a:solidFill>
                  <a:srgbClr val="FF0000"/>
                </a:solidFill>
              </a:rPr>
              <a:t>Sub-divisions of Oriental Realm</a:t>
            </a:r>
            <a:endParaRPr lang="en-IN" sz="4000" dirty="0">
              <a:solidFill>
                <a:srgbClr val="FF0000"/>
              </a:solidFill>
            </a:endParaRPr>
          </a:p>
        </p:txBody>
      </p:sp>
      <p:sp>
        <p:nvSpPr>
          <p:cNvPr id="3" name="Content Placeholder 2">
            <a:extLst>
              <a:ext uri="{FF2B5EF4-FFF2-40B4-BE49-F238E27FC236}">
                <a16:creationId xmlns:a16="http://schemas.microsoft.com/office/drawing/2014/main" id="{2F122C9D-20FB-9010-25CF-E37D13E05344}"/>
              </a:ext>
            </a:extLst>
          </p:cNvPr>
          <p:cNvSpPr>
            <a:spLocks noGrp="1"/>
          </p:cNvSpPr>
          <p:nvPr>
            <p:ph idx="1"/>
          </p:nvPr>
        </p:nvSpPr>
        <p:spPr/>
        <p:txBody>
          <a:bodyPr/>
          <a:lstStyle/>
          <a:p>
            <a:pPr algn="l"/>
            <a:r>
              <a:rPr lang="en-IN" b="0" i="0" dirty="0">
                <a:solidFill>
                  <a:srgbClr val="000000"/>
                </a:solidFill>
                <a:effectLst/>
                <a:latin typeface="Roboto" panose="02000000000000000000" pitchFamily="2" charset="0"/>
              </a:rPr>
              <a:t>1. Indian sub-region,</a:t>
            </a:r>
          </a:p>
          <a:p>
            <a:pPr algn="l"/>
            <a:r>
              <a:rPr lang="en-IN" b="0" i="0" dirty="0">
                <a:solidFill>
                  <a:srgbClr val="000000"/>
                </a:solidFill>
                <a:effectLst/>
                <a:latin typeface="Roboto" panose="02000000000000000000" pitchFamily="2" charset="0"/>
              </a:rPr>
              <a:t>2. Ceylon sub-region.</a:t>
            </a:r>
          </a:p>
          <a:p>
            <a:pPr algn="l"/>
            <a:r>
              <a:rPr lang="en-IN" b="0" i="0" dirty="0">
                <a:solidFill>
                  <a:srgbClr val="000000"/>
                </a:solidFill>
                <a:effectLst/>
                <a:latin typeface="Roboto" panose="02000000000000000000" pitchFamily="2" charset="0"/>
              </a:rPr>
              <a:t>3. Indo-China sub-region,</a:t>
            </a:r>
          </a:p>
          <a:p>
            <a:pPr algn="l"/>
            <a:r>
              <a:rPr lang="en-IN" b="0" i="0" dirty="0">
                <a:solidFill>
                  <a:srgbClr val="000000"/>
                </a:solidFill>
                <a:effectLst/>
                <a:latin typeface="Roboto" panose="02000000000000000000" pitchFamily="2" charset="0"/>
              </a:rPr>
              <a:t>4. Indo-Malayan sub-region.</a:t>
            </a:r>
          </a:p>
          <a:p>
            <a:endParaRPr lang="en-IN" dirty="0"/>
          </a:p>
        </p:txBody>
      </p:sp>
    </p:spTree>
    <p:extLst>
      <p:ext uri="{BB962C8B-B14F-4D97-AF65-F5344CB8AC3E}">
        <p14:creationId xmlns:p14="http://schemas.microsoft.com/office/powerpoint/2010/main" val="3322427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98F51-D59E-1C0E-F902-F243699A6405}"/>
              </a:ext>
            </a:extLst>
          </p:cNvPr>
          <p:cNvSpPr>
            <a:spLocks noGrp="1"/>
          </p:cNvSpPr>
          <p:nvPr>
            <p:ph type="title"/>
          </p:nvPr>
        </p:nvSpPr>
        <p:spPr/>
        <p:txBody>
          <a:bodyPr>
            <a:normAutofit/>
          </a:bodyPr>
          <a:lstStyle/>
          <a:p>
            <a:pPr algn="ctr"/>
            <a:r>
              <a:rPr lang="en-US" sz="4000" dirty="0">
                <a:solidFill>
                  <a:srgbClr val="FF0000"/>
                </a:solidFill>
              </a:rPr>
              <a:t>Indian Sub-region</a:t>
            </a:r>
            <a:endParaRPr lang="en-IN" sz="4000" dirty="0">
              <a:solidFill>
                <a:srgbClr val="FF0000"/>
              </a:solidFill>
            </a:endParaRPr>
          </a:p>
        </p:txBody>
      </p:sp>
      <p:sp>
        <p:nvSpPr>
          <p:cNvPr id="3" name="Content Placeholder 2">
            <a:extLst>
              <a:ext uri="{FF2B5EF4-FFF2-40B4-BE49-F238E27FC236}">
                <a16:creationId xmlns:a16="http://schemas.microsoft.com/office/drawing/2014/main" id="{6DBB57A5-92D5-D9B1-4C66-9686A5DCAC96}"/>
              </a:ext>
            </a:extLst>
          </p:cNvPr>
          <p:cNvSpPr>
            <a:spLocks noGrp="1"/>
          </p:cNvSpPr>
          <p:nvPr>
            <p:ph idx="1"/>
          </p:nvPr>
        </p:nvSpPr>
        <p:spPr/>
        <p:txBody>
          <a:bodyPr/>
          <a:lstStyle/>
          <a:p>
            <a:pPr algn="l"/>
            <a:r>
              <a:rPr lang="en-US" b="0" i="0" dirty="0">
                <a:solidFill>
                  <a:srgbClr val="000000"/>
                </a:solidFill>
                <a:effectLst/>
                <a:latin typeface="Roboto" panose="02000000000000000000" pitchFamily="2" charset="0"/>
              </a:rPr>
              <a:t> It includes North India and Central part. It starts from the root of Himalaya and extend up to Malabar Coast. This region shows plains and deserts. It shows temperate and tropical conditions.</a:t>
            </a:r>
          </a:p>
          <a:p>
            <a:pPr algn="l"/>
            <a:r>
              <a:rPr lang="en-US" b="0" i="0" dirty="0">
                <a:solidFill>
                  <a:srgbClr val="000000"/>
                </a:solidFill>
                <a:effectLst/>
                <a:latin typeface="Roboto" panose="02000000000000000000" pitchFamily="2" charset="0"/>
              </a:rPr>
              <a:t>In this region Antelopes, Peacock, Indian Bison, Black Elephant, </a:t>
            </a:r>
            <a:r>
              <a:rPr lang="en-US" b="0" i="0" dirty="0" err="1">
                <a:solidFill>
                  <a:srgbClr val="000000"/>
                </a:solidFill>
                <a:effectLst/>
                <a:latin typeface="Roboto" panose="02000000000000000000" pitchFamily="2" charset="0"/>
              </a:rPr>
              <a:t>Equas</a:t>
            </a:r>
            <a:r>
              <a:rPr lang="en-US" b="0" i="0" dirty="0">
                <a:solidFill>
                  <a:srgbClr val="000000"/>
                </a:solidFill>
                <a:effectLst/>
                <a:latin typeface="Roboto" panose="02000000000000000000" pitchFamily="2" charset="0"/>
              </a:rPr>
              <a:t> and some important snakes are present.</a:t>
            </a:r>
          </a:p>
          <a:p>
            <a:endParaRPr lang="en-IN" dirty="0"/>
          </a:p>
        </p:txBody>
      </p:sp>
    </p:spTree>
    <p:extLst>
      <p:ext uri="{BB962C8B-B14F-4D97-AF65-F5344CB8AC3E}">
        <p14:creationId xmlns:p14="http://schemas.microsoft.com/office/powerpoint/2010/main" val="2190436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B9DBD-B19E-67FF-EE4E-C607E1974619}"/>
              </a:ext>
            </a:extLst>
          </p:cNvPr>
          <p:cNvSpPr>
            <a:spLocks noGrp="1"/>
          </p:cNvSpPr>
          <p:nvPr>
            <p:ph type="title"/>
          </p:nvPr>
        </p:nvSpPr>
        <p:spPr/>
        <p:txBody>
          <a:bodyPr/>
          <a:lstStyle/>
          <a:p>
            <a:pPr algn="ctr"/>
            <a:r>
              <a:rPr lang="en-US" dirty="0">
                <a:solidFill>
                  <a:srgbClr val="FF0000"/>
                </a:solidFill>
              </a:rPr>
              <a:t>Ceylon Sub-region</a:t>
            </a:r>
            <a:endParaRPr lang="en-IN" dirty="0">
              <a:solidFill>
                <a:srgbClr val="FF0000"/>
              </a:solidFill>
            </a:endParaRPr>
          </a:p>
        </p:txBody>
      </p:sp>
      <p:sp>
        <p:nvSpPr>
          <p:cNvPr id="3" name="Content Placeholder 2">
            <a:extLst>
              <a:ext uri="{FF2B5EF4-FFF2-40B4-BE49-F238E27FC236}">
                <a16:creationId xmlns:a16="http://schemas.microsoft.com/office/drawing/2014/main" id="{2B177669-89C4-93AC-F825-549AB3BCDB75}"/>
              </a:ext>
            </a:extLst>
          </p:cNvPr>
          <p:cNvSpPr>
            <a:spLocks noGrp="1"/>
          </p:cNvSpPr>
          <p:nvPr>
            <p:ph idx="1"/>
          </p:nvPr>
        </p:nvSpPr>
        <p:spPr/>
        <p:txBody>
          <a:bodyPr/>
          <a:lstStyle/>
          <a:p>
            <a:r>
              <a:rPr lang="en-US" b="0" i="0" dirty="0">
                <a:solidFill>
                  <a:srgbClr val="000000"/>
                </a:solidFill>
                <a:effectLst/>
                <a:latin typeface="Roboto" panose="02000000000000000000" pitchFamily="2" charset="0"/>
              </a:rPr>
              <a:t>It includes Ceylon, Small Indian Peninsula. It shows Loris, Elephants, </a:t>
            </a:r>
            <a:r>
              <a:rPr lang="en-US" b="0" i="0" dirty="0" err="1">
                <a:solidFill>
                  <a:srgbClr val="000000"/>
                </a:solidFill>
                <a:effectLst/>
                <a:latin typeface="Roboto" panose="02000000000000000000" pitchFamily="2" charset="0"/>
              </a:rPr>
              <a:t>Equas</a:t>
            </a:r>
            <a:r>
              <a:rPr lang="en-US" b="0" i="0" dirty="0">
                <a:solidFill>
                  <a:srgbClr val="000000"/>
                </a:solidFill>
                <a:effectLst/>
                <a:latin typeface="Roboto" panose="02000000000000000000" pitchFamily="2" charset="0"/>
              </a:rPr>
              <a:t>, Rat, Bandicoots and Snakes.</a:t>
            </a:r>
            <a:endParaRPr lang="en-IN" dirty="0"/>
          </a:p>
        </p:txBody>
      </p:sp>
    </p:spTree>
    <p:extLst>
      <p:ext uri="{BB962C8B-B14F-4D97-AF65-F5344CB8AC3E}">
        <p14:creationId xmlns:p14="http://schemas.microsoft.com/office/powerpoint/2010/main" val="2757355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69B9-0C4A-E64E-5156-E4096DCFA587}"/>
              </a:ext>
            </a:extLst>
          </p:cNvPr>
          <p:cNvSpPr>
            <a:spLocks noGrp="1"/>
          </p:cNvSpPr>
          <p:nvPr>
            <p:ph type="title"/>
          </p:nvPr>
        </p:nvSpPr>
        <p:spPr/>
        <p:txBody>
          <a:bodyPr/>
          <a:lstStyle/>
          <a:p>
            <a:pPr algn="ctr"/>
            <a:r>
              <a:rPr lang="en-US" dirty="0">
                <a:solidFill>
                  <a:srgbClr val="FF0000"/>
                </a:solidFill>
              </a:rPr>
              <a:t>Indo-China Sub-region</a:t>
            </a:r>
            <a:endParaRPr lang="en-IN" dirty="0">
              <a:solidFill>
                <a:srgbClr val="FF0000"/>
              </a:solidFill>
            </a:endParaRPr>
          </a:p>
        </p:txBody>
      </p:sp>
      <p:sp>
        <p:nvSpPr>
          <p:cNvPr id="3" name="Content Placeholder 2">
            <a:extLst>
              <a:ext uri="{FF2B5EF4-FFF2-40B4-BE49-F238E27FC236}">
                <a16:creationId xmlns:a16="http://schemas.microsoft.com/office/drawing/2014/main" id="{CDD97DC4-7CA1-020B-3DE8-F4C8F2FD3BF3}"/>
              </a:ext>
            </a:extLst>
          </p:cNvPr>
          <p:cNvSpPr>
            <a:spLocks noGrp="1"/>
          </p:cNvSpPr>
          <p:nvPr>
            <p:ph idx="1"/>
          </p:nvPr>
        </p:nvSpPr>
        <p:spPr/>
        <p:txBody>
          <a:bodyPr/>
          <a:lstStyle/>
          <a:p>
            <a:r>
              <a:rPr lang="en-US" b="0" i="0" dirty="0">
                <a:solidFill>
                  <a:srgbClr val="000000"/>
                </a:solidFill>
                <a:effectLst/>
                <a:latin typeface="Roboto" panose="02000000000000000000" pitchFamily="2" charset="0"/>
              </a:rPr>
              <a:t>It includes China south of </a:t>
            </a:r>
            <a:r>
              <a:rPr lang="en-US" b="0" i="0" dirty="0" err="1">
                <a:solidFill>
                  <a:srgbClr val="000000"/>
                </a:solidFill>
                <a:effectLst/>
                <a:latin typeface="Roboto" panose="02000000000000000000" pitchFamily="2" charset="0"/>
              </a:rPr>
              <a:t>Palaearctic</a:t>
            </a:r>
            <a:r>
              <a:rPr lang="en-US" b="0" i="0" dirty="0">
                <a:solidFill>
                  <a:srgbClr val="000000"/>
                </a:solidFill>
                <a:effectLst/>
                <a:latin typeface="Roboto" panose="02000000000000000000" pitchFamily="2" charset="0"/>
              </a:rPr>
              <a:t> region. It includes Gibbons, Lemurs, Rhinoceros, Salamanders, Disc tongued frogs are present.</a:t>
            </a:r>
            <a:endParaRPr lang="en-IN" dirty="0"/>
          </a:p>
        </p:txBody>
      </p:sp>
    </p:spTree>
    <p:extLst>
      <p:ext uri="{BB962C8B-B14F-4D97-AF65-F5344CB8AC3E}">
        <p14:creationId xmlns:p14="http://schemas.microsoft.com/office/powerpoint/2010/main" val="2602956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30046-CDED-2B1F-B4F7-4049ADA284DC}"/>
              </a:ext>
            </a:extLst>
          </p:cNvPr>
          <p:cNvSpPr>
            <a:spLocks noGrp="1"/>
          </p:cNvSpPr>
          <p:nvPr>
            <p:ph type="title"/>
          </p:nvPr>
        </p:nvSpPr>
        <p:spPr/>
        <p:txBody>
          <a:bodyPr/>
          <a:lstStyle/>
          <a:p>
            <a:pPr algn="ctr"/>
            <a:r>
              <a:rPr lang="en-US" dirty="0">
                <a:solidFill>
                  <a:srgbClr val="FF0000"/>
                </a:solidFill>
              </a:rPr>
              <a:t>Indo-Malayan Sub-region</a:t>
            </a:r>
            <a:endParaRPr lang="en-IN" dirty="0">
              <a:solidFill>
                <a:srgbClr val="FF0000"/>
              </a:solidFill>
            </a:endParaRPr>
          </a:p>
        </p:txBody>
      </p:sp>
      <p:sp>
        <p:nvSpPr>
          <p:cNvPr id="3" name="Content Placeholder 2">
            <a:extLst>
              <a:ext uri="{FF2B5EF4-FFF2-40B4-BE49-F238E27FC236}">
                <a16:creationId xmlns:a16="http://schemas.microsoft.com/office/drawing/2014/main" id="{ED1E5C38-B31F-7EE0-B257-ACD9FD50798E}"/>
              </a:ext>
            </a:extLst>
          </p:cNvPr>
          <p:cNvSpPr>
            <a:spLocks noGrp="1"/>
          </p:cNvSpPr>
          <p:nvPr>
            <p:ph idx="1"/>
          </p:nvPr>
        </p:nvSpPr>
        <p:spPr/>
        <p:txBody>
          <a:bodyPr/>
          <a:lstStyle/>
          <a:p>
            <a:r>
              <a:rPr lang="en-US" b="0" i="0" dirty="0">
                <a:solidFill>
                  <a:srgbClr val="000000"/>
                </a:solidFill>
                <a:effectLst/>
                <a:latin typeface="Roboto" panose="02000000000000000000" pitchFamily="2" charset="0"/>
              </a:rPr>
              <a:t>It includes Malayan peninsula and surrounding Islands. This region supports 132 families of fauna Gibbon, Rhinoceros, Badger, Broad bills etc. are very common in this region.</a:t>
            </a:r>
            <a:endParaRPr lang="en-IN" dirty="0"/>
          </a:p>
        </p:txBody>
      </p:sp>
    </p:spTree>
    <p:extLst>
      <p:ext uri="{BB962C8B-B14F-4D97-AF65-F5344CB8AC3E}">
        <p14:creationId xmlns:p14="http://schemas.microsoft.com/office/powerpoint/2010/main" val="2528554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D6C31-A292-77B2-EF15-6347A43DC16B}"/>
              </a:ext>
            </a:extLst>
          </p:cNvPr>
          <p:cNvSpPr>
            <a:spLocks noGrp="1"/>
          </p:cNvSpPr>
          <p:nvPr>
            <p:ph type="title"/>
          </p:nvPr>
        </p:nvSpPr>
        <p:spPr/>
        <p:txBody>
          <a:bodyPr/>
          <a:lstStyle/>
          <a:p>
            <a:pPr algn="ctr"/>
            <a:r>
              <a:rPr lang="en-US" dirty="0">
                <a:solidFill>
                  <a:srgbClr val="FF0000"/>
                </a:solidFill>
              </a:rPr>
              <a:t>Fishes in Oriental Region</a:t>
            </a:r>
            <a:endParaRPr lang="en-IN" dirty="0">
              <a:solidFill>
                <a:srgbClr val="FF0000"/>
              </a:solidFill>
            </a:endParaRPr>
          </a:p>
        </p:txBody>
      </p:sp>
      <p:sp>
        <p:nvSpPr>
          <p:cNvPr id="3" name="Content Placeholder 2">
            <a:extLst>
              <a:ext uri="{FF2B5EF4-FFF2-40B4-BE49-F238E27FC236}">
                <a16:creationId xmlns:a16="http://schemas.microsoft.com/office/drawing/2014/main" id="{48E7EB4C-A144-BF20-A327-A2B7037CF0E5}"/>
              </a:ext>
            </a:extLst>
          </p:cNvPr>
          <p:cNvSpPr>
            <a:spLocks noGrp="1"/>
          </p:cNvSpPr>
          <p:nvPr>
            <p:ph idx="1"/>
          </p:nvPr>
        </p:nvSpPr>
        <p:spPr/>
        <p:txBody>
          <a:bodyPr/>
          <a:lstStyle/>
          <a:p>
            <a:pPr algn="l"/>
            <a:r>
              <a:rPr lang="en-IN" b="0" i="0" dirty="0">
                <a:solidFill>
                  <a:srgbClr val="000000"/>
                </a:solidFill>
                <a:effectLst/>
                <a:latin typeface="Roboto" panose="02000000000000000000" pitchFamily="2" charset="0"/>
              </a:rPr>
              <a:t>Fish fauna of Oriental region will resemble that of Ethiopian region. Oriental fish fauna is dominated by Carps and Cat fishes.</a:t>
            </a:r>
          </a:p>
          <a:p>
            <a:pPr algn="l"/>
            <a:r>
              <a:rPr lang="en-IN" b="0" i="0" dirty="0">
                <a:solidFill>
                  <a:srgbClr val="000000"/>
                </a:solidFill>
                <a:effectLst/>
                <a:latin typeface="Roboto" panose="02000000000000000000" pitchFamily="2" charset="0"/>
              </a:rPr>
              <a:t>1. </a:t>
            </a:r>
            <a:r>
              <a:rPr lang="en-IN" b="0" i="0" dirty="0" err="1">
                <a:solidFill>
                  <a:srgbClr val="000000"/>
                </a:solidFill>
                <a:effectLst/>
                <a:latin typeface="Roboto" panose="02000000000000000000" pitchFamily="2" charset="0"/>
              </a:rPr>
              <a:t>Notopteridae</a:t>
            </a:r>
            <a:r>
              <a:rPr lang="en-IN" b="0" i="0" dirty="0">
                <a:solidFill>
                  <a:srgbClr val="000000"/>
                </a:solidFill>
                <a:effectLst/>
                <a:latin typeface="Roboto" panose="02000000000000000000" pitchFamily="2" charset="0"/>
              </a:rPr>
              <a:t>,</a:t>
            </a:r>
          </a:p>
          <a:p>
            <a:pPr algn="l"/>
            <a:r>
              <a:rPr lang="en-IN" b="0" i="0" dirty="0">
                <a:solidFill>
                  <a:srgbClr val="000000"/>
                </a:solidFill>
                <a:effectLst/>
                <a:latin typeface="Roboto" panose="02000000000000000000" pitchFamily="2" charset="0"/>
              </a:rPr>
              <a:t>2. </a:t>
            </a:r>
            <a:r>
              <a:rPr lang="en-IN" b="0" i="0" dirty="0" err="1">
                <a:solidFill>
                  <a:srgbClr val="000000"/>
                </a:solidFill>
                <a:effectLst/>
                <a:latin typeface="Roboto" panose="02000000000000000000" pitchFamily="2" charset="0"/>
              </a:rPr>
              <a:t>Anabantklae</a:t>
            </a:r>
            <a:r>
              <a:rPr lang="en-IN" b="0" i="0" dirty="0">
                <a:solidFill>
                  <a:srgbClr val="000000"/>
                </a:solidFill>
                <a:effectLst/>
                <a:latin typeface="Roboto" panose="02000000000000000000" pitchFamily="2" charset="0"/>
              </a:rPr>
              <a:t>,</a:t>
            </a:r>
          </a:p>
          <a:p>
            <a:pPr algn="l"/>
            <a:r>
              <a:rPr lang="en-IN" b="0" i="0" dirty="0">
                <a:solidFill>
                  <a:srgbClr val="000000"/>
                </a:solidFill>
                <a:effectLst/>
                <a:latin typeface="Roboto" panose="02000000000000000000" pitchFamily="2" charset="0"/>
              </a:rPr>
              <a:t>3. </a:t>
            </a:r>
            <a:r>
              <a:rPr lang="en-IN" b="0" i="0" dirty="0" err="1">
                <a:solidFill>
                  <a:srgbClr val="000000"/>
                </a:solidFill>
                <a:effectLst/>
                <a:latin typeface="Roboto" panose="02000000000000000000" pitchFamily="2" charset="0"/>
              </a:rPr>
              <a:t>Syngnathus</a:t>
            </a:r>
            <a:r>
              <a:rPr lang="en-IN" b="0" i="0" dirty="0">
                <a:solidFill>
                  <a:srgbClr val="000000"/>
                </a:solidFill>
                <a:effectLst/>
                <a:latin typeface="Roboto" panose="02000000000000000000" pitchFamily="2" charset="0"/>
              </a:rPr>
              <a:t>,</a:t>
            </a:r>
          </a:p>
          <a:p>
            <a:pPr algn="l"/>
            <a:r>
              <a:rPr lang="en-IN" b="0" i="0" dirty="0">
                <a:solidFill>
                  <a:srgbClr val="000000"/>
                </a:solidFill>
                <a:effectLst/>
                <a:latin typeface="Roboto" panose="02000000000000000000" pitchFamily="2" charset="0"/>
              </a:rPr>
              <a:t>4. </a:t>
            </a:r>
            <a:r>
              <a:rPr lang="en-IN" b="0" i="0" dirty="0" err="1">
                <a:solidFill>
                  <a:srgbClr val="000000"/>
                </a:solidFill>
                <a:effectLst/>
                <a:latin typeface="Roboto" panose="02000000000000000000" pitchFamily="2" charset="0"/>
              </a:rPr>
              <a:t>Cypsilurusetc</a:t>
            </a:r>
            <a:r>
              <a:rPr lang="en-IN" b="0" i="0" dirty="0">
                <a:solidFill>
                  <a:srgbClr val="000000"/>
                </a:solidFill>
                <a:effectLst/>
                <a:latin typeface="Roboto" panose="02000000000000000000" pitchFamily="2" charset="0"/>
              </a:rPr>
              <a:t>.,</a:t>
            </a:r>
          </a:p>
          <a:p>
            <a:endParaRPr lang="en-IN" dirty="0"/>
          </a:p>
        </p:txBody>
      </p:sp>
    </p:spTree>
    <p:extLst>
      <p:ext uri="{BB962C8B-B14F-4D97-AF65-F5344CB8AC3E}">
        <p14:creationId xmlns:p14="http://schemas.microsoft.com/office/powerpoint/2010/main" val="3050738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999B-936F-4F36-ACEF-F458DE58A7B1}"/>
              </a:ext>
            </a:extLst>
          </p:cNvPr>
          <p:cNvSpPr>
            <a:spLocks noGrp="1"/>
          </p:cNvSpPr>
          <p:nvPr>
            <p:ph type="title"/>
          </p:nvPr>
        </p:nvSpPr>
        <p:spPr>
          <a:xfrm>
            <a:off x="838200" y="365125"/>
            <a:ext cx="10515600" cy="785249"/>
          </a:xfrm>
        </p:spPr>
        <p:txBody>
          <a:bodyPr/>
          <a:lstStyle/>
          <a:p>
            <a:pPr algn="ctr"/>
            <a:r>
              <a:rPr lang="en-US" dirty="0">
                <a:solidFill>
                  <a:srgbClr val="FF0000"/>
                </a:solidFill>
              </a:rPr>
              <a:t>Amphibians in Oriental Region</a:t>
            </a:r>
            <a:endParaRPr lang="en-IN" dirty="0">
              <a:solidFill>
                <a:srgbClr val="FF0000"/>
              </a:solidFill>
            </a:endParaRPr>
          </a:p>
        </p:txBody>
      </p:sp>
      <p:sp>
        <p:nvSpPr>
          <p:cNvPr id="3" name="Content Placeholder 2">
            <a:extLst>
              <a:ext uri="{FF2B5EF4-FFF2-40B4-BE49-F238E27FC236}">
                <a16:creationId xmlns:a16="http://schemas.microsoft.com/office/drawing/2014/main" id="{C691166B-C314-1598-5A87-16ECDDC31715}"/>
              </a:ext>
            </a:extLst>
          </p:cNvPr>
          <p:cNvSpPr>
            <a:spLocks noGrp="1"/>
          </p:cNvSpPr>
          <p:nvPr>
            <p:ph idx="1"/>
          </p:nvPr>
        </p:nvSpPr>
        <p:spPr>
          <a:xfrm>
            <a:off x="838200" y="1356852"/>
            <a:ext cx="10515600" cy="4820111"/>
          </a:xfrm>
        </p:spPr>
        <p:txBody>
          <a:bodyPr>
            <a:normAutofit fontScale="92500"/>
          </a:bodyPr>
          <a:lstStyle/>
          <a:p>
            <a:pPr algn="l"/>
            <a:r>
              <a:rPr lang="en-IN" b="0" i="0" dirty="0">
                <a:solidFill>
                  <a:srgbClr val="000000"/>
                </a:solidFill>
                <a:effectLst/>
                <a:latin typeface="Roboto" panose="02000000000000000000" pitchFamily="2" charset="0"/>
              </a:rPr>
              <a:t>Tailed Amphibians are very rare, only one </a:t>
            </a:r>
            <a:r>
              <a:rPr lang="en-IN" b="0" i="0" dirty="0" err="1">
                <a:solidFill>
                  <a:srgbClr val="000000"/>
                </a:solidFill>
                <a:effectLst/>
                <a:latin typeface="Roboto" panose="02000000000000000000" pitchFamily="2" charset="0"/>
              </a:rPr>
              <a:t>genusis</a:t>
            </a:r>
            <a:r>
              <a:rPr lang="en-IN" b="0" i="0" dirty="0">
                <a:solidFill>
                  <a:srgbClr val="000000"/>
                </a:solidFill>
                <a:effectLst/>
                <a:latin typeface="Roboto" panose="02000000000000000000" pitchFamily="2" charset="0"/>
              </a:rPr>
              <a:t> represented </a:t>
            </a:r>
            <a:r>
              <a:rPr lang="en-IN" b="0" i="0" dirty="0" err="1">
                <a:solidFill>
                  <a:srgbClr val="000000"/>
                </a:solidFill>
                <a:effectLst/>
                <a:latin typeface="Roboto" panose="02000000000000000000" pitchFamily="2" charset="0"/>
              </a:rPr>
              <a:t>Tylptotriton</a:t>
            </a:r>
            <a:r>
              <a:rPr lang="en-IN" b="0" i="0" dirty="0">
                <a:solidFill>
                  <a:srgbClr val="000000"/>
                </a:solidFill>
                <a:effectLst/>
                <a:latin typeface="Roboto" panose="02000000000000000000" pitchFamily="2" charset="0"/>
              </a:rPr>
              <a:t> </a:t>
            </a:r>
            <a:r>
              <a:rPr lang="en-IN" b="0" i="0" dirty="0" err="1">
                <a:solidFill>
                  <a:srgbClr val="000000"/>
                </a:solidFill>
                <a:effectLst/>
                <a:latin typeface="Roboto" panose="02000000000000000000" pitchFamily="2" charset="0"/>
              </a:rPr>
              <a:t>verrucosus</a:t>
            </a:r>
            <a:r>
              <a:rPr lang="en-IN" b="0" i="0" dirty="0">
                <a:solidFill>
                  <a:srgbClr val="000000"/>
                </a:solidFill>
                <a:effectLst/>
                <a:latin typeface="Roboto" panose="02000000000000000000" pitchFamily="2" charset="0"/>
              </a:rPr>
              <a:t>. Anura and Apoda Amphibians are more.</a:t>
            </a:r>
          </a:p>
          <a:p>
            <a:pPr algn="l"/>
            <a:r>
              <a:rPr lang="en-IN" b="0" i="0" dirty="0">
                <a:solidFill>
                  <a:srgbClr val="000000"/>
                </a:solidFill>
                <a:effectLst/>
                <a:latin typeface="Roboto" panose="02000000000000000000" pitchFamily="2" charset="0"/>
              </a:rPr>
              <a:t>1. Rana species,</a:t>
            </a:r>
          </a:p>
          <a:p>
            <a:pPr algn="l"/>
            <a:r>
              <a:rPr lang="en-IN" b="0" i="0" dirty="0">
                <a:solidFill>
                  <a:srgbClr val="000000"/>
                </a:solidFill>
                <a:effectLst/>
                <a:latin typeface="Roboto" panose="02000000000000000000" pitchFamily="2" charset="0"/>
              </a:rPr>
              <a:t>2. Hyla.</a:t>
            </a:r>
          </a:p>
          <a:p>
            <a:pPr algn="l"/>
            <a:r>
              <a:rPr lang="en-IN" b="0" i="0" dirty="0">
                <a:solidFill>
                  <a:srgbClr val="000000"/>
                </a:solidFill>
                <a:effectLst/>
                <a:latin typeface="Roboto" panose="02000000000000000000" pitchFamily="2" charset="0"/>
              </a:rPr>
              <a:t>3. Rhacophorus,</a:t>
            </a:r>
          </a:p>
          <a:p>
            <a:pPr algn="l"/>
            <a:r>
              <a:rPr lang="en-IN" b="0" i="0" dirty="0">
                <a:solidFill>
                  <a:srgbClr val="000000"/>
                </a:solidFill>
                <a:effectLst/>
                <a:latin typeface="Roboto" panose="02000000000000000000" pitchFamily="2" charset="0"/>
              </a:rPr>
              <a:t>4. Bufo,</a:t>
            </a:r>
          </a:p>
          <a:p>
            <a:pPr algn="l"/>
            <a:r>
              <a:rPr lang="en-IN" b="0" i="0" dirty="0">
                <a:solidFill>
                  <a:srgbClr val="000000"/>
                </a:solidFill>
                <a:effectLst/>
                <a:latin typeface="Roboto" panose="02000000000000000000" pitchFamily="2" charset="0"/>
              </a:rPr>
              <a:t>5. </a:t>
            </a:r>
            <a:r>
              <a:rPr lang="en-IN" b="0" i="0" dirty="0" err="1">
                <a:solidFill>
                  <a:srgbClr val="000000"/>
                </a:solidFill>
                <a:effectLst/>
                <a:latin typeface="Roboto" panose="02000000000000000000" pitchFamily="2" charset="0"/>
              </a:rPr>
              <a:t>Discoblastidae</a:t>
            </a:r>
            <a:r>
              <a:rPr lang="en-IN" b="0" i="0" dirty="0">
                <a:solidFill>
                  <a:srgbClr val="000000"/>
                </a:solidFill>
                <a:effectLst/>
                <a:latin typeface="Roboto" panose="02000000000000000000" pitchFamily="2" charset="0"/>
              </a:rPr>
              <a:t> </a:t>
            </a:r>
            <a:r>
              <a:rPr lang="en-IN" b="0" i="0" dirty="0" err="1">
                <a:solidFill>
                  <a:srgbClr val="000000"/>
                </a:solidFill>
                <a:effectLst/>
                <a:latin typeface="Roboto" panose="02000000000000000000" pitchFamily="2" charset="0"/>
              </a:rPr>
              <a:t>nembers</a:t>
            </a:r>
            <a:r>
              <a:rPr lang="en-IN" b="0" i="0" dirty="0">
                <a:solidFill>
                  <a:srgbClr val="000000"/>
                </a:solidFill>
                <a:effectLst/>
                <a:latin typeface="Roboto" panose="02000000000000000000" pitchFamily="2" charset="0"/>
              </a:rPr>
              <a:t>,</a:t>
            </a:r>
          </a:p>
          <a:p>
            <a:pPr algn="l"/>
            <a:r>
              <a:rPr lang="en-IN" b="0" i="0" dirty="0">
                <a:solidFill>
                  <a:srgbClr val="000000"/>
                </a:solidFill>
                <a:effectLst/>
                <a:latin typeface="Roboto" panose="02000000000000000000" pitchFamily="2" charset="0"/>
              </a:rPr>
              <a:t>6. </a:t>
            </a:r>
            <a:r>
              <a:rPr lang="en-IN" b="0" i="0" dirty="0" err="1">
                <a:solidFill>
                  <a:srgbClr val="000000"/>
                </a:solidFill>
                <a:effectLst/>
                <a:latin typeface="Roboto" panose="02000000000000000000" pitchFamily="2" charset="0"/>
              </a:rPr>
              <a:t>lcthyophis</a:t>
            </a:r>
            <a:r>
              <a:rPr lang="en-IN" b="0" i="0" dirty="0">
                <a:solidFill>
                  <a:srgbClr val="000000"/>
                </a:solidFill>
                <a:effectLst/>
                <a:latin typeface="Roboto" panose="02000000000000000000" pitchFamily="2" charset="0"/>
              </a:rPr>
              <a:t>,</a:t>
            </a:r>
          </a:p>
          <a:p>
            <a:pPr algn="l"/>
            <a:r>
              <a:rPr lang="en-IN" b="0" i="0" dirty="0">
                <a:solidFill>
                  <a:srgbClr val="000000"/>
                </a:solidFill>
                <a:effectLst/>
                <a:latin typeface="Roboto" panose="02000000000000000000" pitchFamily="2" charset="0"/>
              </a:rPr>
              <a:t>7. </a:t>
            </a:r>
            <a:r>
              <a:rPr lang="en-IN" b="0" i="0" dirty="0" err="1">
                <a:solidFill>
                  <a:srgbClr val="000000"/>
                </a:solidFill>
                <a:effectLst/>
                <a:latin typeface="Roboto" panose="02000000000000000000" pitchFamily="2" charset="0"/>
              </a:rPr>
              <a:t>Uraeotyphlus</a:t>
            </a:r>
            <a:r>
              <a:rPr lang="en-IN" b="0" i="0" dirty="0">
                <a:solidFill>
                  <a:srgbClr val="000000"/>
                </a:solidFill>
                <a:effectLst/>
                <a:latin typeface="Roboto" panose="02000000000000000000" pitchFamily="2" charset="0"/>
              </a:rPr>
              <a:t>,</a:t>
            </a:r>
          </a:p>
          <a:p>
            <a:pPr algn="l"/>
            <a:r>
              <a:rPr lang="en-IN" b="0" i="0" dirty="0">
                <a:solidFill>
                  <a:srgbClr val="000000"/>
                </a:solidFill>
                <a:effectLst/>
                <a:latin typeface="Roboto" panose="02000000000000000000" pitchFamily="2" charset="0"/>
              </a:rPr>
              <a:t>8. </a:t>
            </a:r>
            <a:r>
              <a:rPr lang="en-IN" b="0" i="0" dirty="0" err="1">
                <a:solidFill>
                  <a:srgbClr val="000000"/>
                </a:solidFill>
                <a:effectLst/>
                <a:latin typeface="Roboto" panose="02000000000000000000" pitchFamily="2" charset="0"/>
              </a:rPr>
              <a:t>Gegenophis</a:t>
            </a:r>
            <a:r>
              <a:rPr lang="en-IN" b="0" i="0" dirty="0">
                <a:solidFill>
                  <a:srgbClr val="000000"/>
                </a:solidFill>
                <a:effectLst/>
                <a:latin typeface="Roboto" panose="02000000000000000000" pitchFamily="2" charset="0"/>
              </a:rPr>
              <a:t> etc.</a:t>
            </a:r>
          </a:p>
          <a:p>
            <a:endParaRPr lang="en-IN" dirty="0"/>
          </a:p>
        </p:txBody>
      </p:sp>
    </p:spTree>
    <p:extLst>
      <p:ext uri="{BB962C8B-B14F-4D97-AF65-F5344CB8AC3E}">
        <p14:creationId xmlns:p14="http://schemas.microsoft.com/office/powerpoint/2010/main" val="947120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E45A1-F186-07AF-7F5B-7FE28B4E11FA}"/>
              </a:ext>
            </a:extLst>
          </p:cNvPr>
          <p:cNvSpPr>
            <a:spLocks noGrp="1"/>
          </p:cNvSpPr>
          <p:nvPr>
            <p:ph type="title"/>
          </p:nvPr>
        </p:nvSpPr>
        <p:spPr>
          <a:xfrm>
            <a:off x="838200" y="365126"/>
            <a:ext cx="10515600" cy="647598"/>
          </a:xfrm>
        </p:spPr>
        <p:txBody>
          <a:bodyPr>
            <a:normAutofit fontScale="90000"/>
          </a:bodyPr>
          <a:lstStyle/>
          <a:p>
            <a:pPr algn="ctr"/>
            <a:r>
              <a:rPr lang="en-US" dirty="0">
                <a:solidFill>
                  <a:srgbClr val="FF0000"/>
                </a:solidFill>
              </a:rPr>
              <a:t>Reptiles in Oriental Region</a:t>
            </a:r>
            <a:endParaRPr lang="en-IN" dirty="0">
              <a:solidFill>
                <a:srgbClr val="FF0000"/>
              </a:solidFill>
            </a:endParaRPr>
          </a:p>
        </p:txBody>
      </p:sp>
      <p:sp>
        <p:nvSpPr>
          <p:cNvPr id="3" name="Content Placeholder 2">
            <a:extLst>
              <a:ext uri="{FF2B5EF4-FFF2-40B4-BE49-F238E27FC236}">
                <a16:creationId xmlns:a16="http://schemas.microsoft.com/office/drawing/2014/main" id="{41C7F9B8-7575-135E-C7B6-2496873D658E}"/>
              </a:ext>
            </a:extLst>
          </p:cNvPr>
          <p:cNvSpPr>
            <a:spLocks noGrp="1"/>
          </p:cNvSpPr>
          <p:nvPr>
            <p:ph idx="1"/>
          </p:nvPr>
        </p:nvSpPr>
        <p:spPr>
          <a:xfrm>
            <a:off x="838200" y="1199535"/>
            <a:ext cx="10515600" cy="4977428"/>
          </a:xfrm>
        </p:spPr>
        <p:txBody>
          <a:bodyPr>
            <a:normAutofit lnSpcReduction="10000"/>
          </a:bodyPr>
          <a:lstStyle/>
          <a:p>
            <a:pPr algn="l"/>
            <a:r>
              <a:rPr lang="en-IN" b="0" i="0" dirty="0">
                <a:solidFill>
                  <a:srgbClr val="000000"/>
                </a:solidFill>
                <a:effectLst/>
                <a:latin typeface="Roboto" panose="02000000000000000000" pitchFamily="2" charset="0"/>
              </a:rPr>
              <a:t>Many reptiles are seen in this region. This fauna Is dominated by lizards, snakes, turtles and Crocodiles.</a:t>
            </a:r>
          </a:p>
          <a:p>
            <a:pPr algn="l"/>
            <a:r>
              <a:rPr lang="en-IN" b="0" i="0" dirty="0">
                <a:solidFill>
                  <a:srgbClr val="000000"/>
                </a:solidFill>
                <a:effectLst/>
                <a:latin typeface="Roboto" panose="02000000000000000000" pitchFamily="2" charset="0"/>
              </a:rPr>
              <a:t>1. </a:t>
            </a:r>
            <a:r>
              <a:rPr lang="en-IN" b="0" i="0" dirty="0" err="1">
                <a:solidFill>
                  <a:srgbClr val="000000"/>
                </a:solidFill>
                <a:effectLst/>
                <a:latin typeface="Roboto" panose="02000000000000000000" pitchFamily="2" charset="0"/>
              </a:rPr>
              <a:t>Gvialis</a:t>
            </a:r>
            <a:r>
              <a:rPr lang="en-IN" b="0" i="0" dirty="0">
                <a:solidFill>
                  <a:srgbClr val="000000"/>
                </a:solidFill>
                <a:effectLst/>
                <a:latin typeface="Roboto" panose="02000000000000000000" pitchFamily="2" charset="0"/>
              </a:rPr>
              <a:t>,</a:t>
            </a:r>
          </a:p>
          <a:p>
            <a:pPr algn="l"/>
            <a:r>
              <a:rPr lang="en-IN" b="0" i="0" dirty="0">
                <a:solidFill>
                  <a:srgbClr val="000000"/>
                </a:solidFill>
                <a:effectLst/>
                <a:latin typeface="Roboto" panose="02000000000000000000" pitchFamily="2" charset="0"/>
              </a:rPr>
              <a:t>2. Gecko (Flying Lizard),</a:t>
            </a:r>
          </a:p>
          <a:p>
            <a:pPr algn="l"/>
            <a:r>
              <a:rPr lang="en-IN" b="0" i="0" dirty="0">
                <a:solidFill>
                  <a:srgbClr val="000000"/>
                </a:solidFill>
                <a:effectLst/>
                <a:latin typeface="Roboto" panose="02000000000000000000" pitchFamily="2" charset="0"/>
              </a:rPr>
              <a:t>3. Chameleon</a:t>
            </a:r>
          </a:p>
          <a:p>
            <a:pPr algn="l"/>
            <a:r>
              <a:rPr lang="en-IN" b="0" i="0" dirty="0">
                <a:solidFill>
                  <a:srgbClr val="000000"/>
                </a:solidFill>
                <a:effectLst/>
                <a:latin typeface="Roboto" panose="02000000000000000000" pitchFamily="2" charset="0"/>
              </a:rPr>
              <a:t>4. Varanus (Indian Monitor Lizard),</a:t>
            </a:r>
          </a:p>
          <a:p>
            <a:pPr algn="l"/>
            <a:r>
              <a:rPr lang="en-IN" b="0" i="0" dirty="0">
                <a:solidFill>
                  <a:srgbClr val="000000"/>
                </a:solidFill>
                <a:effectLst/>
                <a:latin typeface="Roboto" panose="02000000000000000000" pitchFamily="2" charset="0"/>
              </a:rPr>
              <a:t>5. Python,</a:t>
            </a:r>
          </a:p>
          <a:p>
            <a:pPr algn="l"/>
            <a:r>
              <a:rPr lang="en-IN" b="0" i="0" dirty="0">
                <a:solidFill>
                  <a:srgbClr val="000000"/>
                </a:solidFill>
                <a:effectLst/>
                <a:latin typeface="Roboto" panose="02000000000000000000" pitchFamily="2" charset="0"/>
              </a:rPr>
              <a:t>6. </a:t>
            </a:r>
            <a:r>
              <a:rPr lang="en-IN" b="0" i="0" dirty="0" err="1">
                <a:solidFill>
                  <a:srgbClr val="000000"/>
                </a:solidFill>
                <a:effectLst/>
                <a:latin typeface="Roboto" panose="02000000000000000000" pitchFamily="2" charset="0"/>
              </a:rPr>
              <a:t>Typhlops</a:t>
            </a:r>
            <a:r>
              <a:rPr lang="en-IN" b="0" i="0" dirty="0">
                <a:solidFill>
                  <a:srgbClr val="000000"/>
                </a:solidFill>
                <a:effectLst/>
                <a:latin typeface="Roboto" panose="02000000000000000000" pitchFamily="2" charset="0"/>
              </a:rPr>
              <a:t>.</a:t>
            </a:r>
          </a:p>
          <a:p>
            <a:pPr algn="l"/>
            <a:r>
              <a:rPr lang="en-IN" b="0" i="0" dirty="0">
                <a:solidFill>
                  <a:srgbClr val="000000"/>
                </a:solidFill>
                <a:effectLst/>
                <a:latin typeface="Roboto" panose="02000000000000000000" pitchFamily="2" charset="0"/>
              </a:rPr>
              <a:t>8. Testudo,</a:t>
            </a:r>
          </a:p>
          <a:p>
            <a:pPr algn="l"/>
            <a:r>
              <a:rPr lang="en-IN" b="0" i="0" dirty="0">
                <a:solidFill>
                  <a:srgbClr val="000000"/>
                </a:solidFill>
                <a:effectLst/>
                <a:latin typeface="Roboto" panose="02000000000000000000" pitchFamily="2" charset="0"/>
              </a:rPr>
              <a:t>9. Cobra etc., In this region </a:t>
            </a:r>
            <a:r>
              <a:rPr lang="en-IN" b="0" i="0" dirty="0" err="1">
                <a:solidFill>
                  <a:srgbClr val="000000"/>
                </a:solidFill>
                <a:effectLst/>
                <a:latin typeface="Roboto" panose="02000000000000000000" pitchFamily="2" charset="0"/>
              </a:rPr>
              <a:t>Xenopeltidae</a:t>
            </a:r>
            <a:r>
              <a:rPr lang="en-IN" b="0" i="0" dirty="0">
                <a:solidFill>
                  <a:srgbClr val="000000"/>
                </a:solidFill>
                <a:effectLst/>
                <a:latin typeface="Roboto" panose="02000000000000000000" pitchFamily="2" charset="0"/>
              </a:rPr>
              <a:t>, </a:t>
            </a:r>
            <a:r>
              <a:rPr lang="en-IN" b="0" i="0" dirty="0" err="1">
                <a:solidFill>
                  <a:srgbClr val="000000"/>
                </a:solidFill>
                <a:effectLst/>
                <a:latin typeface="Roboto" panose="02000000000000000000" pitchFamily="2" charset="0"/>
              </a:rPr>
              <a:t>Uropeltidea</a:t>
            </a:r>
            <a:r>
              <a:rPr lang="en-IN" b="0" i="0" dirty="0">
                <a:solidFill>
                  <a:srgbClr val="000000"/>
                </a:solidFill>
                <a:effectLst/>
                <a:latin typeface="Roboto" panose="02000000000000000000" pitchFamily="2" charset="0"/>
              </a:rPr>
              <a:t> forms are exclusive. -</a:t>
            </a:r>
          </a:p>
          <a:p>
            <a:endParaRPr lang="en-IN" dirty="0"/>
          </a:p>
        </p:txBody>
      </p:sp>
    </p:spTree>
    <p:extLst>
      <p:ext uri="{BB962C8B-B14F-4D97-AF65-F5344CB8AC3E}">
        <p14:creationId xmlns:p14="http://schemas.microsoft.com/office/powerpoint/2010/main" val="3997805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D927B-680F-E6F8-41A2-F794AFD362ED}"/>
              </a:ext>
            </a:extLst>
          </p:cNvPr>
          <p:cNvSpPr>
            <a:spLocks noGrp="1"/>
          </p:cNvSpPr>
          <p:nvPr>
            <p:ph type="title"/>
          </p:nvPr>
        </p:nvSpPr>
        <p:spPr>
          <a:xfrm>
            <a:off x="838200" y="365126"/>
            <a:ext cx="10515600" cy="814746"/>
          </a:xfrm>
        </p:spPr>
        <p:txBody>
          <a:bodyPr/>
          <a:lstStyle/>
          <a:p>
            <a:pPr algn="ctr"/>
            <a:r>
              <a:rPr lang="en-US" dirty="0">
                <a:solidFill>
                  <a:srgbClr val="FF0000"/>
                </a:solidFill>
              </a:rPr>
              <a:t>Birds in Oriental Region</a:t>
            </a:r>
            <a:endParaRPr lang="en-IN" dirty="0">
              <a:solidFill>
                <a:srgbClr val="FF0000"/>
              </a:solidFill>
            </a:endParaRPr>
          </a:p>
        </p:txBody>
      </p:sp>
      <p:sp>
        <p:nvSpPr>
          <p:cNvPr id="3" name="Content Placeholder 2">
            <a:extLst>
              <a:ext uri="{FF2B5EF4-FFF2-40B4-BE49-F238E27FC236}">
                <a16:creationId xmlns:a16="http://schemas.microsoft.com/office/drawing/2014/main" id="{7B42407D-900F-9D8F-5E68-E6C687210B5C}"/>
              </a:ext>
            </a:extLst>
          </p:cNvPr>
          <p:cNvSpPr>
            <a:spLocks noGrp="1"/>
          </p:cNvSpPr>
          <p:nvPr>
            <p:ph idx="1"/>
          </p:nvPr>
        </p:nvSpPr>
        <p:spPr>
          <a:xfrm>
            <a:off x="838200" y="1386348"/>
            <a:ext cx="10515600" cy="4790615"/>
          </a:xfrm>
        </p:spPr>
        <p:txBody>
          <a:bodyPr/>
          <a:lstStyle/>
          <a:p>
            <a:pPr algn="l"/>
            <a:r>
              <a:rPr lang="en-US" b="0" i="0" dirty="0">
                <a:solidFill>
                  <a:srgbClr val="000000"/>
                </a:solidFill>
                <a:effectLst/>
                <a:latin typeface="Roboto" panose="02000000000000000000" pitchFamily="2" charset="0"/>
              </a:rPr>
              <a:t>In this region 66 families of Birds are included.</a:t>
            </a:r>
          </a:p>
          <a:p>
            <a:pPr algn="l"/>
            <a:r>
              <a:rPr lang="en-US" b="0" i="0" dirty="0">
                <a:solidFill>
                  <a:srgbClr val="000000"/>
                </a:solidFill>
                <a:effectLst/>
                <a:latin typeface="Roboto" panose="02000000000000000000" pitchFamily="2" charset="0"/>
              </a:rPr>
              <a:t>1. Honey Guides,</a:t>
            </a:r>
          </a:p>
          <a:p>
            <a:pPr algn="l"/>
            <a:r>
              <a:rPr lang="en-US" b="0" i="0" dirty="0">
                <a:solidFill>
                  <a:srgbClr val="000000"/>
                </a:solidFill>
                <a:effectLst/>
                <a:latin typeface="Roboto" panose="02000000000000000000" pitchFamily="2" charset="0"/>
              </a:rPr>
              <a:t>2. Wood Pecker,</a:t>
            </a:r>
          </a:p>
          <a:p>
            <a:pPr algn="l"/>
            <a:r>
              <a:rPr lang="en-US" b="0" i="0" dirty="0">
                <a:solidFill>
                  <a:srgbClr val="000000"/>
                </a:solidFill>
                <a:effectLst/>
                <a:latin typeface="Roboto" panose="02000000000000000000" pitchFamily="2" charset="0"/>
              </a:rPr>
              <a:t>3. Horn bill,</a:t>
            </a:r>
          </a:p>
          <a:p>
            <a:pPr algn="l"/>
            <a:r>
              <a:rPr lang="en-US" b="0" i="0" dirty="0">
                <a:solidFill>
                  <a:srgbClr val="000000"/>
                </a:solidFill>
                <a:effectLst/>
                <a:latin typeface="Roboto" panose="02000000000000000000" pitchFamily="2" charset="0"/>
              </a:rPr>
              <a:t>4. Pea- cock etc.</a:t>
            </a:r>
          </a:p>
          <a:p>
            <a:endParaRPr lang="en-IN" dirty="0"/>
          </a:p>
        </p:txBody>
      </p:sp>
    </p:spTree>
    <p:extLst>
      <p:ext uri="{BB962C8B-B14F-4D97-AF65-F5344CB8AC3E}">
        <p14:creationId xmlns:p14="http://schemas.microsoft.com/office/powerpoint/2010/main" val="4893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AE1C3-CF50-36A2-60F0-26D47DE36B55}"/>
              </a:ext>
            </a:extLst>
          </p:cNvPr>
          <p:cNvSpPr>
            <a:spLocks noGrp="1"/>
          </p:cNvSpPr>
          <p:nvPr>
            <p:ph type="title"/>
          </p:nvPr>
        </p:nvSpPr>
        <p:spPr>
          <a:xfrm>
            <a:off x="838200" y="365126"/>
            <a:ext cx="10515600" cy="755752"/>
          </a:xfrm>
        </p:spPr>
        <p:txBody>
          <a:bodyPr/>
          <a:lstStyle/>
          <a:p>
            <a:pPr algn="ctr"/>
            <a:r>
              <a:rPr lang="en-US" dirty="0">
                <a:solidFill>
                  <a:srgbClr val="FF0000"/>
                </a:solidFill>
              </a:rPr>
              <a:t>Mammals in Oriental Region</a:t>
            </a:r>
            <a:endParaRPr lang="en-IN" dirty="0">
              <a:solidFill>
                <a:srgbClr val="FF0000"/>
              </a:solidFill>
            </a:endParaRPr>
          </a:p>
        </p:txBody>
      </p:sp>
      <p:sp>
        <p:nvSpPr>
          <p:cNvPr id="3" name="Content Placeholder 2">
            <a:extLst>
              <a:ext uri="{FF2B5EF4-FFF2-40B4-BE49-F238E27FC236}">
                <a16:creationId xmlns:a16="http://schemas.microsoft.com/office/drawing/2014/main" id="{BA72EF1D-9D58-941D-EEC2-67D27E666385}"/>
              </a:ext>
            </a:extLst>
          </p:cNvPr>
          <p:cNvSpPr>
            <a:spLocks noGrp="1"/>
          </p:cNvSpPr>
          <p:nvPr>
            <p:ph idx="1"/>
          </p:nvPr>
        </p:nvSpPr>
        <p:spPr>
          <a:xfrm>
            <a:off x="838200" y="1278194"/>
            <a:ext cx="10515600" cy="4898769"/>
          </a:xfrm>
        </p:spPr>
        <p:txBody>
          <a:bodyPr>
            <a:normAutofit fontScale="85000" lnSpcReduction="20000"/>
          </a:bodyPr>
          <a:lstStyle/>
          <a:p>
            <a:pPr algn="l"/>
            <a:r>
              <a:rPr lang="en-IN" b="0" i="0" dirty="0">
                <a:solidFill>
                  <a:srgbClr val="000000"/>
                </a:solidFill>
                <a:effectLst/>
                <a:latin typeface="Roboto" panose="02000000000000000000" pitchFamily="2" charset="0"/>
              </a:rPr>
              <a:t>This region includes 30 mammalian families.</a:t>
            </a:r>
          </a:p>
          <a:p>
            <a:pPr algn="l"/>
            <a:r>
              <a:rPr lang="en-IN" b="0" i="0" dirty="0">
                <a:solidFill>
                  <a:srgbClr val="000000"/>
                </a:solidFill>
                <a:effectLst/>
                <a:latin typeface="Roboto" panose="02000000000000000000" pitchFamily="2" charset="0"/>
              </a:rPr>
              <a:t>1. Shrews,</a:t>
            </a:r>
          </a:p>
          <a:p>
            <a:pPr algn="l"/>
            <a:r>
              <a:rPr lang="en-IN" b="0" i="0" dirty="0">
                <a:solidFill>
                  <a:srgbClr val="000000"/>
                </a:solidFill>
                <a:effectLst/>
                <a:latin typeface="Roboto" panose="02000000000000000000" pitchFamily="2" charset="0"/>
              </a:rPr>
              <a:t>2. Rabbit,</a:t>
            </a:r>
          </a:p>
          <a:p>
            <a:pPr algn="l"/>
            <a:r>
              <a:rPr lang="en-IN" b="0" i="0" dirty="0">
                <a:solidFill>
                  <a:srgbClr val="000000"/>
                </a:solidFill>
                <a:effectLst/>
                <a:latin typeface="Roboto" panose="02000000000000000000" pitchFamily="2" charset="0"/>
              </a:rPr>
              <a:t>3. Canis,</a:t>
            </a:r>
          </a:p>
          <a:p>
            <a:pPr algn="l"/>
            <a:r>
              <a:rPr lang="en-IN" b="0" i="0" dirty="0">
                <a:solidFill>
                  <a:srgbClr val="000000"/>
                </a:solidFill>
                <a:effectLst/>
                <a:latin typeface="Roboto" panose="02000000000000000000" pitchFamily="2" charset="0"/>
              </a:rPr>
              <a:t>4. Cat,</a:t>
            </a:r>
          </a:p>
          <a:p>
            <a:pPr algn="l"/>
            <a:r>
              <a:rPr lang="en-IN" b="0" i="0" dirty="0">
                <a:solidFill>
                  <a:srgbClr val="000000"/>
                </a:solidFill>
                <a:effectLst/>
                <a:latin typeface="Roboto" panose="02000000000000000000" pitchFamily="2" charset="0"/>
              </a:rPr>
              <a:t>5. Aye-aye (Hyaena),</a:t>
            </a:r>
          </a:p>
          <a:p>
            <a:pPr algn="l"/>
            <a:r>
              <a:rPr lang="en-IN" b="0" i="0" dirty="0">
                <a:solidFill>
                  <a:srgbClr val="000000"/>
                </a:solidFill>
                <a:effectLst/>
                <a:latin typeface="Roboto" panose="02000000000000000000" pitchFamily="2" charset="0"/>
              </a:rPr>
              <a:t>6. Sues,</a:t>
            </a:r>
          </a:p>
          <a:p>
            <a:pPr algn="l"/>
            <a:r>
              <a:rPr lang="en-IN" b="0" i="0" dirty="0">
                <a:solidFill>
                  <a:srgbClr val="000000"/>
                </a:solidFill>
                <a:effectLst/>
                <a:latin typeface="Roboto" panose="02000000000000000000" pitchFamily="2" charset="0"/>
              </a:rPr>
              <a:t>7. </a:t>
            </a:r>
            <a:r>
              <a:rPr lang="en-IN" b="0" i="0" dirty="0" err="1">
                <a:solidFill>
                  <a:srgbClr val="000000"/>
                </a:solidFill>
                <a:effectLst/>
                <a:latin typeface="Roboto" panose="02000000000000000000" pitchFamily="2" charset="0"/>
              </a:rPr>
              <a:t>Equas</a:t>
            </a:r>
            <a:endParaRPr lang="en-IN" b="0" i="0" dirty="0">
              <a:solidFill>
                <a:srgbClr val="000000"/>
              </a:solidFill>
              <a:effectLst/>
              <a:latin typeface="Roboto" panose="02000000000000000000" pitchFamily="2" charset="0"/>
            </a:endParaRPr>
          </a:p>
          <a:p>
            <a:pPr algn="l"/>
            <a:r>
              <a:rPr lang="en-IN" b="0" i="0" dirty="0">
                <a:solidFill>
                  <a:srgbClr val="000000"/>
                </a:solidFill>
                <a:effectLst/>
                <a:latin typeface="Roboto" panose="02000000000000000000" pitchFamily="2" charset="0"/>
              </a:rPr>
              <a:t>8. Rhinoceros,</a:t>
            </a:r>
          </a:p>
          <a:p>
            <a:pPr algn="l"/>
            <a:r>
              <a:rPr lang="en-IN" b="0" i="0" dirty="0">
                <a:solidFill>
                  <a:srgbClr val="000000"/>
                </a:solidFill>
                <a:effectLst/>
                <a:latin typeface="Roboto" panose="02000000000000000000" pitchFamily="2" charset="0"/>
              </a:rPr>
              <a:t>9. Great apes like Orangutan, Gibbon Gorilla, Chimpanzee </a:t>
            </a:r>
            <a:r>
              <a:rPr lang="en-IN" b="0" i="0" dirty="0" err="1">
                <a:solidFill>
                  <a:srgbClr val="000000"/>
                </a:solidFill>
                <a:effectLst/>
                <a:latin typeface="Roboto" panose="02000000000000000000" pitchFamily="2" charset="0"/>
              </a:rPr>
              <a:t>Alirus</a:t>
            </a:r>
            <a:r>
              <a:rPr lang="en-IN" b="0" i="0" dirty="0">
                <a:solidFill>
                  <a:srgbClr val="000000"/>
                </a:solidFill>
                <a:effectLst/>
                <a:latin typeface="Roboto" panose="02000000000000000000" pitchFamily="2" charset="0"/>
              </a:rPr>
              <a:t> (Himalayan Pander)</a:t>
            </a:r>
          </a:p>
          <a:p>
            <a:pPr algn="l"/>
            <a:r>
              <a:rPr lang="en-IN" b="0" i="0" dirty="0">
                <a:solidFill>
                  <a:srgbClr val="000000"/>
                </a:solidFill>
                <a:effectLst/>
                <a:latin typeface="Roboto" panose="02000000000000000000" pitchFamily="2" charset="0"/>
              </a:rPr>
              <a:t>10. Camel etc.,</a:t>
            </a:r>
          </a:p>
          <a:p>
            <a:pPr algn="l"/>
            <a:r>
              <a:rPr lang="en-IN" b="0" i="0" dirty="0">
                <a:solidFill>
                  <a:srgbClr val="000000"/>
                </a:solidFill>
                <a:effectLst/>
                <a:latin typeface="Roboto" panose="02000000000000000000" pitchFamily="2" charset="0"/>
              </a:rPr>
              <a:t>In this region tree Shrews, flying lemurs, Indian Bisons are exclusive.</a:t>
            </a:r>
          </a:p>
          <a:p>
            <a:endParaRPr lang="en-IN" dirty="0"/>
          </a:p>
        </p:txBody>
      </p:sp>
    </p:spTree>
    <p:extLst>
      <p:ext uri="{BB962C8B-B14F-4D97-AF65-F5344CB8AC3E}">
        <p14:creationId xmlns:p14="http://schemas.microsoft.com/office/powerpoint/2010/main" val="1244127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F5B15-4572-787C-2F14-6558C786F127}"/>
              </a:ext>
            </a:extLst>
          </p:cNvPr>
          <p:cNvSpPr>
            <a:spLocks noGrp="1"/>
          </p:cNvSpPr>
          <p:nvPr>
            <p:ph type="title"/>
          </p:nvPr>
        </p:nvSpPr>
        <p:spPr>
          <a:xfrm>
            <a:off x="838200" y="365125"/>
            <a:ext cx="10515600" cy="539443"/>
          </a:xfrm>
        </p:spPr>
        <p:txBody>
          <a:bodyPr>
            <a:normAutofit fontScale="90000"/>
          </a:bodyPr>
          <a:lstStyle/>
          <a:p>
            <a:pPr algn="ctr"/>
            <a:r>
              <a:rPr lang="en-US" dirty="0">
                <a:solidFill>
                  <a:srgbClr val="FF0000"/>
                </a:solidFill>
              </a:rPr>
              <a:t>Present day World</a:t>
            </a:r>
            <a:endParaRPr lang="en-IN" dirty="0">
              <a:solidFill>
                <a:srgbClr val="FF0000"/>
              </a:solidFill>
            </a:endParaRPr>
          </a:p>
        </p:txBody>
      </p:sp>
      <p:pic>
        <p:nvPicPr>
          <p:cNvPr id="4" name="Content Placeholder 3">
            <a:extLst>
              <a:ext uri="{FF2B5EF4-FFF2-40B4-BE49-F238E27FC236}">
                <a16:creationId xmlns:a16="http://schemas.microsoft.com/office/drawing/2014/main" id="{53EC930D-4554-AA29-E7AB-0CAA1064AE21}"/>
              </a:ext>
            </a:extLst>
          </p:cNvPr>
          <p:cNvPicPr>
            <a:picLocks noGrp="1" noChangeAspect="1"/>
          </p:cNvPicPr>
          <p:nvPr>
            <p:ph idx="1"/>
          </p:nvPr>
        </p:nvPicPr>
        <p:blipFill>
          <a:blip r:embed="rId2"/>
          <a:stretch>
            <a:fillRect/>
          </a:stretch>
        </p:blipFill>
        <p:spPr>
          <a:xfrm>
            <a:off x="2762865" y="1272049"/>
            <a:ext cx="6744929" cy="5058696"/>
          </a:xfrm>
          <a:prstGeom prst="rect">
            <a:avLst/>
          </a:prstGeom>
        </p:spPr>
      </p:pic>
    </p:spTree>
    <p:extLst>
      <p:ext uri="{BB962C8B-B14F-4D97-AF65-F5344CB8AC3E}">
        <p14:creationId xmlns:p14="http://schemas.microsoft.com/office/powerpoint/2010/main" val="3883882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1FE91-0480-B9A3-A3A6-09A025FED9D9}"/>
              </a:ext>
            </a:extLst>
          </p:cNvPr>
          <p:cNvSpPr>
            <a:spLocks noGrp="1"/>
          </p:cNvSpPr>
          <p:nvPr>
            <p:ph type="title"/>
          </p:nvPr>
        </p:nvSpPr>
        <p:spPr>
          <a:xfrm>
            <a:off x="838200" y="365125"/>
            <a:ext cx="10515600" cy="942565"/>
          </a:xfrm>
        </p:spPr>
        <p:txBody>
          <a:bodyPr>
            <a:normAutofit fontScale="90000"/>
          </a:bodyPr>
          <a:lstStyle/>
          <a:p>
            <a:pPr algn="ctr"/>
            <a:r>
              <a:rPr lang="en-US" sz="3200" b="1" dirty="0">
                <a:solidFill>
                  <a:srgbClr val="FF0000"/>
                </a:solidFill>
                <a:latin typeface="Arial Narrow" panose="020B0606020202030204" pitchFamily="34" charset="0"/>
              </a:rPr>
              <a:t>Last Glacial Period </a:t>
            </a:r>
            <a:r>
              <a:rPr lang="en-US" sz="3200" dirty="0">
                <a:solidFill>
                  <a:srgbClr val="FF0000"/>
                </a:solidFill>
                <a:latin typeface="Arial Narrow" panose="020B0606020202030204" pitchFamily="34" charset="0"/>
              </a:rPr>
              <a:t>(</a:t>
            </a:r>
            <a:r>
              <a:rPr lang="en-US" sz="3200" i="0" dirty="0">
                <a:solidFill>
                  <a:srgbClr val="FF0000"/>
                </a:solidFill>
                <a:effectLst/>
                <a:latin typeface="Arial Narrow" panose="020B0606020202030204" pitchFamily="34" charset="0"/>
              </a:rPr>
              <a:t>began around 12,800 years ago and ended around 11,700 years ago)</a:t>
            </a:r>
            <a:endParaRPr lang="en-IN" sz="3200" dirty="0">
              <a:solidFill>
                <a:srgbClr val="FF0000"/>
              </a:solidFill>
              <a:latin typeface="Arial Narrow" panose="020B0606020202030204" pitchFamily="34" charset="0"/>
            </a:endParaRPr>
          </a:p>
        </p:txBody>
      </p:sp>
      <p:pic>
        <p:nvPicPr>
          <p:cNvPr id="4" name="Content Placeholder 3">
            <a:extLst>
              <a:ext uri="{FF2B5EF4-FFF2-40B4-BE49-F238E27FC236}">
                <a16:creationId xmlns:a16="http://schemas.microsoft.com/office/drawing/2014/main" id="{45F71973-E8AB-3129-B72A-08568D88CC98}"/>
              </a:ext>
            </a:extLst>
          </p:cNvPr>
          <p:cNvPicPr>
            <a:picLocks noGrp="1" noChangeAspect="1"/>
          </p:cNvPicPr>
          <p:nvPr>
            <p:ph idx="1"/>
          </p:nvPr>
        </p:nvPicPr>
        <p:blipFill>
          <a:blip r:embed="rId2"/>
          <a:stretch>
            <a:fillRect/>
          </a:stretch>
        </p:blipFill>
        <p:spPr>
          <a:xfrm>
            <a:off x="1200405" y="1553496"/>
            <a:ext cx="9723233" cy="4861617"/>
          </a:xfrm>
          <a:prstGeom prst="rect">
            <a:avLst/>
          </a:prstGeom>
        </p:spPr>
      </p:pic>
    </p:spTree>
    <p:extLst>
      <p:ext uri="{BB962C8B-B14F-4D97-AF65-F5344CB8AC3E}">
        <p14:creationId xmlns:p14="http://schemas.microsoft.com/office/powerpoint/2010/main" val="2834426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13B4-D5B7-66B2-4E96-3D4914E81758}"/>
              </a:ext>
            </a:extLst>
          </p:cNvPr>
          <p:cNvSpPr>
            <a:spLocks noGrp="1"/>
          </p:cNvSpPr>
          <p:nvPr>
            <p:ph type="title"/>
          </p:nvPr>
        </p:nvSpPr>
        <p:spPr>
          <a:xfrm>
            <a:off x="838200" y="365126"/>
            <a:ext cx="10515600" cy="667262"/>
          </a:xfrm>
        </p:spPr>
        <p:txBody>
          <a:bodyPr>
            <a:normAutofit fontScale="90000"/>
          </a:bodyPr>
          <a:lstStyle/>
          <a:p>
            <a:pPr algn="ctr"/>
            <a:r>
              <a:rPr lang="en-US" dirty="0">
                <a:solidFill>
                  <a:srgbClr val="FF0000"/>
                </a:solidFill>
              </a:rPr>
              <a:t>Zoogeographical Realms</a:t>
            </a:r>
            <a:endParaRPr lang="en-IN" dirty="0">
              <a:solidFill>
                <a:srgbClr val="FF0000"/>
              </a:solidFill>
            </a:endParaRPr>
          </a:p>
        </p:txBody>
      </p:sp>
      <p:sp>
        <p:nvSpPr>
          <p:cNvPr id="3" name="Content Placeholder 2">
            <a:extLst>
              <a:ext uri="{FF2B5EF4-FFF2-40B4-BE49-F238E27FC236}">
                <a16:creationId xmlns:a16="http://schemas.microsoft.com/office/drawing/2014/main" id="{C571583F-743F-A4EE-2F8A-5700414900BE}"/>
              </a:ext>
            </a:extLst>
          </p:cNvPr>
          <p:cNvSpPr>
            <a:spLocks noGrp="1"/>
          </p:cNvSpPr>
          <p:nvPr>
            <p:ph idx="1"/>
          </p:nvPr>
        </p:nvSpPr>
        <p:spPr>
          <a:xfrm>
            <a:off x="838200" y="1376516"/>
            <a:ext cx="10515600" cy="4800447"/>
          </a:xfrm>
        </p:spPr>
        <p:txBody>
          <a:bodyPr/>
          <a:lstStyle/>
          <a:p>
            <a:r>
              <a:rPr lang="en-US" dirty="0">
                <a:solidFill>
                  <a:schemeClr val="accent1"/>
                </a:solidFill>
              </a:rPr>
              <a:t>P. L. Sclater </a:t>
            </a:r>
            <a:r>
              <a:rPr lang="en-US" dirty="0"/>
              <a:t>(1857): Divided the geographical areas of the Earth into six parts, </a:t>
            </a:r>
            <a:r>
              <a:rPr lang="en-US" dirty="0">
                <a:solidFill>
                  <a:srgbClr val="00B050"/>
                </a:solidFill>
              </a:rPr>
              <a:t>on the basis of the distribution of birds</a:t>
            </a:r>
            <a:r>
              <a:rPr lang="en-US" dirty="0"/>
              <a:t>.</a:t>
            </a:r>
          </a:p>
          <a:p>
            <a:r>
              <a:rPr lang="en-US" dirty="0">
                <a:solidFill>
                  <a:schemeClr val="accent1"/>
                </a:solidFill>
              </a:rPr>
              <a:t>Alfred Russel Wallace </a:t>
            </a:r>
            <a:r>
              <a:rPr lang="en-US" dirty="0"/>
              <a:t>(1867): Also divided the zoogeographical realms into six division. But include </a:t>
            </a:r>
            <a:r>
              <a:rPr lang="en-US" dirty="0">
                <a:solidFill>
                  <a:srgbClr val="00B050"/>
                </a:solidFill>
              </a:rPr>
              <a:t>all the terrestrial vertebrates and invertebrates</a:t>
            </a:r>
            <a:r>
              <a:rPr lang="en-US" dirty="0"/>
              <a:t>. However, he </a:t>
            </a:r>
            <a:r>
              <a:rPr lang="en-US" dirty="0">
                <a:solidFill>
                  <a:srgbClr val="00B050"/>
                </a:solidFill>
              </a:rPr>
              <a:t>renamed the ‘Indian Region’ of Sclater to ‘Oriental Region’</a:t>
            </a:r>
            <a:r>
              <a:rPr lang="en-US" dirty="0"/>
              <a:t>.</a:t>
            </a:r>
          </a:p>
          <a:p>
            <a:r>
              <a:rPr lang="en-US" dirty="0"/>
              <a:t>The realms were all </a:t>
            </a:r>
            <a:r>
              <a:rPr lang="en-US" dirty="0">
                <a:solidFill>
                  <a:srgbClr val="00B050"/>
                </a:solidFill>
              </a:rPr>
              <a:t>separated by a distinctive barriers </a:t>
            </a:r>
            <a:r>
              <a:rPr lang="en-US" dirty="0"/>
              <a:t>from each other and the separated lines are known as </a:t>
            </a:r>
            <a:r>
              <a:rPr lang="en-US" dirty="0">
                <a:solidFill>
                  <a:schemeClr val="accent1"/>
                </a:solidFill>
              </a:rPr>
              <a:t>Wallace’s Line</a:t>
            </a:r>
            <a:r>
              <a:rPr lang="en-US" dirty="0"/>
              <a:t>.</a:t>
            </a:r>
            <a:endParaRPr lang="en-IN" dirty="0"/>
          </a:p>
        </p:txBody>
      </p:sp>
    </p:spTree>
    <p:extLst>
      <p:ext uri="{BB962C8B-B14F-4D97-AF65-F5344CB8AC3E}">
        <p14:creationId xmlns:p14="http://schemas.microsoft.com/office/powerpoint/2010/main" val="152024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FD4E9-084F-3A03-7D60-416F168A39EC}"/>
              </a:ext>
            </a:extLst>
          </p:cNvPr>
          <p:cNvSpPr>
            <a:spLocks noGrp="1"/>
          </p:cNvSpPr>
          <p:nvPr>
            <p:ph type="title"/>
          </p:nvPr>
        </p:nvSpPr>
        <p:spPr>
          <a:xfrm>
            <a:off x="838200" y="365125"/>
            <a:ext cx="10515600" cy="549275"/>
          </a:xfrm>
        </p:spPr>
        <p:txBody>
          <a:bodyPr>
            <a:normAutofit fontScale="90000"/>
          </a:bodyPr>
          <a:lstStyle/>
          <a:p>
            <a:pPr algn="ctr"/>
            <a:r>
              <a:rPr lang="en-US" dirty="0">
                <a:solidFill>
                  <a:srgbClr val="FF0000"/>
                </a:solidFill>
              </a:rPr>
              <a:t>Zoogeographical Realms</a:t>
            </a:r>
            <a:endParaRPr lang="en-IN" dirty="0">
              <a:solidFill>
                <a:srgbClr val="FF0000"/>
              </a:solidFill>
            </a:endParaRPr>
          </a:p>
        </p:txBody>
      </p:sp>
      <p:pic>
        <p:nvPicPr>
          <p:cNvPr id="4" name="Content Placeholder 3">
            <a:extLst>
              <a:ext uri="{FF2B5EF4-FFF2-40B4-BE49-F238E27FC236}">
                <a16:creationId xmlns:a16="http://schemas.microsoft.com/office/drawing/2014/main" id="{A12629FB-02FB-63B6-E55D-1EB22497F65E}"/>
              </a:ext>
            </a:extLst>
          </p:cNvPr>
          <p:cNvPicPr>
            <a:picLocks noGrp="1" noChangeAspect="1"/>
          </p:cNvPicPr>
          <p:nvPr>
            <p:ph idx="1"/>
          </p:nvPr>
        </p:nvPicPr>
        <p:blipFill>
          <a:blip r:embed="rId2"/>
          <a:stretch>
            <a:fillRect/>
          </a:stretch>
        </p:blipFill>
        <p:spPr>
          <a:xfrm>
            <a:off x="2370104" y="1288026"/>
            <a:ext cx="7667890" cy="4807974"/>
          </a:xfrm>
          <a:prstGeom prst="rect">
            <a:avLst/>
          </a:prstGeom>
        </p:spPr>
      </p:pic>
    </p:spTree>
    <p:extLst>
      <p:ext uri="{BB962C8B-B14F-4D97-AF65-F5344CB8AC3E}">
        <p14:creationId xmlns:p14="http://schemas.microsoft.com/office/powerpoint/2010/main" val="1186819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E62A3-F4C0-A148-E306-EB42FDD54ED7}"/>
              </a:ext>
            </a:extLst>
          </p:cNvPr>
          <p:cNvSpPr>
            <a:spLocks noGrp="1"/>
          </p:cNvSpPr>
          <p:nvPr>
            <p:ph type="title"/>
          </p:nvPr>
        </p:nvSpPr>
        <p:spPr>
          <a:xfrm>
            <a:off x="838200" y="365125"/>
            <a:ext cx="10515600" cy="696759"/>
          </a:xfrm>
        </p:spPr>
        <p:txBody>
          <a:bodyPr/>
          <a:lstStyle/>
          <a:p>
            <a:pPr algn="ctr"/>
            <a:r>
              <a:rPr lang="en-US" dirty="0" err="1">
                <a:solidFill>
                  <a:srgbClr val="FF0000"/>
                </a:solidFill>
              </a:rPr>
              <a:t>Palaearctic</a:t>
            </a:r>
            <a:r>
              <a:rPr lang="en-US" dirty="0">
                <a:solidFill>
                  <a:srgbClr val="FF0000"/>
                </a:solidFill>
              </a:rPr>
              <a:t> Realm</a:t>
            </a:r>
            <a:endParaRPr lang="en-IN" dirty="0">
              <a:solidFill>
                <a:srgbClr val="FF0000"/>
              </a:solidFill>
            </a:endParaRPr>
          </a:p>
        </p:txBody>
      </p:sp>
      <p:sp>
        <p:nvSpPr>
          <p:cNvPr id="3" name="Content Placeholder 2">
            <a:extLst>
              <a:ext uri="{FF2B5EF4-FFF2-40B4-BE49-F238E27FC236}">
                <a16:creationId xmlns:a16="http://schemas.microsoft.com/office/drawing/2014/main" id="{4452268A-0376-F17A-CC1B-CC5625218CAD}"/>
              </a:ext>
            </a:extLst>
          </p:cNvPr>
          <p:cNvSpPr>
            <a:spLocks noGrp="1"/>
          </p:cNvSpPr>
          <p:nvPr>
            <p:ph idx="1"/>
          </p:nvPr>
        </p:nvSpPr>
        <p:spPr>
          <a:xfrm>
            <a:off x="838200" y="1356852"/>
            <a:ext cx="10515600" cy="4820111"/>
          </a:xfrm>
        </p:spPr>
        <p:txBody>
          <a:bodyPr/>
          <a:lstStyle/>
          <a:p>
            <a:r>
              <a:rPr lang="en-US" dirty="0"/>
              <a:t>Whole Europe, Northern Part of Africa, Northern part of Asian Himalaya and Nan ling range of China.</a:t>
            </a:r>
          </a:p>
          <a:p>
            <a:r>
              <a:rPr lang="en-US" dirty="0"/>
              <a:t>Deciduous forest, large grass land, Coniferous forest and mixed forest, Tundra.</a:t>
            </a:r>
          </a:p>
          <a:p>
            <a:r>
              <a:rPr lang="en-US" dirty="0"/>
              <a:t>Salmon, Salamander, Alligator, Geese, European bison, etc.</a:t>
            </a:r>
            <a:endParaRPr lang="en-IN" dirty="0"/>
          </a:p>
        </p:txBody>
      </p:sp>
    </p:spTree>
    <p:extLst>
      <p:ext uri="{BB962C8B-B14F-4D97-AF65-F5344CB8AC3E}">
        <p14:creationId xmlns:p14="http://schemas.microsoft.com/office/powerpoint/2010/main" val="4029330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FE8E2-E0D5-CF42-0B00-00A56CB06278}"/>
              </a:ext>
            </a:extLst>
          </p:cNvPr>
          <p:cNvSpPr>
            <a:spLocks noGrp="1"/>
          </p:cNvSpPr>
          <p:nvPr>
            <p:ph type="title"/>
          </p:nvPr>
        </p:nvSpPr>
        <p:spPr>
          <a:xfrm>
            <a:off x="838200" y="365126"/>
            <a:ext cx="10515600" cy="667262"/>
          </a:xfrm>
        </p:spPr>
        <p:txBody>
          <a:bodyPr>
            <a:normAutofit/>
          </a:bodyPr>
          <a:lstStyle/>
          <a:p>
            <a:pPr algn="ctr"/>
            <a:r>
              <a:rPr lang="en-US" sz="3600" dirty="0">
                <a:solidFill>
                  <a:srgbClr val="FF0000"/>
                </a:solidFill>
              </a:rPr>
              <a:t>Fire Salamander &amp; European Bison</a:t>
            </a:r>
            <a:endParaRPr lang="en-IN" sz="3600" dirty="0">
              <a:solidFill>
                <a:srgbClr val="FF0000"/>
              </a:solidFill>
            </a:endParaRPr>
          </a:p>
        </p:txBody>
      </p:sp>
      <p:pic>
        <p:nvPicPr>
          <p:cNvPr id="5" name="Content Placeholder 4">
            <a:extLst>
              <a:ext uri="{FF2B5EF4-FFF2-40B4-BE49-F238E27FC236}">
                <a16:creationId xmlns:a16="http://schemas.microsoft.com/office/drawing/2014/main" id="{39B4FF3B-CB8D-BACE-7280-6CCECEEA69AC}"/>
              </a:ext>
            </a:extLst>
          </p:cNvPr>
          <p:cNvPicPr>
            <a:picLocks noGrp="1" noChangeAspect="1"/>
          </p:cNvPicPr>
          <p:nvPr>
            <p:ph sz="half" idx="1"/>
          </p:nvPr>
        </p:nvPicPr>
        <p:blipFill>
          <a:blip r:embed="rId2"/>
          <a:stretch>
            <a:fillRect/>
          </a:stretch>
        </p:blipFill>
        <p:spPr>
          <a:xfrm>
            <a:off x="362891" y="1927123"/>
            <a:ext cx="5656909" cy="4041058"/>
          </a:xfrm>
          <a:prstGeom prst="rect">
            <a:avLst/>
          </a:prstGeom>
        </p:spPr>
      </p:pic>
      <p:pic>
        <p:nvPicPr>
          <p:cNvPr id="6" name="Content Placeholder 5">
            <a:extLst>
              <a:ext uri="{FF2B5EF4-FFF2-40B4-BE49-F238E27FC236}">
                <a16:creationId xmlns:a16="http://schemas.microsoft.com/office/drawing/2014/main" id="{0B13EE20-8466-09B5-8647-4893C5447E5F}"/>
              </a:ext>
            </a:extLst>
          </p:cNvPr>
          <p:cNvPicPr>
            <a:picLocks noGrp="1" noChangeAspect="1"/>
          </p:cNvPicPr>
          <p:nvPr>
            <p:ph sz="half" idx="2"/>
          </p:nvPr>
        </p:nvPicPr>
        <p:blipFill>
          <a:blip r:embed="rId3"/>
          <a:stretch>
            <a:fillRect/>
          </a:stretch>
        </p:blipFill>
        <p:spPr>
          <a:xfrm>
            <a:off x="6172200" y="1927123"/>
            <a:ext cx="5508314" cy="4041058"/>
          </a:xfrm>
          <a:prstGeom prst="rect">
            <a:avLst/>
          </a:prstGeom>
        </p:spPr>
      </p:pic>
    </p:spTree>
    <p:extLst>
      <p:ext uri="{BB962C8B-B14F-4D97-AF65-F5344CB8AC3E}">
        <p14:creationId xmlns:p14="http://schemas.microsoft.com/office/powerpoint/2010/main" val="545434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E8B4-AD13-870F-A911-68E23C778903}"/>
              </a:ext>
            </a:extLst>
          </p:cNvPr>
          <p:cNvSpPr>
            <a:spLocks noGrp="1"/>
          </p:cNvSpPr>
          <p:nvPr>
            <p:ph type="title"/>
          </p:nvPr>
        </p:nvSpPr>
        <p:spPr>
          <a:xfrm>
            <a:off x="838200" y="365126"/>
            <a:ext cx="10515600" cy="578772"/>
          </a:xfrm>
        </p:spPr>
        <p:txBody>
          <a:bodyPr>
            <a:normAutofit fontScale="90000"/>
          </a:bodyPr>
          <a:lstStyle/>
          <a:p>
            <a:pPr algn="ctr"/>
            <a:r>
              <a:rPr lang="en-US" dirty="0">
                <a:solidFill>
                  <a:srgbClr val="FF0000"/>
                </a:solidFill>
              </a:rPr>
              <a:t>Nearctic Realm</a:t>
            </a:r>
            <a:endParaRPr lang="en-IN" dirty="0">
              <a:solidFill>
                <a:srgbClr val="FF0000"/>
              </a:solidFill>
            </a:endParaRPr>
          </a:p>
        </p:txBody>
      </p:sp>
      <p:sp>
        <p:nvSpPr>
          <p:cNvPr id="3" name="Content Placeholder 2">
            <a:extLst>
              <a:ext uri="{FF2B5EF4-FFF2-40B4-BE49-F238E27FC236}">
                <a16:creationId xmlns:a16="http://schemas.microsoft.com/office/drawing/2014/main" id="{1BDA8213-DB4A-1263-9BA9-B3665B1ADAD8}"/>
              </a:ext>
            </a:extLst>
          </p:cNvPr>
          <p:cNvSpPr>
            <a:spLocks noGrp="1"/>
          </p:cNvSpPr>
          <p:nvPr>
            <p:ph idx="1"/>
          </p:nvPr>
        </p:nvSpPr>
        <p:spPr>
          <a:xfrm>
            <a:off x="838200" y="1366684"/>
            <a:ext cx="10515600" cy="4810279"/>
          </a:xfrm>
        </p:spPr>
        <p:txBody>
          <a:bodyPr/>
          <a:lstStyle/>
          <a:p>
            <a:r>
              <a:rPr lang="en-US" dirty="0"/>
              <a:t>North America, Mexico, Greenland</a:t>
            </a:r>
          </a:p>
          <a:p>
            <a:r>
              <a:rPr lang="en-US" dirty="0"/>
              <a:t>Deciduous forest, huge grassland, coniferous forest, Tundra</a:t>
            </a:r>
          </a:p>
          <a:p>
            <a:r>
              <a:rPr lang="en-US" i="1" dirty="0"/>
              <a:t>Ambystoma, Phrynosoma</a:t>
            </a:r>
            <a:r>
              <a:rPr lang="en-US" dirty="0"/>
              <a:t>, Turkey, </a:t>
            </a:r>
            <a:r>
              <a:rPr lang="en-US" i="1" dirty="0"/>
              <a:t>Armadillo</a:t>
            </a:r>
            <a:r>
              <a:rPr lang="en-US" dirty="0"/>
              <a:t>, Wolf.</a:t>
            </a:r>
            <a:endParaRPr lang="en-IN" dirty="0"/>
          </a:p>
        </p:txBody>
      </p:sp>
    </p:spTree>
    <p:extLst>
      <p:ext uri="{BB962C8B-B14F-4D97-AF65-F5344CB8AC3E}">
        <p14:creationId xmlns:p14="http://schemas.microsoft.com/office/powerpoint/2010/main" val="2609587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909</Words>
  <Application>Microsoft Office PowerPoint</Application>
  <PresentationFormat>Widescreen</PresentationFormat>
  <Paragraphs>103</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Algerian</vt:lpstr>
      <vt:lpstr>Arial</vt:lpstr>
      <vt:lpstr>Arial Narrow</vt:lpstr>
      <vt:lpstr>Calibri</vt:lpstr>
      <vt:lpstr>Calibri Light</vt:lpstr>
      <vt:lpstr>Roboto</vt:lpstr>
      <vt:lpstr>Office Theme</vt:lpstr>
      <vt:lpstr>Zoogeography</vt:lpstr>
      <vt:lpstr>Pangea (320 – 195 ma)</vt:lpstr>
      <vt:lpstr>Present day World</vt:lpstr>
      <vt:lpstr>Last Glacial Period (began around 12,800 years ago and ended around 11,700 years ago)</vt:lpstr>
      <vt:lpstr>Zoogeographical Realms</vt:lpstr>
      <vt:lpstr>Zoogeographical Realms</vt:lpstr>
      <vt:lpstr>Palaearctic Realm</vt:lpstr>
      <vt:lpstr>Fire Salamander &amp; European Bison</vt:lpstr>
      <vt:lpstr>Nearctic Realm</vt:lpstr>
      <vt:lpstr>Phrynosoma &amp; Armadillo</vt:lpstr>
      <vt:lpstr>Neotropical Realm</vt:lpstr>
      <vt:lpstr>Lepidosiren &amp; Toucan</vt:lpstr>
      <vt:lpstr>Ethiopian Realm</vt:lpstr>
      <vt:lpstr>PowerPoint Presentation</vt:lpstr>
      <vt:lpstr>Ostrich &amp; Baboon</vt:lpstr>
      <vt:lpstr>Australian</vt:lpstr>
      <vt:lpstr>Heleioporus (Giant Burrowing Frog)  &amp; Sphenodon (Tuatara)</vt:lpstr>
      <vt:lpstr>Cassowary &amp; Platypus</vt:lpstr>
      <vt:lpstr>Oriental Realm</vt:lpstr>
      <vt:lpstr>Sub-divisions of Oriental Realm</vt:lpstr>
      <vt:lpstr>Indian Sub-region</vt:lpstr>
      <vt:lpstr>Ceylon Sub-region</vt:lpstr>
      <vt:lpstr>Indo-China Sub-region</vt:lpstr>
      <vt:lpstr>Indo-Malayan Sub-region</vt:lpstr>
      <vt:lpstr>Fishes in Oriental Region</vt:lpstr>
      <vt:lpstr>Amphibians in Oriental Region</vt:lpstr>
      <vt:lpstr>Reptiles in Oriental Region</vt:lpstr>
      <vt:lpstr>Birds in Oriental Region</vt:lpstr>
      <vt:lpstr>Mammals in Oriental Region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Zoogeography</dc:title>
  <dc:creator>TANMAY DATTA</dc:creator>
  <cp:lastModifiedBy>TANMAY DATTA</cp:lastModifiedBy>
  <cp:revision>2</cp:revision>
  <dcterms:created xsi:type="dcterms:W3CDTF">2024-02-10T04:28:46Z</dcterms:created>
  <dcterms:modified xsi:type="dcterms:W3CDTF">2024-11-30T04:28:48Z</dcterms:modified>
</cp:coreProperties>
</file>